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2"/>
  </p:notesMasterIdLst>
  <p:sldIdLst>
    <p:sldId id="257" r:id="rId2"/>
    <p:sldId id="256" r:id="rId3"/>
    <p:sldId id="258" r:id="rId4"/>
    <p:sldId id="259" r:id="rId5"/>
    <p:sldId id="260" r:id="rId6"/>
    <p:sldId id="323" r:id="rId7"/>
    <p:sldId id="325"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326"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1" r:id="rId69"/>
    <p:sldId id="322" r:id="rId70"/>
    <p:sldId id="320" r:id="rId71"/>
  </p:sldIdLst>
  <p:sldSz cx="10058400" cy="7772400"/>
  <p:notesSz cx="10058400" cy="7772400"/>
  <p:embeddedFontLst>
    <p:embeddedFont>
      <p:font typeface="Arial" panose="020B0604020202020204" pitchFamily="34" charset="0"/>
      <p:regular r:id="rId73"/>
      <p:bold r:id="rId74"/>
      <p:italic r:id="rId75"/>
    </p:embeddedFont>
    <p:embeddedFont>
      <p:font typeface="Calibri" panose="020F0502020204030204" pitchFamily="34" charset="0"/>
      <p:regular r:id="rId76"/>
      <p:bold r:id="rId77"/>
      <p:italic r:id="rId78"/>
      <p:boldItalic r:id="rId79"/>
    </p:embeddedFont>
    <p:embeddedFont>
      <p:font typeface="Times New Roman" panose="02020603050405020304" pitchFamily="18" charset="0"/>
      <p:regular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416" autoAdjust="0"/>
  </p:normalViewPr>
  <p:slideViewPr>
    <p:cSldViewPr>
      <p:cViewPr varScale="1">
        <p:scale>
          <a:sx n="49" d="100"/>
          <a:sy n="49" d="100"/>
        </p:scale>
        <p:origin x="1640" y="2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9DCEF16F-F9A7-45B4-814B-1E6352402BAB}" type="datetimeFigureOut">
              <a:rPr lang="en-IN" smtClean="0"/>
              <a:t>01-11-2022</a:t>
            </a:fld>
            <a:endParaRPr lang="en-IN"/>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22C67E3C-BBC9-4FAD-A6DA-E1B3F501D4CF}" type="slidenum">
              <a:rPr lang="en-IN" smtClean="0"/>
              <a:t>‹#›</a:t>
            </a:fld>
            <a:endParaRPr lang="en-IN"/>
          </a:p>
        </p:txBody>
      </p:sp>
    </p:spTree>
    <p:extLst>
      <p:ext uri="{BB962C8B-B14F-4D97-AF65-F5344CB8AC3E}">
        <p14:creationId xmlns:p14="http://schemas.microsoft.com/office/powerpoint/2010/main" val="936237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2C67E3C-BBC9-4FAD-A6DA-E1B3F501D4CF}" type="slidenum">
              <a:rPr lang="en-IN" smtClean="0"/>
              <a:t>47</a:t>
            </a:fld>
            <a:endParaRPr lang="en-IN"/>
          </a:p>
        </p:txBody>
      </p:sp>
    </p:spTree>
    <p:extLst>
      <p:ext uri="{BB962C8B-B14F-4D97-AF65-F5344CB8AC3E}">
        <p14:creationId xmlns:p14="http://schemas.microsoft.com/office/powerpoint/2010/main" val="1189322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695446" y="728726"/>
            <a:ext cx="2667507" cy="574040"/>
          </a:xfrm>
          <a:prstGeom prst="rect">
            <a:avLst/>
          </a:prstGeom>
        </p:spPr>
        <p:txBody>
          <a:bodyPr wrap="square" lIns="0" tIns="0" rIns="0" bIns="0">
            <a:spAutoFit/>
          </a:bodyPr>
          <a:lstStyle>
            <a:lvl1pPr>
              <a:defRPr sz="3600" b="0" i="0">
                <a:solidFill>
                  <a:srgbClr val="FF0000"/>
                </a:solidFill>
                <a:latin typeface="Arial"/>
                <a:cs typeface="Arial"/>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2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259584" y="728726"/>
            <a:ext cx="5539231" cy="574040"/>
          </a:xfrm>
          <a:prstGeom prst="rect">
            <a:avLst/>
          </a:prstGeom>
        </p:spPr>
        <p:txBody>
          <a:bodyPr wrap="square" lIns="0" tIns="0" rIns="0" bIns="0">
            <a:spAutoFit/>
          </a:bodyPr>
          <a:lstStyle>
            <a:lvl1pPr>
              <a:defRPr sz="3600" b="0" i="0">
                <a:solidFill>
                  <a:srgbClr val="FF0000"/>
                </a:solidFill>
                <a:latin typeface="Arial"/>
                <a:cs typeface="Arial"/>
              </a:defRPr>
            </a:lvl1pPr>
          </a:lstStyle>
          <a:p>
            <a:endParaRPr/>
          </a:p>
        </p:txBody>
      </p:sp>
      <p:sp>
        <p:nvSpPr>
          <p:cNvPr id="3" name="Holder 3"/>
          <p:cNvSpPr>
            <a:spLocks noGrp="1"/>
          </p:cNvSpPr>
          <p:nvPr>
            <p:ph type="body" idx="1"/>
          </p:nvPr>
        </p:nvSpPr>
        <p:spPr>
          <a:xfrm>
            <a:off x="1038225" y="1977881"/>
            <a:ext cx="7981949" cy="4303395"/>
          </a:xfrm>
          <a:prstGeom prst="rect">
            <a:avLst/>
          </a:prstGeom>
        </p:spPr>
        <p:txBody>
          <a:bodyPr wrap="square" lIns="0" tIns="0" rIns="0" bIns="0">
            <a:spAutoFit/>
          </a:bodyPr>
          <a:lstStyle>
            <a:lvl1pPr>
              <a:defRPr sz="22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2931667" y="7069783"/>
            <a:ext cx="4271645" cy="139065"/>
          </a:xfrm>
          <a:prstGeom prst="rect">
            <a:avLst/>
          </a:prstGeom>
        </p:spPr>
        <p:txBody>
          <a:bodyPr wrap="square" lIns="0" tIns="0" rIns="0" bIns="0">
            <a:spAutoFit/>
          </a:bodyPr>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11/1/2022</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0088" y="208912"/>
            <a:ext cx="8542236" cy="1674817"/>
          </a:xfrm>
          <a:prstGeom prst="rect">
            <a:avLst/>
          </a:prstGeom>
        </p:spPr>
        <p:txBody>
          <a:bodyPr vert="horz" wrap="square" lIns="0" tIns="12700" rIns="0" bIns="0" rtlCol="0">
            <a:spAutoFit/>
          </a:bodyPr>
          <a:lstStyle/>
          <a:p>
            <a:pPr marL="12700" algn="ctr">
              <a:spcBef>
                <a:spcPts val="100"/>
              </a:spcBef>
            </a:pPr>
            <a:r>
              <a:rPr dirty="0"/>
              <a:t>The Physical</a:t>
            </a:r>
            <a:r>
              <a:rPr spc="-114" dirty="0"/>
              <a:t> </a:t>
            </a:r>
            <a:r>
              <a:rPr dirty="0"/>
              <a:t>Layer</a:t>
            </a:r>
            <a:r>
              <a:rPr lang="en-IN" dirty="0"/>
              <a:t>: an overview</a:t>
            </a:r>
            <a:br>
              <a:rPr lang="en-US" dirty="0"/>
            </a:br>
            <a:r>
              <a:rPr lang="en-IN" spc="-5" dirty="0">
                <a:solidFill>
                  <a:srgbClr val="7E7E7E"/>
                </a:solidFill>
              </a:rPr>
              <a:t>Chapter</a:t>
            </a:r>
            <a:r>
              <a:rPr lang="en-IN" dirty="0">
                <a:solidFill>
                  <a:srgbClr val="7E7E7E"/>
                </a:solidFill>
              </a:rPr>
              <a:t> 2</a:t>
            </a:r>
            <a:br>
              <a:rPr lang="en-IN" dirty="0"/>
            </a:br>
            <a:endParaRPr dirty="0"/>
          </a:p>
        </p:txBody>
      </p:sp>
      <p:sp>
        <p:nvSpPr>
          <p:cNvPr id="4" name="object 4"/>
          <p:cNvSpPr txBox="1"/>
          <p:nvPr/>
        </p:nvSpPr>
        <p:spPr>
          <a:xfrm>
            <a:off x="756076" y="1410316"/>
            <a:ext cx="6693568" cy="1500411"/>
          </a:xfrm>
          <a:prstGeom prst="rect">
            <a:avLst/>
          </a:prstGeom>
        </p:spPr>
        <p:txBody>
          <a:bodyPr vert="horz" wrap="square" lIns="0" tIns="88900" rIns="0" bIns="0" rtlCol="0">
            <a:spAutoFit/>
          </a:bodyPr>
          <a:lstStyle/>
          <a:p>
            <a:pPr marL="298450" indent="-285750">
              <a:lnSpc>
                <a:spcPct val="100000"/>
              </a:lnSpc>
              <a:spcBef>
                <a:spcPts val="700"/>
              </a:spcBef>
              <a:buFont typeface="Arial" panose="020B0604020202020204" pitchFamily="34" charset="0"/>
              <a:buChar char="•"/>
            </a:pPr>
            <a:r>
              <a:rPr lang="en-US" sz="2000" spc="-5" dirty="0">
                <a:latin typeface="Arial"/>
                <a:cs typeface="Arial"/>
              </a:rPr>
              <a:t> </a:t>
            </a:r>
            <a:r>
              <a:rPr sz="2000" spc="-5" dirty="0">
                <a:latin typeface="Arial"/>
                <a:cs typeface="Arial"/>
              </a:rPr>
              <a:t>Foundation on which other layers</a:t>
            </a:r>
            <a:r>
              <a:rPr sz="2000" spc="5" dirty="0">
                <a:latin typeface="Arial"/>
                <a:cs typeface="Arial"/>
              </a:rPr>
              <a:t> </a:t>
            </a:r>
            <a:r>
              <a:rPr sz="2000" spc="-5" dirty="0">
                <a:latin typeface="Arial"/>
                <a:cs typeface="Arial"/>
              </a:rPr>
              <a:t>build</a:t>
            </a:r>
            <a:endParaRPr lang="en-US" sz="2000" dirty="0">
              <a:latin typeface="Arial"/>
              <a:cs typeface="Arial"/>
            </a:endParaRPr>
          </a:p>
          <a:p>
            <a:pPr marL="755650" lvl="1" indent="-285750">
              <a:spcBef>
                <a:spcPts val="700"/>
              </a:spcBef>
              <a:buFont typeface="Arial" panose="020B0604020202020204" pitchFamily="34" charset="0"/>
              <a:buChar char="•"/>
            </a:pPr>
            <a:r>
              <a:rPr sz="2000" spc="-5" dirty="0">
                <a:latin typeface="Arial"/>
                <a:cs typeface="Arial"/>
              </a:rPr>
              <a:t>Properties of wires, fiber, wireless  limit what the network can</a:t>
            </a:r>
            <a:r>
              <a:rPr sz="2000" spc="5" dirty="0">
                <a:latin typeface="Arial"/>
                <a:cs typeface="Arial"/>
              </a:rPr>
              <a:t> </a:t>
            </a:r>
            <a:r>
              <a:rPr sz="2000" spc="-5" dirty="0">
                <a:latin typeface="Arial"/>
                <a:cs typeface="Arial"/>
              </a:rPr>
              <a:t>do</a:t>
            </a:r>
            <a:endParaRPr lang="en-US" sz="2000" spc="-5" dirty="0">
              <a:latin typeface="Arial"/>
              <a:cs typeface="Arial"/>
            </a:endParaRPr>
          </a:p>
          <a:p>
            <a:pPr marL="755650" lvl="1" indent="-285750">
              <a:spcBef>
                <a:spcPts val="700"/>
              </a:spcBef>
              <a:buFont typeface="Arial" panose="020B0604020202020204" pitchFamily="34" charset="0"/>
              <a:buChar char="•"/>
            </a:pPr>
            <a:endParaRPr sz="2000" dirty="0">
              <a:latin typeface="Arial"/>
              <a:cs typeface="Arial"/>
            </a:endParaRPr>
          </a:p>
        </p:txBody>
      </p:sp>
      <p:grpSp>
        <p:nvGrpSpPr>
          <p:cNvPr id="11" name="object 11"/>
          <p:cNvGrpSpPr/>
          <p:nvPr/>
        </p:nvGrpSpPr>
        <p:grpSpPr>
          <a:xfrm>
            <a:off x="8272346" y="2910727"/>
            <a:ext cx="1457325" cy="266700"/>
            <a:chOff x="7206233" y="4373879"/>
            <a:chExt cx="1457325" cy="266700"/>
          </a:xfrm>
        </p:grpSpPr>
        <p:pic>
          <p:nvPicPr>
            <p:cNvPr id="12" name="object 12"/>
            <p:cNvPicPr/>
            <p:nvPr/>
          </p:nvPicPr>
          <p:blipFill>
            <a:blip r:embed="rId2" cstate="print"/>
            <a:stretch>
              <a:fillRect/>
            </a:stretch>
          </p:blipFill>
          <p:spPr>
            <a:xfrm>
              <a:off x="7210805" y="4373879"/>
              <a:ext cx="1447800" cy="262128"/>
            </a:xfrm>
            <a:prstGeom prst="rect">
              <a:avLst/>
            </a:prstGeom>
          </p:spPr>
        </p:pic>
        <p:sp>
          <p:nvSpPr>
            <p:cNvPr id="13" name="object 13"/>
            <p:cNvSpPr/>
            <p:nvPr/>
          </p:nvSpPr>
          <p:spPr>
            <a:xfrm>
              <a:off x="7206233" y="4373879"/>
              <a:ext cx="1457325" cy="266700"/>
            </a:xfrm>
            <a:custGeom>
              <a:avLst/>
              <a:gdLst/>
              <a:ahLst/>
              <a:cxnLst/>
              <a:rect l="l" t="t" r="r" b="b"/>
              <a:pathLst>
                <a:path w="1457325" h="266700">
                  <a:moveTo>
                    <a:pt x="9144" y="257556"/>
                  </a:moveTo>
                  <a:lnTo>
                    <a:pt x="9144" y="0"/>
                  </a:lnTo>
                  <a:lnTo>
                    <a:pt x="0" y="0"/>
                  </a:lnTo>
                  <a:lnTo>
                    <a:pt x="0" y="266700"/>
                  </a:lnTo>
                  <a:lnTo>
                    <a:pt x="4572" y="266700"/>
                  </a:lnTo>
                  <a:lnTo>
                    <a:pt x="4572" y="257556"/>
                  </a:lnTo>
                  <a:lnTo>
                    <a:pt x="9144" y="257556"/>
                  </a:lnTo>
                  <a:close/>
                </a:path>
                <a:path w="1457325" h="266700">
                  <a:moveTo>
                    <a:pt x="1452372" y="257556"/>
                  </a:moveTo>
                  <a:lnTo>
                    <a:pt x="4572" y="257556"/>
                  </a:lnTo>
                  <a:lnTo>
                    <a:pt x="9144" y="262128"/>
                  </a:lnTo>
                  <a:lnTo>
                    <a:pt x="9144" y="266700"/>
                  </a:lnTo>
                  <a:lnTo>
                    <a:pt x="1447800" y="266700"/>
                  </a:lnTo>
                  <a:lnTo>
                    <a:pt x="1447800" y="262128"/>
                  </a:lnTo>
                  <a:lnTo>
                    <a:pt x="1452372" y="257556"/>
                  </a:lnTo>
                  <a:close/>
                </a:path>
                <a:path w="1457325" h="266700">
                  <a:moveTo>
                    <a:pt x="9144" y="266700"/>
                  </a:moveTo>
                  <a:lnTo>
                    <a:pt x="9144" y="262128"/>
                  </a:lnTo>
                  <a:lnTo>
                    <a:pt x="4572" y="257556"/>
                  </a:lnTo>
                  <a:lnTo>
                    <a:pt x="4572" y="266700"/>
                  </a:lnTo>
                  <a:lnTo>
                    <a:pt x="9144" y="266700"/>
                  </a:lnTo>
                  <a:close/>
                </a:path>
                <a:path w="1457325" h="266700">
                  <a:moveTo>
                    <a:pt x="1456944" y="266700"/>
                  </a:moveTo>
                  <a:lnTo>
                    <a:pt x="1456944" y="0"/>
                  </a:lnTo>
                  <a:lnTo>
                    <a:pt x="1447800" y="0"/>
                  </a:lnTo>
                  <a:lnTo>
                    <a:pt x="1447800" y="257556"/>
                  </a:lnTo>
                  <a:lnTo>
                    <a:pt x="1452372" y="257556"/>
                  </a:lnTo>
                  <a:lnTo>
                    <a:pt x="1452372" y="266700"/>
                  </a:lnTo>
                  <a:lnTo>
                    <a:pt x="1456944" y="266700"/>
                  </a:lnTo>
                  <a:close/>
                </a:path>
                <a:path w="1457325" h="266700">
                  <a:moveTo>
                    <a:pt x="1452372" y="266700"/>
                  </a:moveTo>
                  <a:lnTo>
                    <a:pt x="1452372" y="257556"/>
                  </a:lnTo>
                  <a:lnTo>
                    <a:pt x="1447800" y="262128"/>
                  </a:lnTo>
                  <a:lnTo>
                    <a:pt x="1447800" y="266700"/>
                  </a:lnTo>
                  <a:lnTo>
                    <a:pt x="1452372" y="266700"/>
                  </a:lnTo>
                  <a:close/>
                </a:path>
              </a:pathLst>
            </a:custGeom>
            <a:solidFill>
              <a:srgbClr val="000000"/>
            </a:solidFill>
          </p:spPr>
          <p:txBody>
            <a:bodyPr wrap="square" lIns="0" tIns="0" rIns="0" bIns="0" rtlCol="0"/>
            <a:lstStyle/>
            <a:p>
              <a:endParaRPr/>
            </a:p>
          </p:txBody>
        </p:sp>
      </p:grpSp>
      <p:sp>
        <p:nvSpPr>
          <p:cNvPr id="14" name="object 14"/>
          <p:cNvSpPr txBox="1"/>
          <p:nvPr/>
        </p:nvSpPr>
        <p:spPr>
          <a:xfrm>
            <a:off x="8458200" y="1231788"/>
            <a:ext cx="1267460" cy="1945639"/>
          </a:xfrm>
          <a:prstGeom prst="rect">
            <a:avLst/>
          </a:prstGeom>
        </p:spPr>
        <p:txBody>
          <a:bodyPr vert="horz" wrap="square" lIns="0" tIns="27940" rIns="0" bIns="0" rtlCol="0">
            <a:spAutoFit/>
          </a:bodyPr>
          <a:lstStyle/>
          <a:p>
            <a:pPr marL="12700" marR="5080" algn="ctr">
              <a:lnSpc>
                <a:spcPct val="125000"/>
              </a:lnSpc>
              <a:spcBef>
                <a:spcPts val="220"/>
              </a:spcBef>
            </a:pPr>
            <a:r>
              <a:rPr sz="2000" spc="-5" dirty="0">
                <a:latin typeface="Arial"/>
                <a:cs typeface="Arial"/>
              </a:rPr>
              <a:t>Application  </a:t>
            </a:r>
            <a:r>
              <a:rPr sz="2000" spc="-15" dirty="0">
                <a:latin typeface="Arial"/>
                <a:cs typeface="Arial"/>
              </a:rPr>
              <a:t>Transport  </a:t>
            </a:r>
            <a:r>
              <a:rPr sz="2000" spc="-10" dirty="0">
                <a:latin typeface="Arial"/>
                <a:cs typeface="Arial"/>
              </a:rPr>
              <a:t>Network  Link  </a:t>
            </a:r>
            <a:r>
              <a:rPr sz="2000" spc="-5" dirty="0">
                <a:latin typeface="Arial"/>
                <a:cs typeface="Arial"/>
              </a:rPr>
              <a:t>Physical</a:t>
            </a:r>
            <a:endParaRPr sz="2000" dirty="0">
              <a:latin typeface="Arial"/>
              <a:cs typeface="Arial"/>
            </a:endParaRPr>
          </a:p>
        </p:txBody>
      </p:sp>
      <p:sp>
        <p:nvSpPr>
          <p:cNvPr id="16" name="TextBox 15">
            <a:extLst>
              <a:ext uri="{FF2B5EF4-FFF2-40B4-BE49-F238E27FC236}">
                <a16:creationId xmlns:a16="http://schemas.microsoft.com/office/drawing/2014/main" id="{6AD6ECFD-FACD-46E4-B007-06956E102C35}"/>
              </a:ext>
            </a:extLst>
          </p:cNvPr>
          <p:cNvSpPr txBox="1"/>
          <p:nvPr/>
        </p:nvSpPr>
        <p:spPr>
          <a:xfrm>
            <a:off x="760087" y="2638074"/>
            <a:ext cx="7514545" cy="4732065"/>
          </a:xfrm>
          <a:prstGeom prst="rect">
            <a:avLst/>
          </a:prstGeom>
          <a:noFill/>
        </p:spPr>
        <p:txBody>
          <a:bodyPr wrap="square" rtlCol="0">
            <a:spAutoFit/>
          </a:bodyPr>
          <a:lstStyle/>
          <a:p>
            <a:pPr marL="285750" indent="-285750">
              <a:buFont typeface="Arial" panose="020B0604020202020204" pitchFamily="34" charset="0"/>
              <a:buChar char="•"/>
            </a:pPr>
            <a:r>
              <a:rPr lang="en-US" sz="2400" dirty="0"/>
              <a:t>We will cover theoretical basis of data transmission.</a:t>
            </a:r>
          </a:p>
          <a:p>
            <a:pPr marL="285750" indent="-285750">
              <a:buFont typeface="Arial" panose="020B0604020202020204" pitchFamily="34" charset="0"/>
              <a:buChar char="•"/>
            </a:pPr>
            <a:r>
              <a:rPr lang="en-US" sz="2400" dirty="0"/>
              <a:t>Nature puts limits on the data sent over a channel.</a:t>
            </a:r>
          </a:p>
          <a:p>
            <a:pPr marL="355600" indent="-342900">
              <a:spcBef>
                <a:spcPts val="700"/>
              </a:spcBef>
              <a:buFont typeface="Arial" panose="020B0604020202020204" pitchFamily="34" charset="0"/>
              <a:buChar char="•"/>
            </a:pPr>
            <a:r>
              <a:rPr lang="en-IN" sz="2000" spc="-5" dirty="0">
                <a:latin typeface="Arial"/>
                <a:cs typeface="Arial"/>
              </a:rPr>
              <a:t>Properties of channels determine the performance</a:t>
            </a:r>
          </a:p>
          <a:p>
            <a:pPr marL="812800" lvl="1" indent="-342900">
              <a:spcBef>
                <a:spcPts val="700"/>
              </a:spcBef>
              <a:buFont typeface="Arial" panose="020B0604020202020204" pitchFamily="34" charset="0"/>
              <a:buChar char="•"/>
            </a:pPr>
            <a:r>
              <a:rPr lang="en-IN" sz="2000" spc="-5" dirty="0">
                <a:latin typeface="Arial"/>
                <a:cs typeface="Arial"/>
              </a:rPr>
              <a:t>Throughput, latency, error rate</a:t>
            </a:r>
          </a:p>
          <a:p>
            <a:pPr marL="355600" indent="-342900">
              <a:spcBef>
                <a:spcPts val="700"/>
              </a:spcBef>
              <a:buFont typeface="Arial" panose="020B0604020202020204" pitchFamily="34" charset="0"/>
              <a:buChar char="•"/>
            </a:pPr>
            <a:r>
              <a:rPr lang="en-IN" sz="2000" spc="-5" dirty="0">
                <a:latin typeface="Arial"/>
                <a:cs typeface="Arial"/>
              </a:rPr>
              <a:t>We will cover three kinds of media</a:t>
            </a:r>
          </a:p>
          <a:p>
            <a:pPr marL="812800" lvl="1" indent="-342900">
              <a:spcBef>
                <a:spcPts val="700"/>
              </a:spcBef>
              <a:buFont typeface="Arial" panose="020B0604020202020204" pitchFamily="34" charset="0"/>
              <a:buChar char="•"/>
            </a:pPr>
            <a:r>
              <a:rPr lang="en-IN" sz="2000" spc="-5" dirty="0">
                <a:latin typeface="Arial"/>
                <a:cs typeface="Arial"/>
              </a:rPr>
              <a:t>Guided (coper wire and </a:t>
            </a:r>
            <a:r>
              <a:rPr lang="en-IN" sz="2000" spc="-5" dirty="0" err="1">
                <a:latin typeface="Arial"/>
                <a:cs typeface="Arial"/>
              </a:rPr>
              <a:t>fiber</a:t>
            </a:r>
            <a:r>
              <a:rPr lang="en-IN" sz="2000" spc="-5" dirty="0">
                <a:latin typeface="Arial"/>
                <a:cs typeface="Arial"/>
              </a:rPr>
              <a:t> optics)</a:t>
            </a:r>
          </a:p>
          <a:p>
            <a:pPr marL="812800" lvl="1" indent="-342900">
              <a:spcBef>
                <a:spcPts val="700"/>
              </a:spcBef>
              <a:buFont typeface="Arial" panose="020B0604020202020204" pitchFamily="34" charset="0"/>
              <a:buChar char="•"/>
            </a:pPr>
            <a:r>
              <a:rPr lang="en-IN" sz="2000" spc="-5" dirty="0">
                <a:latin typeface="Arial"/>
                <a:cs typeface="Arial"/>
              </a:rPr>
              <a:t>Wireless (terrestrial radio)</a:t>
            </a:r>
          </a:p>
          <a:p>
            <a:pPr marL="812800" lvl="1" indent="-342900">
              <a:spcBef>
                <a:spcPts val="700"/>
              </a:spcBef>
              <a:buFont typeface="Arial" panose="020B0604020202020204" pitchFamily="34" charset="0"/>
              <a:buChar char="•"/>
            </a:pPr>
            <a:r>
              <a:rPr lang="en-IN" sz="2000" spc="-5" dirty="0">
                <a:latin typeface="Arial"/>
                <a:cs typeface="Arial"/>
              </a:rPr>
              <a:t>Satellite.</a:t>
            </a:r>
          </a:p>
          <a:p>
            <a:pPr marL="355600" marR="5080" indent="-342900">
              <a:lnSpc>
                <a:spcPct val="100000"/>
              </a:lnSpc>
              <a:spcBef>
                <a:spcPts val="100"/>
              </a:spcBef>
              <a:buFont typeface="Arial" panose="020B0604020202020204" pitchFamily="34" charset="0"/>
              <a:buChar char="•"/>
            </a:pPr>
            <a:r>
              <a:rPr lang="en-US" sz="2000" spc="-5" dirty="0">
                <a:latin typeface="Arial"/>
                <a:cs typeface="Arial"/>
              </a:rPr>
              <a:t>Key problem is to send (digital) bits  using only (analog)</a:t>
            </a:r>
            <a:r>
              <a:rPr lang="en-US" sz="2000" spc="20" dirty="0">
                <a:latin typeface="Arial"/>
                <a:cs typeface="Arial"/>
              </a:rPr>
              <a:t> </a:t>
            </a:r>
            <a:r>
              <a:rPr lang="en-US" sz="2000" spc="-5" dirty="0">
                <a:latin typeface="Arial"/>
                <a:cs typeface="Arial"/>
              </a:rPr>
              <a:t>signals</a:t>
            </a:r>
          </a:p>
          <a:p>
            <a:pPr marL="812800" marR="5080" lvl="1" indent="-342900">
              <a:spcBef>
                <a:spcPts val="100"/>
              </a:spcBef>
              <a:buFont typeface="Arial" panose="020B0604020202020204" pitchFamily="34" charset="0"/>
              <a:buChar char="•"/>
            </a:pPr>
            <a:r>
              <a:rPr lang="en-US" sz="2000" dirty="0">
                <a:latin typeface="Arial"/>
                <a:cs typeface="Arial"/>
              </a:rPr>
              <a:t>This </a:t>
            </a:r>
            <a:r>
              <a:rPr lang="en-US" sz="2000" spc="-5" dirty="0">
                <a:latin typeface="Arial"/>
                <a:cs typeface="Arial"/>
              </a:rPr>
              <a:t>is called</a:t>
            </a:r>
            <a:r>
              <a:rPr lang="en-US" sz="2000" spc="-10" dirty="0">
                <a:latin typeface="Arial"/>
                <a:cs typeface="Arial"/>
              </a:rPr>
              <a:t> </a:t>
            </a:r>
            <a:r>
              <a:rPr lang="en-US" sz="2000" spc="-5" dirty="0">
                <a:latin typeface="Arial"/>
                <a:cs typeface="Arial"/>
              </a:rPr>
              <a:t>modulation</a:t>
            </a:r>
          </a:p>
          <a:p>
            <a:pPr marL="355600" marR="5080" indent="-342900">
              <a:spcBef>
                <a:spcPts val="100"/>
              </a:spcBef>
              <a:buFont typeface="Arial" panose="020B0604020202020204" pitchFamily="34" charset="0"/>
              <a:buChar char="•"/>
            </a:pPr>
            <a:r>
              <a:rPr lang="en-US" spc="-5" dirty="0">
                <a:latin typeface="Arial"/>
                <a:cs typeface="Arial"/>
              </a:rPr>
              <a:t>We will cover communication system used by computer networks.</a:t>
            </a:r>
            <a:endParaRPr lang="en-US" dirty="0"/>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2692" y="562502"/>
            <a:ext cx="8610599" cy="689932"/>
          </a:xfrm>
          <a:prstGeom prst="rect">
            <a:avLst/>
          </a:prstGeom>
        </p:spPr>
        <p:txBody>
          <a:bodyPr vert="horz" wrap="square" lIns="0" tIns="12700" rIns="0" bIns="0" rtlCol="0">
            <a:spAutoFit/>
          </a:bodyPr>
          <a:lstStyle/>
          <a:p>
            <a:pPr marL="12700">
              <a:lnSpc>
                <a:spcPct val="100000"/>
              </a:lnSpc>
              <a:spcBef>
                <a:spcPts val="100"/>
              </a:spcBef>
            </a:pPr>
            <a:r>
              <a:rPr sz="4400" spc="-5" dirty="0">
                <a:solidFill>
                  <a:srgbClr val="002060"/>
                </a:solidFill>
              </a:rPr>
              <a:t>Reality Check: </a:t>
            </a:r>
            <a:r>
              <a:rPr sz="4400" dirty="0">
                <a:solidFill>
                  <a:srgbClr val="002060"/>
                </a:solidFill>
              </a:rPr>
              <a:t>Storage</a:t>
            </a:r>
            <a:r>
              <a:rPr sz="4400" spc="-125" dirty="0">
                <a:solidFill>
                  <a:srgbClr val="002060"/>
                </a:solidFill>
              </a:rPr>
              <a:t> </a:t>
            </a:r>
            <a:r>
              <a:rPr sz="4400" dirty="0">
                <a:solidFill>
                  <a:srgbClr val="002060"/>
                </a:solidFill>
              </a:rPr>
              <a:t>media</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722692" y="1600200"/>
            <a:ext cx="8610600" cy="4791055"/>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sz="3200" spc="-5" dirty="0">
                <a:latin typeface="Arial"/>
                <a:cs typeface="Arial"/>
              </a:rPr>
              <a:t>Send data on tape </a:t>
            </a:r>
            <a:r>
              <a:rPr sz="3200" dirty="0">
                <a:latin typeface="Arial"/>
                <a:cs typeface="Arial"/>
              </a:rPr>
              <a:t>/ </a:t>
            </a:r>
            <a:r>
              <a:rPr sz="3200" spc="-5" dirty="0">
                <a:latin typeface="Arial"/>
                <a:cs typeface="Arial"/>
              </a:rPr>
              <a:t>disk </a:t>
            </a:r>
            <a:r>
              <a:rPr sz="3200" dirty="0">
                <a:latin typeface="Arial"/>
                <a:cs typeface="Arial"/>
              </a:rPr>
              <a:t>/ </a:t>
            </a:r>
            <a:r>
              <a:rPr sz="3200" spc="-5" dirty="0">
                <a:latin typeface="Arial"/>
                <a:cs typeface="Arial"/>
              </a:rPr>
              <a:t>DVD for </a:t>
            </a:r>
            <a:r>
              <a:rPr sz="3200" dirty="0">
                <a:latin typeface="Arial"/>
                <a:cs typeface="Arial"/>
              </a:rPr>
              <a:t>a </a:t>
            </a:r>
            <a:r>
              <a:rPr sz="3200" spc="-5" dirty="0">
                <a:latin typeface="Arial"/>
                <a:cs typeface="Arial"/>
              </a:rPr>
              <a:t>high bandwidth</a:t>
            </a:r>
            <a:r>
              <a:rPr sz="3200" spc="15" dirty="0">
                <a:latin typeface="Arial"/>
                <a:cs typeface="Arial"/>
              </a:rPr>
              <a:t> </a:t>
            </a:r>
            <a:r>
              <a:rPr sz="3200" spc="-5" dirty="0">
                <a:latin typeface="Arial"/>
                <a:cs typeface="Arial"/>
              </a:rPr>
              <a:t>link</a:t>
            </a:r>
            <a:endParaRPr lang="en-US" sz="3200" dirty="0">
              <a:latin typeface="Arial"/>
              <a:cs typeface="Arial"/>
            </a:endParaRPr>
          </a:p>
          <a:p>
            <a:pPr marL="812800" lvl="1" indent="-342900">
              <a:spcBef>
                <a:spcPts val="700"/>
              </a:spcBef>
              <a:buFont typeface="Arial" panose="020B0604020202020204" pitchFamily="34" charset="0"/>
              <a:buChar char="•"/>
            </a:pPr>
            <a:r>
              <a:rPr sz="3200" spc="-5" dirty="0">
                <a:latin typeface="Arial"/>
                <a:cs typeface="Arial"/>
              </a:rPr>
              <a:t>Mail one box with 1000 800GB tapes (6400</a:t>
            </a:r>
            <a:r>
              <a:rPr sz="3200" spc="55" dirty="0">
                <a:latin typeface="Arial"/>
                <a:cs typeface="Arial"/>
              </a:rPr>
              <a:t> </a:t>
            </a:r>
            <a:r>
              <a:rPr sz="3200" spc="-5" dirty="0">
                <a:latin typeface="Arial"/>
                <a:cs typeface="Arial"/>
              </a:rPr>
              <a:t>T</a:t>
            </a:r>
            <a:r>
              <a:rPr lang="en-US" sz="3200" spc="-5" dirty="0">
                <a:latin typeface="Arial"/>
                <a:cs typeface="Arial"/>
              </a:rPr>
              <a:t>era </a:t>
            </a:r>
            <a:r>
              <a:rPr sz="3200" spc="-5" dirty="0">
                <a:latin typeface="Arial"/>
                <a:cs typeface="Arial"/>
              </a:rPr>
              <a:t>bit</a:t>
            </a:r>
            <a:r>
              <a:rPr lang="en-US" sz="3200" spc="-5" dirty="0">
                <a:latin typeface="Arial"/>
                <a:cs typeface="Arial"/>
              </a:rPr>
              <a:t>s</a:t>
            </a:r>
            <a:r>
              <a:rPr sz="3200" spc="-5" dirty="0">
                <a:latin typeface="Arial"/>
                <a:cs typeface="Arial"/>
              </a:rPr>
              <a:t>)</a:t>
            </a:r>
            <a:endParaRPr lang="en-US" sz="3200" dirty="0">
              <a:latin typeface="Arial"/>
              <a:cs typeface="Arial"/>
            </a:endParaRPr>
          </a:p>
          <a:p>
            <a:pPr marL="812800" lvl="1" indent="-342900">
              <a:spcBef>
                <a:spcPts val="700"/>
              </a:spcBef>
              <a:buFont typeface="Arial" panose="020B0604020202020204" pitchFamily="34" charset="0"/>
              <a:buChar char="•"/>
            </a:pPr>
            <a:r>
              <a:rPr sz="3200" spc="-5" dirty="0">
                <a:latin typeface="Arial"/>
                <a:cs typeface="Arial"/>
              </a:rPr>
              <a:t>Takes one day to send (86,400</a:t>
            </a:r>
            <a:r>
              <a:rPr sz="3200" spc="35" dirty="0">
                <a:latin typeface="Arial"/>
                <a:cs typeface="Arial"/>
              </a:rPr>
              <a:t> </a:t>
            </a:r>
            <a:r>
              <a:rPr sz="3200" spc="-5" dirty="0">
                <a:latin typeface="Arial"/>
                <a:cs typeface="Arial"/>
              </a:rPr>
              <a:t>secs)</a:t>
            </a:r>
            <a:r>
              <a:rPr lang="en-US" sz="3200" dirty="0">
                <a:latin typeface="Arial"/>
                <a:cs typeface="Arial"/>
              </a:rPr>
              <a:t> </a:t>
            </a:r>
          </a:p>
          <a:p>
            <a:pPr marL="812800" lvl="1" indent="-342900">
              <a:spcBef>
                <a:spcPts val="700"/>
              </a:spcBef>
              <a:buFont typeface="Arial" panose="020B0604020202020204" pitchFamily="34" charset="0"/>
              <a:buChar char="•"/>
            </a:pPr>
            <a:r>
              <a:rPr sz="3200" spc="-5" dirty="0">
                <a:latin typeface="Arial"/>
                <a:cs typeface="Arial"/>
              </a:rPr>
              <a:t>Data rate</a:t>
            </a:r>
            <a:r>
              <a:rPr lang="en-US" sz="3200" spc="-5" dirty="0">
                <a:latin typeface="Arial"/>
                <a:cs typeface="Arial"/>
              </a:rPr>
              <a:t>/bandwidth </a:t>
            </a:r>
            <a:r>
              <a:rPr sz="3200" spc="-5" dirty="0">
                <a:latin typeface="Arial"/>
                <a:cs typeface="Arial"/>
              </a:rPr>
              <a:t> is 70</a:t>
            </a:r>
            <a:r>
              <a:rPr sz="3200" spc="5" dirty="0">
                <a:latin typeface="Arial"/>
                <a:cs typeface="Arial"/>
              </a:rPr>
              <a:t> </a:t>
            </a:r>
            <a:r>
              <a:rPr sz="3200" spc="-5" dirty="0">
                <a:latin typeface="Arial"/>
                <a:cs typeface="Arial"/>
              </a:rPr>
              <a:t>Gbps.</a:t>
            </a:r>
            <a:endParaRPr sz="3200" dirty="0">
              <a:latin typeface="Arial"/>
              <a:cs typeface="Arial"/>
            </a:endParaRPr>
          </a:p>
          <a:p>
            <a:pPr marL="355600" marR="1191260" indent="-342900">
              <a:buFont typeface="Arial" panose="020B0604020202020204" pitchFamily="34" charset="0"/>
              <a:buChar char="•"/>
            </a:pPr>
            <a:r>
              <a:rPr sz="3200" spc="-5" dirty="0">
                <a:latin typeface="Arial"/>
                <a:cs typeface="Arial"/>
              </a:rPr>
              <a:t>Data rate is faster than long-distance</a:t>
            </a:r>
            <a:r>
              <a:rPr lang="en-US" sz="3200" spc="-5" dirty="0">
                <a:latin typeface="Arial"/>
                <a:cs typeface="Arial"/>
              </a:rPr>
              <a:t> </a:t>
            </a:r>
            <a:r>
              <a:rPr sz="3200" spc="-5" dirty="0">
                <a:latin typeface="Arial"/>
                <a:cs typeface="Arial"/>
              </a:rPr>
              <a:t>networks!  </a:t>
            </a:r>
            <a:r>
              <a:rPr lang="en-US" sz="3200" spc="-5" dirty="0">
                <a:latin typeface="Arial"/>
                <a:cs typeface="Arial"/>
              </a:rPr>
              <a:t>It is also cheap</a:t>
            </a:r>
            <a:r>
              <a:rPr lang="en-US" sz="3200" spc="-5" dirty="0">
                <a:solidFill>
                  <a:srgbClr val="FF0000"/>
                </a:solidFill>
                <a:latin typeface="Arial"/>
                <a:cs typeface="Arial"/>
              </a:rPr>
              <a:t>. </a:t>
            </a:r>
            <a:r>
              <a:rPr sz="3200" spc="-5" dirty="0">
                <a:solidFill>
                  <a:srgbClr val="FF0000"/>
                </a:solidFill>
                <a:latin typeface="Arial"/>
                <a:cs typeface="Arial"/>
              </a:rPr>
              <a:t>But, the message delay is very</a:t>
            </a:r>
            <a:r>
              <a:rPr sz="3200" spc="10" dirty="0">
                <a:solidFill>
                  <a:srgbClr val="FF0000"/>
                </a:solidFill>
                <a:latin typeface="Arial"/>
                <a:cs typeface="Arial"/>
              </a:rPr>
              <a:t> </a:t>
            </a:r>
            <a:r>
              <a:rPr sz="3200" spc="-5" dirty="0">
                <a:solidFill>
                  <a:srgbClr val="FF0000"/>
                </a:solidFill>
                <a:latin typeface="Arial"/>
                <a:cs typeface="Arial"/>
              </a:rPr>
              <a:t>poor.</a:t>
            </a:r>
            <a:endParaRPr sz="3200" dirty="0">
              <a:solidFill>
                <a:srgbClr val="FF0000"/>
              </a:solidFill>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1635" y="441362"/>
            <a:ext cx="4215130" cy="574040"/>
          </a:xfrm>
          <a:prstGeom prst="rect">
            <a:avLst/>
          </a:prstGeom>
        </p:spPr>
        <p:txBody>
          <a:bodyPr vert="horz" wrap="square" lIns="0" tIns="12700" rIns="0" bIns="0" rtlCol="0">
            <a:spAutoFit/>
          </a:bodyPr>
          <a:lstStyle/>
          <a:p>
            <a:pPr marL="12700">
              <a:lnSpc>
                <a:spcPct val="100000"/>
              </a:lnSpc>
              <a:spcBef>
                <a:spcPts val="100"/>
              </a:spcBef>
            </a:pPr>
            <a:r>
              <a:rPr dirty="0"/>
              <a:t>Wires – </a:t>
            </a:r>
            <a:r>
              <a:rPr spc="-5" dirty="0"/>
              <a:t>Twisted</a:t>
            </a:r>
            <a:r>
              <a:rPr spc="-114" dirty="0"/>
              <a:t> </a:t>
            </a:r>
            <a:r>
              <a:rPr spc="-5" dirty="0"/>
              <a:t>Pair</a:t>
            </a:r>
          </a:p>
        </p:txBody>
      </p:sp>
      <p:sp>
        <p:nvSpPr>
          <p:cNvPr id="4" name="object 4"/>
          <p:cNvSpPr txBox="1"/>
          <p:nvPr/>
        </p:nvSpPr>
        <p:spPr>
          <a:xfrm>
            <a:off x="723900" y="1187800"/>
            <a:ext cx="8610600" cy="3398366"/>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sz="2000" spc="-5" dirty="0">
                <a:latin typeface="Arial"/>
                <a:cs typeface="Arial"/>
              </a:rPr>
              <a:t>Very common; used in LANs, telephone</a:t>
            </a:r>
            <a:r>
              <a:rPr sz="2000" spc="10" dirty="0">
                <a:latin typeface="Arial"/>
                <a:cs typeface="Arial"/>
              </a:rPr>
              <a:t> </a:t>
            </a:r>
            <a:r>
              <a:rPr sz="2000" spc="-5" dirty="0">
                <a:latin typeface="Arial"/>
                <a:cs typeface="Arial"/>
              </a:rPr>
              <a:t>lines</a:t>
            </a:r>
            <a:endParaRPr lang="en-US" sz="2000" dirty="0">
              <a:latin typeface="Arial"/>
              <a:cs typeface="Arial"/>
            </a:endParaRPr>
          </a:p>
          <a:p>
            <a:pPr marL="812800" lvl="1" indent="-342900">
              <a:spcBef>
                <a:spcPts val="700"/>
              </a:spcBef>
              <a:buFont typeface="Arial" panose="020B0604020202020204" pitchFamily="34" charset="0"/>
              <a:buChar char="•"/>
            </a:pPr>
            <a:r>
              <a:rPr sz="2000" spc="-5" dirty="0">
                <a:latin typeface="Arial"/>
                <a:cs typeface="Arial"/>
              </a:rPr>
              <a:t>Twists reduce radiated signal</a:t>
            </a:r>
            <a:r>
              <a:rPr sz="2000" spc="-25" dirty="0">
                <a:latin typeface="Arial"/>
                <a:cs typeface="Arial"/>
              </a:rPr>
              <a:t> </a:t>
            </a:r>
            <a:r>
              <a:rPr sz="2000" spc="-5" dirty="0">
                <a:latin typeface="Arial"/>
                <a:cs typeface="Arial"/>
              </a:rPr>
              <a:t>(interference)</a:t>
            </a:r>
            <a:endParaRPr lang="en-US" sz="2000" spc="-5" dirty="0">
              <a:latin typeface="Arial"/>
              <a:cs typeface="Arial"/>
            </a:endParaRPr>
          </a:p>
          <a:p>
            <a:pPr marL="355600" indent="-342900">
              <a:spcBef>
                <a:spcPts val="700"/>
              </a:spcBef>
              <a:buFont typeface="Arial" panose="020B0604020202020204" pitchFamily="34" charset="0"/>
              <a:buChar char="•"/>
            </a:pPr>
            <a:r>
              <a:rPr lang="en-IN" sz="2000" spc="-5" dirty="0">
                <a:latin typeface="Arial"/>
                <a:cs typeface="Arial"/>
              </a:rPr>
              <a:t>Common application is telephone system and ADSL (Asymmetric Digital Subscriber Line)</a:t>
            </a:r>
          </a:p>
          <a:p>
            <a:pPr marL="355600" indent="-342900">
              <a:spcBef>
                <a:spcPts val="700"/>
              </a:spcBef>
              <a:buFont typeface="Arial" panose="020B0604020202020204" pitchFamily="34" charset="0"/>
              <a:buChar char="•"/>
            </a:pPr>
            <a:r>
              <a:rPr lang="en-IN" sz="2000" spc="-5" dirty="0">
                <a:latin typeface="Arial"/>
                <a:cs typeface="Arial"/>
              </a:rPr>
              <a:t>Can be used to transmit both </a:t>
            </a:r>
            <a:r>
              <a:rPr lang="en-IN" sz="2000" spc="-5" dirty="0" err="1">
                <a:latin typeface="Arial"/>
                <a:cs typeface="Arial"/>
              </a:rPr>
              <a:t>analog</a:t>
            </a:r>
            <a:r>
              <a:rPr lang="en-IN" sz="2000" spc="-5" dirty="0">
                <a:latin typeface="Arial"/>
                <a:cs typeface="Arial"/>
              </a:rPr>
              <a:t> and digital signals</a:t>
            </a:r>
          </a:p>
          <a:p>
            <a:pPr marL="355600" indent="-342900">
              <a:spcBef>
                <a:spcPts val="700"/>
              </a:spcBef>
              <a:buFont typeface="Arial" panose="020B0604020202020204" pitchFamily="34" charset="0"/>
              <a:buChar char="•"/>
            </a:pPr>
            <a:r>
              <a:rPr lang="en-IN" sz="2000" spc="-5" dirty="0">
                <a:latin typeface="Arial"/>
                <a:cs typeface="Arial"/>
              </a:rPr>
              <a:t>Bandwidth depends on the thickness of wire and distance travelled</a:t>
            </a:r>
          </a:p>
          <a:p>
            <a:pPr marL="355600" indent="-342900">
              <a:spcBef>
                <a:spcPts val="700"/>
              </a:spcBef>
              <a:buFont typeface="Arial" panose="020B0604020202020204" pitchFamily="34" charset="0"/>
              <a:buChar char="•"/>
            </a:pPr>
            <a:r>
              <a:rPr lang="en-US" sz="2000" dirty="0">
                <a:latin typeface="Arial"/>
                <a:cs typeface="Arial"/>
              </a:rPr>
              <a:t>But, bandwidth of several megabits/sec can be achieved for few kilometers.</a:t>
            </a:r>
          </a:p>
          <a:p>
            <a:pPr marL="355600" indent="-342900">
              <a:spcBef>
                <a:spcPts val="700"/>
              </a:spcBef>
              <a:buFont typeface="Arial" panose="020B0604020202020204" pitchFamily="34" charset="0"/>
              <a:buChar char="•"/>
            </a:pPr>
            <a:r>
              <a:rPr lang="en-US" sz="2000" dirty="0">
                <a:latin typeface="Arial"/>
                <a:cs typeface="Arial"/>
              </a:rPr>
              <a:t>Low cost and reasonable performance</a:t>
            </a:r>
            <a:endParaRPr sz="2000" dirty="0">
              <a:latin typeface="Arial"/>
              <a:cs typeface="Arial"/>
            </a:endParaRPr>
          </a:p>
        </p:txBody>
      </p:sp>
      <p:grpSp>
        <p:nvGrpSpPr>
          <p:cNvPr id="5" name="object 5"/>
          <p:cNvGrpSpPr/>
          <p:nvPr/>
        </p:nvGrpSpPr>
        <p:grpSpPr>
          <a:xfrm>
            <a:off x="3657271" y="4802779"/>
            <a:ext cx="4636770" cy="860425"/>
            <a:chOff x="3581400" y="3513608"/>
            <a:chExt cx="4636770" cy="860425"/>
          </a:xfrm>
        </p:grpSpPr>
        <p:pic>
          <p:nvPicPr>
            <p:cNvPr id="6" name="object 6"/>
            <p:cNvPicPr/>
            <p:nvPr/>
          </p:nvPicPr>
          <p:blipFill>
            <a:blip r:embed="rId2" cstate="print"/>
            <a:stretch>
              <a:fillRect/>
            </a:stretch>
          </p:blipFill>
          <p:spPr>
            <a:xfrm>
              <a:off x="3778669" y="3513608"/>
              <a:ext cx="4439329" cy="860271"/>
            </a:xfrm>
            <a:prstGeom prst="rect">
              <a:avLst/>
            </a:prstGeom>
          </p:spPr>
        </p:pic>
        <p:sp>
          <p:nvSpPr>
            <p:cNvPr id="7" name="object 7"/>
            <p:cNvSpPr/>
            <p:nvPr/>
          </p:nvSpPr>
          <p:spPr>
            <a:xfrm>
              <a:off x="3581400" y="3800855"/>
              <a:ext cx="2857500" cy="485775"/>
            </a:xfrm>
            <a:custGeom>
              <a:avLst/>
              <a:gdLst/>
              <a:ahLst/>
              <a:cxnLst/>
              <a:rect l="l" t="t" r="r" b="b"/>
              <a:pathLst>
                <a:path w="2857500" h="485775">
                  <a:moveTo>
                    <a:pt x="2857500" y="485394"/>
                  </a:moveTo>
                  <a:lnTo>
                    <a:pt x="2857500" y="0"/>
                  </a:lnTo>
                  <a:lnTo>
                    <a:pt x="0" y="0"/>
                  </a:lnTo>
                  <a:lnTo>
                    <a:pt x="0" y="485394"/>
                  </a:lnTo>
                  <a:lnTo>
                    <a:pt x="2857500" y="485394"/>
                  </a:lnTo>
                  <a:close/>
                </a:path>
              </a:pathLst>
            </a:custGeom>
            <a:solidFill>
              <a:srgbClr val="FFFFFF"/>
            </a:solidFill>
          </p:spPr>
          <p:txBody>
            <a:bodyPr wrap="square" lIns="0" tIns="0" rIns="0" bIns="0" rtlCol="0"/>
            <a:lstStyle/>
            <a:p>
              <a:endParaRPr/>
            </a:p>
          </p:txBody>
        </p:sp>
        <p:sp>
          <p:nvSpPr>
            <p:cNvPr id="8" name="object 8"/>
            <p:cNvSpPr/>
            <p:nvPr/>
          </p:nvSpPr>
          <p:spPr>
            <a:xfrm>
              <a:off x="5746242" y="4155560"/>
              <a:ext cx="458470" cy="218440"/>
            </a:xfrm>
            <a:custGeom>
              <a:avLst/>
              <a:gdLst/>
              <a:ahLst/>
              <a:cxnLst/>
              <a:rect l="l" t="t" r="r" b="b"/>
              <a:pathLst>
                <a:path w="458470" h="218439">
                  <a:moveTo>
                    <a:pt x="406064" y="162731"/>
                  </a:moveTo>
                  <a:lnTo>
                    <a:pt x="382974" y="122426"/>
                  </a:lnTo>
                  <a:lnTo>
                    <a:pt x="353350" y="91993"/>
                  </a:lnTo>
                  <a:lnTo>
                    <a:pt x="316704" y="66510"/>
                  </a:lnTo>
                  <a:lnTo>
                    <a:pt x="274750" y="45663"/>
                  </a:lnTo>
                  <a:lnTo>
                    <a:pt x="229204" y="29139"/>
                  </a:lnTo>
                  <a:lnTo>
                    <a:pt x="181781" y="16623"/>
                  </a:lnTo>
                  <a:lnTo>
                    <a:pt x="134196" y="7804"/>
                  </a:lnTo>
                  <a:lnTo>
                    <a:pt x="88164" y="2367"/>
                  </a:lnTo>
                  <a:lnTo>
                    <a:pt x="45400" y="0"/>
                  </a:lnTo>
                  <a:lnTo>
                    <a:pt x="7620" y="387"/>
                  </a:lnTo>
                  <a:lnTo>
                    <a:pt x="0" y="1149"/>
                  </a:lnTo>
                  <a:lnTo>
                    <a:pt x="3048" y="30105"/>
                  </a:lnTo>
                  <a:lnTo>
                    <a:pt x="10668" y="28581"/>
                  </a:lnTo>
                  <a:lnTo>
                    <a:pt x="49347" y="28680"/>
                  </a:lnTo>
                  <a:lnTo>
                    <a:pt x="93872" y="31681"/>
                  </a:lnTo>
                  <a:lnTo>
                    <a:pt x="141974" y="38036"/>
                  </a:lnTo>
                  <a:lnTo>
                    <a:pt x="191386" y="48195"/>
                  </a:lnTo>
                  <a:lnTo>
                    <a:pt x="239839" y="62609"/>
                  </a:lnTo>
                  <a:lnTo>
                    <a:pt x="285067" y="81729"/>
                  </a:lnTo>
                  <a:lnTo>
                    <a:pt x="324800" y="106007"/>
                  </a:lnTo>
                  <a:lnTo>
                    <a:pt x="356771" y="135893"/>
                  </a:lnTo>
                  <a:lnTo>
                    <a:pt x="378714" y="171837"/>
                  </a:lnTo>
                  <a:lnTo>
                    <a:pt x="380178" y="174913"/>
                  </a:lnTo>
                  <a:lnTo>
                    <a:pt x="406064" y="162731"/>
                  </a:lnTo>
                  <a:close/>
                </a:path>
                <a:path w="458470" h="218439">
                  <a:moveTo>
                    <a:pt x="412242" y="218319"/>
                  </a:moveTo>
                  <a:lnTo>
                    <a:pt x="412242" y="175647"/>
                  </a:lnTo>
                  <a:lnTo>
                    <a:pt x="386334" y="187839"/>
                  </a:lnTo>
                  <a:lnTo>
                    <a:pt x="380178" y="174913"/>
                  </a:lnTo>
                  <a:lnTo>
                    <a:pt x="328422" y="199269"/>
                  </a:lnTo>
                  <a:lnTo>
                    <a:pt x="352601" y="218319"/>
                  </a:lnTo>
                  <a:lnTo>
                    <a:pt x="412242" y="218319"/>
                  </a:lnTo>
                  <a:close/>
                </a:path>
                <a:path w="458470" h="218439">
                  <a:moveTo>
                    <a:pt x="412242" y="175647"/>
                  </a:moveTo>
                  <a:lnTo>
                    <a:pt x="406064" y="162731"/>
                  </a:lnTo>
                  <a:lnTo>
                    <a:pt x="380178" y="174913"/>
                  </a:lnTo>
                  <a:lnTo>
                    <a:pt x="386334" y="187839"/>
                  </a:lnTo>
                  <a:lnTo>
                    <a:pt x="412242" y="175647"/>
                  </a:lnTo>
                  <a:close/>
                </a:path>
                <a:path w="458470" h="218439">
                  <a:moveTo>
                    <a:pt x="457962" y="138309"/>
                  </a:moveTo>
                  <a:lnTo>
                    <a:pt x="406064" y="162731"/>
                  </a:lnTo>
                  <a:lnTo>
                    <a:pt x="412242" y="175647"/>
                  </a:lnTo>
                  <a:lnTo>
                    <a:pt x="412242" y="218319"/>
                  </a:lnTo>
                  <a:lnTo>
                    <a:pt x="456056" y="218319"/>
                  </a:lnTo>
                  <a:lnTo>
                    <a:pt x="457962" y="138309"/>
                  </a:lnTo>
                  <a:close/>
                </a:path>
              </a:pathLst>
            </a:custGeom>
            <a:solidFill>
              <a:srgbClr val="FF2BD8"/>
            </a:solidFill>
          </p:spPr>
          <p:txBody>
            <a:bodyPr wrap="square" lIns="0" tIns="0" rIns="0" bIns="0" rtlCol="0"/>
            <a:lstStyle/>
            <a:p>
              <a:endParaRPr/>
            </a:p>
          </p:txBody>
        </p:sp>
      </p:grpSp>
      <p:sp>
        <p:nvSpPr>
          <p:cNvPr id="9" name="object 9"/>
          <p:cNvSpPr txBox="1"/>
          <p:nvPr/>
        </p:nvSpPr>
        <p:spPr>
          <a:xfrm>
            <a:off x="3719761" y="4827966"/>
            <a:ext cx="2269490" cy="57404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a:cs typeface="Arial"/>
              </a:rPr>
              <a:t>Category 5 UTP</a:t>
            </a:r>
            <a:r>
              <a:rPr sz="1800" spc="-155" dirty="0">
                <a:latin typeface="Arial"/>
                <a:cs typeface="Arial"/>
              </a:rPr>
              <a:t> </a:t>
            </a:r>
            <a:r>
              <a:rPr sz="1800" dirty="0">
                <a:latin typeface="Arial"/>
                <a:cs typeface="Arial"/>
              </a:rPr>
              <a:t>cable  </a:t>
            </a:r>
            <a:r>
              <a:rPr sz="1800" spc="-5" dirty="0">
                <a:latin typeface="Arial"/>
                <a:cs typeface="Arial"/>
              </a:rPr>
              <a:t>with </a:t>
            </a:r>
            <a:r>
              <a:rPr sz="1800" dirty="0">
                <a:latin typeface="Arial"/>
                <a:cs typeface="Arial"/>
              </a:rPr>
              <a:t>four twisted</a:t>
            </a:r>
            <a:r>
              <a:rPr sz="1800" spc="-90" dirty="0">
                <a:latin typeface="Arial"/>
                <a:cs typeface="Arial"/>
              </a:rPr>
              <a:t> </a:t>
            </a:r>
            <a:r>
              <a:rPr sz="1800" dirty="0">
                <a:latin typeface="Arial"/>
                <a:cs typeface="Arial"/>
              </a:rPr>
              <a:t>pairs</a:t>
            </a:r>
          </a:p>
        </p:txBody>
      </p:sp>
      <p:grpSp>
        <p:nvGrpSpPr>
          <p:cNvPr id="10" name="object 10"/>
          <p:cNvGrpSpPr/>
          <p:nvPr/>
        </p:nvGrpSpPr>
        <p:grpSpPr>
          <a:xfrm>
            <a:off x="1840402" y="5663205"/>
            <a:ext cx="6624955" cy="1814830"/>
            <a:chOff x="1705355" y="4373879"/>
            <a:chExt cx="6624955" cy="1814830"/>
          </a:xfrm>
        </p:grpSpPr>
        <p:pic>
          <p:nvPicPr>
            <p:cNvPr id="11" name="object 11"/>
            <p:cNvPicPr/>
            <p:nvPr/>
          </p:nvPicPr>
          <p:blipFill>
            <a:blip r:embed="rId3" cstate="print"/>
            <a:stretch>
              <a:fillRect/>
            </a:stretch>
          </p:blipFill>
          <p:spPr>
            <a:xfrm>
              <a:off x="1705355" y="4373879"/>
              <a:ext cx="6624341" cy="979170"/>
            </a:xfrm>
            <a:prstGeom prst="rect">
              <a:avLst/>
            </a:prstGeom>
          </p:spPr>
        </p:pic>
        <p:sp>
          <p:nvSpPr>
            <p:cNvPr id="12" name="object 12"/>
            <p:cNvSpPr/>
            <p:nvPr/>
          </p:nvSpPr>
          <p:spPr>
            <a:xfrm>
              <a:off x="6098842" y="4373880"/>
              <a:ext cx="103505" cy="80010"/>
            </a:xfrm>
            <a:custGeom>
              <a:avLst/>
              <a:gdLst/>
              <a:ahLst/>
              <a:cxnLst/>
              <a:rect l="l" t="t" r="r" b="b"/>
              <a:pathLst>
                <a:path w="103504" h="80010">
                  <a:moveTo>
                    <a:pt x="103455" y="0"/>
                  </a:moveTo>
                  <a:lnTo>
                    <a:pt x="0" y="0"/>
                  </a:lnTo>
                  <a:lnTo>
                    <a:pt x="101550" y="80009"/>
                  </a:lnTo>
                  <a:lnTo>
                    <a:pt x="103455" y="0"/>
                  </a:lnTo>
                  <a:close/>
                </a:path>
              </a:pathLst>
            </a:custGeom>
            <a:solidFill>
              <a:srgbClr val="FF2BD8"/>
            </a:solidFill>
          </p:spPr>
          <p:txBody>
            <a:bodyPr wrap="square" lIns="0" tIns="0" rIns="0" bIns="0" rtlCol="0"/>
            <a:lstStyle/>
            <a:p>
              <a:endParaRPr/>
            </a:p>
          </p:txBody>
        </p:sp>
        <p:pic>
          <p:nvPicPr>
            <p:cNvPr id="13" name="object 13"/>
            <p:cNvPicPr/>
            <p:nvPr/>
          </p:nvPicPr>
          <p:blipFill>
            <a:blip r:embed="rId4" cstate="print"/>
            <a:stretch>
              <a:fillRect/>
            </a:stretch>
          </p:blipFill>
          <p:spPr>
            <a:xfrm>
              <a:off x="1705355" y="5353049"/>
              <a:ext cx="6506545" cy="835239"/>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5329" y="728726"/>
            <a:ext cx="3506470" cy="574040"/>
          </a:xfrm>
          <a:prstGeom prst="rect">
            <a:avLst/>
          </a:prstGeom>
        </p:spPr>
        <p:txBody>
          <a:bodyPr vert="horz" wrap="square" lIns="0" tIns="12700" rIns="0" bIns="0" rtlCol="0">
            <a:spAutoFit/>
          </a:bodyPr>
          <a:lstStyle/>
          <a:p>
            <a:pPr marL="12700">
              <a:lnSpc>
                <a:spcPct val="100000"/>
              </a:lnSpc>
              <a:spcBef>
                <a:spcPts val="100"/>
              </a:spcBef>
            </a:pPr>
            <a:r>
              <a:rPr spc="-5" dirty="0"/>
              <a:t>Link</a:t>
            </a:r>
            <a:r>
              <a:rPr spc="-100" dirty="0"/>
              <a:t> </a:t>
            </a:r>
            <a:r>
              <a:rPr dirty="0"/>
              <a:t>Terminology</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4373117"/>
            <a:ext cx="9144000" cy="1959610"/>
          </a:xfrm>
          <a:custGeom>
            <a:avLst/>
            <a:gdLst/>
            <a:ahLst/>
            <a:cxnLst/>
            <a:rect l="l" t="t" r="r" b="b"/>
            <a:pathLst>
              <a:path w="9144000" h="1959610">
                <a:moveTo>
                  <a:pt x="9144000" y="0"/>
                </a:moveTo>
                <a:lnTo>
                  <a:pt x="0" y="0"/>
                </a:lnTo>
                <a:lnTo>
                  <a:pt x="0" y="979170"/>
                </a:lnTo>
                <a:lnTo>
                  <a:pt x="0" y="979932"/>
                </a:lnTo>
                <a:lnTo>
                  <a:pt x="0" y="1959102"/>
                </a:lnTo>
                <a:lnTo>
                  <a:pt x="9144000" y="1959102"/>
                </a:lnTo>
                <a:lnTo>
                  <a:pt x="9144000" y="979932"/>
                </a:lnTo>
                <a:lnTo>
                  <a:pt x="9144000" y="979170"/>
                </a:lnTo>
                <a:lnTo>
                  <a:pt x="9144000" y="0"/>
                </a:lnTo>
                <a:close/>
              </a:path>
            </a:pathLst>
          </a:custGeom>
          <a:solidFill>
            <a:srgbClr val="FFFFFF"/>
          </a:solidFill>
        </p:spPr>
        <p:txBody>
          <a:bodyPr wrap="square" lIns="0" tIns="0" rIns="0" bIns="0" rtlCol="0"/>
          <a:lstStyle/>
          <a:p>
            <a:endParaRPr/>
          </a:p>
        </p:txBody>
      </p:sp>
      <p:sp>
        <p:nvSpPr>
          <p:cNvPr id="5" name="object 5"/>
          <p:cNvSpPr txBox="1"/>
          <p:nvPr/>
        </p:nvSpPr>
        <p:spPr>
          <a:xfrm>
            <a:off x="1501139" y="1676400"/>
            <a:ext cx="7054850" cy="3865879"/>
          </a:xfrm>
          <a:prstGeom prst="rect">
            <a:avLst/>
          </a:prstGeom>
        </p:spPr>
        <p:txBody>
          <a:bodyPr vert="horz" wrap="square" lIns="0" tIns="88900" rIns="0" bIns="0" rtlCol="0">
            <a:spAutoFit/>
          </a:bodyPr>
          <a:lstStyle/>
          <a:p>
            <a:pPr marL="12700">
              <a:lnSpc>
                <a:spcPct val="100000"/>
              </a:lnSpc>
              <a:spcBef>
                <a:spcPts val="700"/>
              </a:spcBef>
            </a:pPr>
            <a:r>
              <a:rPr sz="2400" u="heavy" spc="-5" dirty="0">
                <a:uFill>
                  <a:solidFill>
                    <a:srgbClr val="000000"/>
                  </a:solidFill>
                </a:uFill>
                <a:latin typeface="Arial"/>
                <a:cs typeface="Arial"/>
              </a:rPr>
              <a:t>Full-duplex</a:t>
            </a:r>
            <a:r>
              <a:rPr sz="2400" spc="15" dirty="0">
                <a:latin typeface="Arial"/>
                <a:cs typeface="Arial"/>
              </a:rPr>
              <a:t> </a:t>
            </a:r>
            <a:r>
              <a:rPr sz="2400" spc="-5" dirty="0">
                <a:latin typeface="Arial"/>
                <a:cs typeface="Arial"/>
              </a:rPr>
              <a:t>link</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Used for transmission in both directions at</a:t>
            </a:r>
            <a:r>
              <a:rPr sz="2400" spc="10" dirty="0">
                <a:latin typeface="Arial"/>
                <a:cs typeface="Arial"/>
              </a:rPr>
              <a:t> </a:t>
            </a:r>
            <a:r>
              <a:rPr sz="2400" spc="-5" dirty="0">
                <a:latin typeface="Arial"/>
                <a:cs typeface="Arial"/>
              </a:rPr>
              <a:t>once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e.g., use different twisted pairs for each</a:t>
            </a:r>
            <a:r>
              <a:rPr sz="2400" spc="-20" dirty="0">
                <a:latin typeface="Arial"/>
                <a:cs typeface="Arial"/>
              </a:rPr>
              <a:t> </a:t>
            </a:r>
            <a:r>
              <a:rPr sz="2400" spc="-5" dirty="0">
                <a:latin typeface="Arial"/>
                <a:cs typeface="Arial"/>
              </a:rPr>
              <a:t>direction</a:t>
            </a:r>
            <a:endParaRPr sz="2400" dirty="0">
              <a:latin typeface="Arial"/>
              <a:cs typeface="Arial"/>
            </a:endParaRPr>
          </a:p>
          <a:p>
            <a:pPr marL="12700">
              <a:lnSpc>
                <a:spcPct val="100000"/>
              </a:lnSpc>
              <a:spcBef>
                <a:spcPts val="1800"/>
              </a:spcBef>
            </a:pPr>
            <a:r>
              <a:rPr sz="2400" u="heavy" spc="-5" dirty="0">
                <a:uFill>
                  <a:solidFill>
                    <a:srgbClr val="000000"/>
                  </a:solidFill>
                </a:uFill>
                <a:latin typeface="Arial"/>
                <a:cs typeface="Arial"/>
              </a:rPr>
              <a:t>Half-duplex</a:t>
            </a:r>
            <a:r>
              <a:rPr sz="2400" spc="25" dirty="0">
                <a:latin typeface="Arial"/>
                <a:cs typeface="Arial"/>
              </a:rPr>
              <a:t> </a:t>
            </a:r>
            <a:r>
              <a:rPr sz="2400" spc="-5" dirty="0">
                <a:latin typeface="Arial"/>
                <a:cs typeface="Arial"/>
              </a:rPr>
              <a:t>link</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Both directions, but not at the same</a:t>
            </a:r>
            <a:r>
              <a:rPr sz="2400" spc="5" dirty="0">
                <a:latin typeface="Arial"/>
                <a:cs typeface="Arial"/>
              </a:rPr>
              <a:t> </a:t>
            </a:r>
            <a:r>
              <a:rPr sz="2400" spc="-5" dirty="0">
                <a:latin typeface="Arial"/>
                <a:cs typeface="Arial"/>
              </a:rPr>
              <a:t>time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e.g., senders take turns on </a:t>
            </a:r>
            <a:r>
              <a:rPr sz="2400" dirty="0">
                <a:latin typeface="Arial"/>
                <a:cs typeface="Arial"/>
              </a:rPr>
              <a:t>a </a:t>
            </a:r>
            <a:r>
              <a:rPr sz="2400" spc="-5" dirty="0">
                <a:latin typeface="Arial"/>
                <a:cs typeface="Arial"/>
              </a:rPr>
              <a:t>wireless</a:t>
            </a:r>
            <a:r>
              <a:rPr sz="2400" dirty="0">
                <a:latin typeface="Arial"/>
                <a:cs typeface="Arial"/>
              </a:rPr>
              <a:t> </a:t>
            </a:r>
            <a:r>
              <a:rPr sz="2400" spc="-5" dirty="0">
                <a:latin typeface="Arial"/>
                <a:cs typeface="Arial"/>
              </a:rPr>
              <a:t>channel</a:t>
            </a:r>
            <a:endParaRPr sz="2400" dirty="0">
              <a:latin typeface="Arial"/>
              <a:cs typeface="Arial"/>
            </a:endParaRPr>
          </a:p>
          <a:p>
            <a:pPr marL="12700">
              <a:lnSpc>
                <a:spcPct val="100000"/>
              </a:lnSpc>
              <a:spcBef>
                <a:spcPts val="1800"/>
              </a:spcBef>
            </a:pPr>
            <a:r>
              <a:rPr sz="2400" u="heavy" spc="-5" dirty="0">
                <a:uFill>
                  <a:solidFill>
                    <a:srgbClr val="000000"/>
                  </a:solidFill>
                </a:uFill>
                <a:latin typeface="Arial"/>
                <a:cs typeface="Arial"/>
              </a:rPr>
              <a:t>Simplex</a:t>
            </a:r>
            <a:r>
              <a:rPr sz="2400" spc="-90" dirty="0">
                <a:latin typeface="Arial"/>
                <a:cs typeface="Arial"/>
              </a:rPr>
              <a:t> </a:t>
            </a:r>
            <a:r>
              <a:rPr sz="2400" spc="-5" dirty="0">
                <a:latin typeface="Arial"/>
                <a:cs typeface="Arial"/>
              </a:rPr>
              <a:t>link</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Only one fixed direction at all times; not common</a:t>
            </a:r>
            <a:endParaRPr sz="2400" dirty="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78000" y="728726"/>
            <a:ext cx="6501765" cy="574040"/>
          </a:xfrm>
          <a:prstGeom prst="rect">
            <a:avLst/>
          </a:prstGeom>
        </p:spPr>
        <p:txBody>
          <a:bodyPr vert="horz" wrap="square" lIns="0" tIns="12700" rIns="0" bIns="0" rtlCol="0">
            <a:spAutoFit/>
          </a:bodyPr>
          <a:lstStyle/>
          <a:p>
            <a:pPr marL="12700">
              <a:lnSpc>
                <a:spcPct val="100000"/>
              </a:lnSpc>
              <a:spcBef>
                <a:spcPts val="100"/>
              </a:spcBef>
            </a:pPr>
            <a:r>
              <a:rPr dirty="0"/>
              <a:t>Wires – </a:t>
            </a:r>
            <a:r>
              <a:rPr spc="-5" dirty="0"/>
              <a:t>Coaxial Cable</a:t>
            </a:r>
            <a:r>
              <a:rPr spc="-114" dirty="0"/>
              <a:t> </a:t>
            </a:r>
            <a:r>
              <a:rPr dirty="0"/>
              <a:t>(“Co-ax”)</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57200" y="1507617"/>
            <a:ext cx="8686800" cy="3400931"/>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A coaxial cable consists of   still copper wire as a core, surrounded by an insulating material. </a:t>
            </a:r>
          </a:p>
          <a:p>
            <a:pPr marL="355600" marR="5080" indent="-342900">
              <a:lnSpc>
                <a:spcPct val="100000"/>
              </a:lnSpc>
              <a:spcBef>
                <a:spcPts val="100"/>
              </a:spcBef>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Greater bandwidth than twisted pair</a:t>
            </a:r>
          </a:p>
          <a:p>
            <a:pPr marL="355600" marR="5080" indent="-342900">
              <a:spcBef>
                <a:spcPts val="100"/>
              </a:spcBef>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Better </a:t>
            </a:r>
            <a:r>
              <a:rPr lang="en-US" sz="2400" spc="-10" dirty="0">
                <a:latin typeface="Times New Roman" panose="02020603050405020304" pitchFamily="18" charset="0"/>
                <a:cs typeface="Times New Roman" panose="02020603050405020304" pitchFamily="18" charset="0"/>
              </a:rPr>
              <a:t>shielding </a:t>
            </a:r>
            <a:r>
              <a:rPr lang="en-US" sz="2400" spc="-5" dirty="0">
                <a:latin typeface="Times New Roman" panose="02020603050405020304" pitchFamily="18" charset="0"/>
                <a:cs typeface="Times New Roman" panose="02020603050405020304" pitchFamily="18" charset="0"/>
              </a:rPr>
              <a:t>and more bandwidth for  longer distances and higher rates than twisted</a:t>
            </a:r>
            <a:r>
              <a:rPr lang="en-US" sz="2400" spc="65" dirty="0">
                <a:latin typeface="Times New Roman" panose="02020603050405020304" pitchFamily="18" charset="0"/>
                <a:cs typeface="Times New Roman" panose="02020603050405020304" pitchFamily="18" charset="0"/>
              </a:rPr>
              <a:t> </a:t>
            </a:r>
            <a:r>
              <a:rPr lang="en-US" sz="2400" spc="-5" dirty="0">
                <a:latin typeface="Times New Roman" panose="02020603050405020304" pitchFamily="18" charset="0"/>
                <a:cs typeface="Times New Roman" panose="02020603050405020304" pitchFamily="18" charset="0"/>
              </a:rPr>
              <a:t>pair.</a:t>
            </a:r>
            <a:endParaRPr lang="en-US" sz="2400" dirty="0">
              <a:latin typeface="Times New Roman" panose="02020603050405020304" pitchFamily="18" charset="0"/>
              <a:cs typeface="Times New Roman" panose="02020603050405020304" pitchFamily="18" charset="0"/>
            </a:endParaRPr>
          </a:p>
          <a:p>
            <a:pPr marL="355600" marR="5080" indent="-342900">
              <a:lnSpc>
                <a:spcPct val="100000"/>
              </a:lnSpc>
              <a:spcBef>
                <a:spcPts val="100"/>
              </a:spcBef>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Bandwidth depends on cable quality and length</a:t>
            </a:r>
          </a:p>
          <a:p>
            <a:pPr marL="355600" marR="5080" indent="-342900">
              <a:lnSpc>
                <a:spcPct val="100000"/>
              </a:lnSpc>
              <a:spcBef>
                <a:spcPts val="100"/>
              </a:spcBef>
              <a:buFont typeface="Arial" panose="020B0604020202020204" pitchFamily="34" charset="0"/>
              <a:buChar char="•"/>
            </a:pPr>
            <a:r>
              <a:rPr lang="en-US" sz="2400" spc="-5" dirty="0">
                <a:latin typeface="Times New Roman" panose="02020603050405020304" pitchFamily="18" charset="0"/>
                <a:cs typeface="Times New Roman" panose="02020603050405020304" pitchFamily="18" charset="0"/>
              </a:rPr>
              <a:t>Bandwidth is up to 1GHz</a:t>
            </a:r>
          </a:p>
          <a:p>
            <a:pPr marL="355600" marR="5080" indent="-342900">
              <a:lnSpc>
                <a:spcPct val="100000"/>
              </a:lnSpc>
              <a:spcBef>
                <a:spcPts val="100"/>
              </a:spcBef>
              <a:buFont typeface="Arial" panose="020B0604020202020204" pitchFamily="34" charset="0"/>
              <a:buChar char="•"/>
            </a:pPr>
            <a:r>
              <a:rPr sz="2400" spc="-5" dirty="0">
                <a:latin typeface="Times New Roman" panose="02020603050405020304" pitchFamily="18" charset="0"/>
                <a:cs typeface="Times New Roman" panose="02020603050405020304" pitchFamily="18" charset="0"/>
              </a:rPr>
              <a:t>Also common</a:t>
            </a:r>
            <a:r>
              <a:rPr lang="en-US" sz="2400" spc="-5" dirty="0">
                <a:latin typeface="Times New Roman" panose="02020603050405020304" pitchFamily="18" charset="0"/>
                <a:cs typeface="Times New Roman" panose="02020603050405020304" pitchFamily="18" charset="0"/>
              </a:rPr>
              <a:t> in long distance lines, cable lines, television networks. </a:t>
            </a:r>
            <a:r>
              <a:rPr sz="2400" spc="-5" dirty="0">
                <a:latin typeface="Times New Roman" panose="02020603050405020304" pitchFamily="18" charset="0"/>
                <a:cs typeface="Times New Roman" panose="02020603050405020304" pitchFamily="18" charset="0"/>
              </a:rPr>
              <a:t> </a:t>
            </a:r>
            <a:endParaRPr lang="en-US" sz="2400" spc="-5" dirty="0">
              <a:latin typeface="Times New Roman" panose="02020603050405020304" pitchFamily="18" charset="0"/>
              <a:cs typeface="Times New Roman" panose="02020603050405020304" pitchFamily="18" charset="0"/>
            </a:endParaRPr>
          </a:p>
        </p:txBody>
      </p:sp>
      <p:pic>
        <p:nvPicPr>
          <p:cNvPr id="5" name="object 5"/>
          <p:cNvPicPr/>
          <p:nvPr/>
        </p:nvPicPr>
        <p:blipFill>
          <a:blip r:embed="rId2" cstate="print"/>
          <a:stretch>
            <a:fillRect/>
          </a:stretch>
        </p:blipFill>
        <p:spPr>
          <a:xfrm>
            <a:off x="990600" y="5696585"/>
            <a:ext cx="7481124" cy="14668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0238" y="728726"/>
            <a:ext cx="4216400" cy="574040"/>
          </a:xfrm>
          <a:prstGeom prst="rect">
            <a:avLst/>
          </a:prstGeom>
        </p:spPr>
        <p:txBody>
          <a:bodyPr vert="horz" wrap="square" lIns="0" tIns="12700" rIns="0" bIns="0" rtlCol="0">
            <a:spAutoFit/>
          </a:bodyPr>
          <a:lstStyle/>
          <a:p>
            <a:pPr marL="12700">
              <a:lnSpc>
                <a:spcPct val="100000"/>
              </a:lnSpc>
              <a:spcBef>
                <a:spcPts val="100"/>
              </a:spcBef>
            </a:pPr>
            <a:r>
              <a:rPr dirty="0"/>
              <a:t>Wires – </a:t>
            </a:r>
            <a:r>
              <a:rPr spc="-5" dirty="0"/>
              <a:t>Power</a:t>
            </a:r>
            <a:r>
              <a:rPr spc="-110" dirty="0"/>
              <a:t> </a:t>
            </a:r>
            <a:r>
              <a:rPr spc="-5" dirty="0"/>
              <a:t>Lines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329626" y="1676400"/>
            <a:ext cx="7451725" cy="2244204"/>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Household electrical wiring is another example of</a:t>
            </a:r>
            <a:r>
              <a:rPr sz="2400" spc="60" dirty="0">
                <a:latin typeface="Arial"/>
                <a:cs typeface="Arial"/>
              </a:rPr>
              <a:t> </a:t>
            </a:r>
            <a:r>
              <a:rPr sz="2400" spc="-5" dirty="0">
                <a:latin typeface="Arial"/>
                <a:cs typeface="Arial"/>
              </a:rPr>
              <a:t>wires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Convenient to use, but horrible for sending</a:t>
            </a:r>
            <a:r>
              <a:rPr sz="2400" spc="40" dirty="0">
                <a:latin typeface="Arial"/>
                <a:cs typeface="Arial"/>
              </a:rPr>
              <a:t> </a:t>
            </a:r>
            <a:r>
              <a:rPr sz="2400" spc="-5" dirty="0">
                <a:latin typeface="Arial"/>
                <a:cs typeface="Arial"/>
              </a:rPr>
              <a:t>data</a:t>
            </a:r>
            <a:endParaRPr lang="en-US" sz="2400" spc="-5" dirty="0">
              <a:latin typeface="Arial"/>
              <a:cs typeface="Arial"/>
            </a:endParaRPr>
          </a:p>
          <a:p>
            <a:pPr marL="469900" indent="-457200">
              <a:lnSpc>
                <a:spcPct val="100000"/>
              </a:lnSpc>
              <a:spcBef>
                <a:spcPts val="600"/>
              </a:spcBef>
              <a:buClr>
                <a:srgbClr val="0000FF"/>
              </a:buClr>
              <a:buChar char="•"/>
              <a:tabLst>
                <a:tab pos="469265" algn="l"/>
                <a:tab pos="469900" algn="l"/>
              </a:tabLst>
            </a:pPr>
            <a:r>
              <a:rPr lang="en-IN" sz="2400" spc="-5" dirty="0">
                <a:latin typeface="Arial"/>
                <a:cs typeface="Arial"/>
              </a:rPr>
              <a:t>50-60 Hz</a:t>
            </a:r>
          </a:p>
          <a:p>
            <a:pPr marL="469900" indent="-457200">
              <a:lnSpc>
                <a:spcPct val="100000"/>
              </a:lnSpc>
              <a:spcBef>
                <a:spcPts val="600"/>
              </a:spcBef>
              <a:buClr>
                <a:srgbClr val="0000FF"/>
              </a:buClr>
              <a:buChar char="•"/>
              <a:tabLst>
                <a:tab pos="469265" algn="l"/>
                <a:tab pos="469900" algn="l"/>
              </a:tabLst>
            </a:pPr>
            <a:r>
              <a:rPr lang="en-IN" sz="2400" spc="-5" dirty="0">
                <a:latin typeface="Arial"/>
                <a:cs typeface="Arial"/>
              </a:rPr>
              <a:t>Interference will be more, wires act like an antenna</a:t>
            </a:r>
          </a:p>
          <a:p>
            <a:pPr marL="469900" indent="-457200">
              <a:lnSpc>
                <a:spcPct val="100000"/>
              </a:lnSpc>
              <a:spcBef>
                <a:spcPts val="600"/>
              </a:spcBef>
              <a:buClr>
                <a:srgbClr val="0000FF"/>
              </a:buClr>
              <a:buChar char="•"/>
              <a:tabLst>
                <a:tab pos="469265" algn="l"/>
                <a:tab pos="469900" algn="l"/>
              </a:tabLst>
            </a:pPr>
            <a:r>
              <a:rPr lang="en-IN" sz="2400" spc="-5" dirty="0">
                <a:latin typeface="Arial"/>
                <a:cs typeface="Arial"/>
              </a:rPr>
              <a:t>Efforts are going on</a:t>
            </a:r>
          </a:p>
        </p:txBody>
      </p:sp>
      <p:pic>
        <p:nvPicPr>
          <p:cNvPr id="5" name="object 5"/>
          <p:cNvPicPr/>
          <p:nvPr/>
        </p:nvPicPr>
        <p:blipFill>
          <a:blip r:embed="rId2" cstate="print"/>
          <a:stretch>
            <a:fillRect/>
          </a:stretch>
        </p:blipFill>
        <p:spPr>
          <a:xfrm>
            <a:off x="963549" y="4377184"/>
            <a:ext cx="8129778" cy="225018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78200" y="121666"/>
            <a:ext cx="3299460" cy="574040"/>
          </a:xfrm>
          <a:prstGeom prst="rect">
            <a:avLst/>
          </a:prstGeom>
        </p:spPr>
        <p:txBody>
          <a:bodyPr vert="horz" wrap="square" lIns="0" tIns="12700" rIns="0" bIns="0" rtlCol="0">
            <a:spAutoFit/>
          </a:bodyPr>
          <a:lstStyle/>
          <a:p>
            <a:pPr marL="12700">
              <a:lnSpc>
                <a:spcPct val="100000"/>
              </a:lnSpc>
              <a:spcBef>
                <a:spcPts val="100"/>
              </a:spcBef>
            </a:pPr>
            <a:r>
              <a:rPr dirty="0"/>
              <a:t>Fiber </a:t>
            </a:r>
            <a:r>
              <a:rPr spc="-5" dirty="0"/>
              <a:t>Cables</a:t>
            </a:r>
            <a:r>
              <a:rPr spc="-114" dirty="0"/>
              <a:t> </a:t>
            </a:r>
            <a:r>
              <a:rPr spc="-5" dirty="0"/>
              <a:t>(1)</a:t>
            </a:r>
          </a:p>
        </p:txBody>
      </p:sp>
      <p:sp>
        <p:nvSpPr>
          <p:cNvPr id="4" name="object 4"/>
          <p:cNvSpPr txBox="1"/>
          <p:nvPr/>
        </p:nvSpPr>
        <p:spPr>
          <a:xfrm>
            <a:off x="590422" y="741827"/>
            <a:ext cx="9315578" cy="4655121"/>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000" spc="-5" dirty="0">
                <a:latin typeface="Arial"/>
                <a:cs typeface="Arial"/>
              </a:rPr>
              <a:t>CPU speed has improved from 4.77 MHz ( in the year 1981) to 3 GHz.  Increased by a factor of 2500.</a:t>
            </a:r>
          </a:p>
          <a:p>
            <a:pPr marL="355600" indent="-342900">
              <a:lnSpc>
                <a:spcPct val="100000"/>
              </a:lnSpc>
              <a:spcBef>
                <a:spcPts val="700"/>
              </a:spcBef>
              <a:buFont typeface="Arial" panose="020B0604020202020204" pitchFamily="34" charset="0"/>
              <a:buChar char="•"/>
            </a:pPr>
            <a:r>
              <a:rPr lang="en-US" sz="2000" spc="-5" dirty="0">
                <a:latin typeface="Arial"/>
                <a:cs typeface="Arial"/>
              </a:rPr>
              <a:t>Similarly, communication speed went from 45Mbps (telephone) to 100Gbps.</a:t>
            </a:r>
            <a:r>
              <a:rPr sz="2000" spc="-5" dirty="0">
                <a:latin typeface="Arial"/>
                <a:cs typeface="Arial"/>
              </a:rPr>
              <a:t>Common for high rates and long</a:t>
            </a:r>
            <a:r>
              <a:rPr sz="2000" spc="35" dirty="0">
                <a:latin typeface="Arial"/>
                <a:cs typeface="Arial"/>
              </a:rPr>
              <a:t> </a:t>
            </a:r>
            <a:r>
              <a:rPr sz="2000" spc="-5" dirty="0">
                <a:latin typeface="Arial"/>
                <a:cs typeface="Arial"/>
              </a:rPr>
              <a:t>distances</a:t>
            </a:r>
            <a:r>
              <a:rPr lang="en-US" sz="2000" spc="-5" dirty="0">
                <a:latin typeface="Arial"/>
                <a:cs typeface="Arial"/>
              </a:rPr>
              <a:t> and error rate went from 10^-5  to zero.</a:t>
            </a:r>
          </a:p>
          <a:p>
            <a:pPr marL="355600" indent="-342900">
              <a:lnSpc>
                <a:spcPct val="100000"/>
              </a:lnSpc>
              <a:spcBef>
                <a:spcPts val="700"/>
              </a:spcBef>
              <a:buFont typeface="Arial" panose="020B0604020202020204" pitchFamily="34" charset="0"/>
              <a:buChar char="•"/>
            </a:pPr>
            <a:r>
              <a:rPr lang="en-US" sz="2000" spc="-5" dirty="0">
                <a:latin typeface="Arial"/>
                <a:cs typeface="Arial"/>
              </a:rPr>
              <a:t>Achievable bandwidth with fiber is 50,000 Gbps and difficult to reach. So, many channels are employed over a single fiber.</a:t>
            </a:r>
            <a:endParaRPr sz="2000" dirty="0">
              <a:latin typeface="Arial"/>
              <a:cs typeface="Arial"/>
            </a:endParaRPr>
          </a:p>
          <a:p>
            <a:pPr marL="469900" indent="-457200">
              <a:lnSpc>
                <a:spcPct val="100000"/>
              </a:lnSpc>
              <a:spcBef>
                <a:spcPts val="600"/>
              </a:spcBef>
              <a:buClr>
                <a:srgbClr val="0000FF"/>
              </a:buClr>
              <a:buChar char="•"/>
              <a:tabLst>
                <a:tab pos="469265" algn="l"/>
                <a:tab pos="469900" algn="l"/>
              </a:tabLst>
            </a:pPr>
            <a:r>
              <a:rPr lang="en-US" sz="2000" spc="-5" dirty="0">
                <a:latin typeface="Arial"/>
                <a:cs typeface="Arial"/>
              </a:rPr>
              <a:t>Light source, transmission medium and detector</a:t>
            </a:r>
          </a:p>
          <a:p>
            <a:pPr marL="927100" lvl="1" indent="-457200">
              <a:spcBef>
                <a:spcPts val="600"/>
              </a:spcBef>
              <a:buClr>
                <a:srgbClr val="0000FF"/>
              </a:buClr>
              <a:buChar char="•"/>
              <a:tabLst>
                <a:tab pos="469265" algn="l"/>
                <a:tab pos="469900" algn="l"/>
              </a:tabLst>
            </a:pPr>
            <a:r>
              <a:rPr lang="en-US" sz="2000" spc="-5" dirty="0">
                <a:latin typeface="Arial"/>
                <a:cs typeface="Arial"/>
              </a:rPr>
              <a:t>Light pulses are transmitted (presence=1 absence=0)</a:t>
            </a:r>
          </a:p>
          <a:p>
            <a:pPr marL="927100" lvl="1" indent="-457200">
              <a:spcBef>
                <a:spcPts val="600"/>
              </a:spcBef>
              <a:buClr>
                <a:srgbClr val="0000FF"/>
              </a:buClr>
              <a:buChar char="•"/>
              <a:tabLst>
                <a:tab pos="469265" algn="l"/>
                <a:tab pos="469900" algn="l"/>
              </a:tabLst>
            </a:pPr>
            <a:r>
              <a:rPr lang="en-US" sz="2000" spc="-5" dirty="0">
                <a:latin typeface="Arial"/>
                <a:cs typeface="Arial"/>
              </a:rPr>
              <a:t>Transmission medium is </a:t>
            </a:r>
            <a:r>
              <a:rPr lang="en-US" sz="2000" spc="-5" dirty="0" err="1">
                <a:latin typeface="Arial"/>
                <a:cs typeface="Arial"/>
              </a:rPr>
              <a:t>unltra</a:t>
            </a:r>
            <a:r>
              <a:rPr lang="en-US" sz="2000" spc="-5" dirty="0">
                <a:latin typeface="Arial"/>
                <a:cs typeface="Arial"/>
              </a:rPr>
              <a:t>-thin fiber of glass.</a:t>
            </a:r>
          </a:p>
          <a:p>
            <a:pPr marL="469900" indent="-457200">
              <a:lnSpc>
                <a:spcPct val="100000"/>
              </a:lnSpc>
              <a:spcBef>
                <a:spcPts val="600"/>
              </a:spcBef>
              <a:buClr>
                <a:srgbClr val="0000FF"/>
              </a:buClr>
              <a:buChar char="•"/>
              <a:tabLst>
                <a:tab pos="469265" algn="l"/>
                <a:tab pos="469900" algn="l"/>
              </a:tabLst>
            </a:pPr>
            <a:r>
              <a:rPr sz="2000" spc="-5" dirty="0">
                <a:latin typeface="Arial"/>
                <a:cs typeface="Arial"/>
              </a:rPr>
              <a:t>Long distance </a:t>
            </a:r>
            <a:r>
              <a:rPr sz="2000" dirty="0">
                <a:latin typeface="Arial"/>
                <a:cs typeface="Arial"/>
              </a:rPr>
              <a:t>ISP </a:t>
            </a:r>
            <a:r>
              <a:rPr sz="2000" spc="-5" dirty="0">
                <a:latin typeface="Arial"/>
                <a:cs typeface="Arial"/>
              </a:rPr>
              <a:t>links,</a:t>
            </a:r>
            <a:r>
              <a:rPr sz="2000" spc="-25" dirty="0">
                <a:latin typeface="Arial"/>
                <a:cs typeface="Arial"/>
              </a:rPr>
              <a:t> </a:t>
            </a:r>
            <a:r>
              <a:rPr sz="2000" spc="-5" dirty="0">
                <a:latin typeface="Arial"/>
                <a:cs typeface="Arial"/>
              </a:rPr>
              <a:t>Fiber-to-the-Home</a:t>
            </a:r>
            <a:endParaRPr sz="2000" dirty="0">
              <a:latin typeface="Arial"/>
              <a:cs typeface="Arial"/>
            </a:endParaRPr>
          </a:p>
          <a:p>
            <a:pPr marL="469900" indent="-457200">
              <a:lnSpc>
                <a:spcPct val="100000"/>
              </a:lnSpc>
              <a:spcBef>
                <a:spcPts val="600"/>
              </a:spcBef>
              <a:buClr>
                <a:srgbClr val="0000FF"/>
              </a:buClr>
              <a:buChar char="•"/>
              <a:tabLst>
                <a:tab pos="469265" algn="l"/>
                <a:tab pos="469900" algn="l"/>
              </a:tabLst>
            </a:pPr>
            <a:r>
              <a:rPr sz="2000" spc="-5" dirty="0">
                <a:latin typeface="Arial"/>
                <a:cs typeface="Arial"/>
              </a:rPr>
              <a:t>Light carried in very long, thin strand of</a:t>
            </a:r>
            <a:r>
              <a:rPr sz="2000" dirty="0">
                <a:latin typeface="Arial"/>
                <a:cs typeface="Arial"/>
              </a:rPr>
              <a:t> </a:t>
            </a:r>
            <a:r>
              <a:rPr sz="2000" spc="-5" dirty="0">
                <a:latin typeface="Arial"/>
                <a:cs typeface="Arial"/>
              </a:rPr>
              <a:t>glass</a:t>
            </a:r>
            <a:r>
              <a:rPr lang="en-IN" sz="2000" spc="-5" dirty="0">
                <a:latin typeface="Arial"/>
                <a:cs typeface="Arial"/>
              </a:rPr>
              <a:t> (glass is made from sand and so cheap)</a:t>
            </a:r>
            <a:endParaRPr sz="2000" dirty="0">
              <a:latin typeface="Arial"/>
              <a:cs typeface="Arial"/>
            </a:endParaRPr>
          </a:p>
        </p:txBody>
      </p:sp>
      <p:grpSp>
        <p:nvGrpSpPr>
          <p:cNvPr id="5" name="object 5"/>
          <p:cNvGrpSpPr/>
          <p:nvPr/>
        </p:nvGrpSpPr>
        <p:grpSpPr>
          <a:xfrm>
            <a:off x="3378200" y="5867400"/>
            <a:ext cx="3906520" cy="542925"/>
            <a:chOff x="3162300" y="3991355"/>
            <a:chExt cx="3906520" cy="542925"/>
          </a:xfrm>
        </p:grpSpPr>
        <p:pic>
          <p:nvPicPr>
            <p:cNvPr id="6" name="object 6"/>
            <p:cNvPicPr/>
            <p:nvPr/>
          </p:nvPicPr>
          <p:blipFill>
            <a:blip r:embed="rId2" cstate="print"/>
            <a:stretch>
              <a:fillRect/>
            </a:stretch>
          </p:blipFill>
          <p:spPr>
            <a:xfrm>
              <a:off x="3572255" y="3991355"/>
              <a:ext cx="3109466" cy="382524"/>
            </a:xfrm>
            <a:prstGeom prst="rect">
              <a:avLst/>
            </a:prstGeom>
          </p:spPr>
        </p:pic>
        <p:sp>
          <p:nvSpPr>
            <p:cNvPr id="7" name="object 7"/>
            <p:cNvSpPr/>
            <p:nvPr/>
          </p:nvSpPr>
          <p:spPr>
            <a:xfrm>
              <a:off x="3162300" y="4178807"/>
              <a:ext cx="3906520" cy="161290"/>
            </a:xfrm>
            <a:custGeom>
              <a:avLst/>
              <a:gdLst/>
              <a:ahLst/>
              <a:cxnLst/>
              <a:rect l="l" t="t" r="r" b="b"/>
              <a:pathLst>
                <a:path w="3906520" h="161289">
                  <a:moveTo>
                    <a:pt x="457962" y="109728"/>
                  </a:moveTo>
                  <a:lnTo>
                    <a:pt x="371856" y="59436"/>
                  </a:lnTo>
                  <a:lnTo>
                    <a:pt x="368808" y="57150"/>
                  </a:lnTo>
                  <a:lnTo>
                    <a:pt x="364998" y="58674"/>
                  </a:lnTo>
                  <a:lnTo>
                    <a:pt x="361950" y="64770"/>
                  </a:lnTo>
                  <a:lnTo>
                    <a:pt x="362712" y="68580"/>
                  </a:lnTo>
                  <a:lnTo>
                    <a:pt x="365760" y="70104"/>
                  </a:lnTo>
                  <a:lnTo>
                    <a:pt x="421068" y="102755"/>
                  </a:lnTo>
                  <a:lnTo>
                    <a:pt x="445008" y="102870"/>
                  </a:lnTo>
                  <a:lnTo>
                    <a:pt x="421144" y="102793"/>
                  </a:lnTo>
                  <a:lnTo>
                    <a:pt x="0" y="101346"/>
                  </a:lnTo>
                  <a:lnTo>
                    <a:pt x="0" y="114300"/>
                  </a:lnTo>
                  <a:lnTo>
                    <a:pt x="371856" y="115582"/>
                  </a:lnTo>
                  <a:lnTo>
                    <a:pt x="421132" y="115709"/>
                  </a:lnTo>
                  <a:lnTo>
                    <a:pt x="365760" y="147828"/>
                  </a:lnTo>
                  <a:lnTo>
                    <a:pt x="362712" y="150114"/>
                  </a:lnTo>
                  <a:lnTo>
                    <a:pt x="361188" y="153924"/>
                  </a:lnTo>
                  <a:lnTo>
                    <a:pt x="363474" y="156972"/>
                  </a:lnTo>
                  <a:lnTo>
                    <a:pt x="364998" y="160020"/>
                  </a:lnTo>
                  <a:lnTo>
                    <a:pt x="368808" y="160782"/>
                  </a:lnTo>
                  <a:lnTo>
                    <a:pt x="371856" y="159258"/>
                  </a:lnTo>
                  <a:lnTo>
                    <a:pt x="445008" y="117182"/>
                  </a:lnTo>
                  <a:lnTo>
                    <a:pt x="457962" y="109728"/>
                  </a:lnTo>
                  <a:close/>
                </a:path>
                <a:path w="3906520" h="161289">
                  <a:moveTo>
                    <a:pt x="3906012" y="52578"/>
                  </a:moveTo>
                  <a:lnTo>
                    <a:pt x="3819906" y="2286"/>
                  </a:lnTo>
                  <a:lnTo>
                    <a:pt x="3816858" y="0"/>
                  </a:lnTo>
                  <a:lnTo>
                    <a:pt x="3813048" y="1524"/>
                  </a:lnTo>
                  <a:lnTo>
                    <a:pt x="3810000" y="7620"/>
                  </a:lnTo>
                  <a:lnTo>
                    <a:pt x="3810762" y="11430"/>
                  </a:lnTo>
                  <a:lnTo>
                    <a:pt x="3813810" y="12954"/>
                  </a:lnTo>
                  <a:lnTo>
                    <a:pt x="3869131" y="45605"/>
                  </a:lnTo>
                  <a:lnTo>
                    <a:pt x="3893058" y="45720"/>
                  </a:lnTo>
                  <a:lnTo>
                    <a:pt x="3869182" y="45631"/>
                  </a:lnTo>
                  <a:lnTo>
                    <a:pt x="3486150" y="44196"/>
                  </a:lnTo>
                  <a:lnTo>
                    <a:pt x="3486150" y="57150"/>
                  </a:lnTo>
                  <a:lnTo>
                    <a:pt x="3869131" y="58585"/>
                  </a:lnTo>
                  <a:lnTo>
                    <a:pt x="3813810" y="90678"/>
                  </a:lnTo>
                  <a:lnTo>
                    <a:pt x="3810762" y="92964"/>
                  </a:lnTo>
                  <a:lnTo>
                    <a:pt x="3809238" y="96774"/>
                  </a:lnTo>
                  <a:lnTo>
                    <a:pt x="3811524" y="99822"/>
                  </a:lnTo>
                  <a:lnTo>
                    <a:pt x="3813048" y="102870"/>
                  </a:lnTo>
                  <a:lnTo>
                    <a:pt x="3816858" y="103632"/>
                  </a:lnTo>
                  <a:lnTo>
                    <a:pt x="3819906" y="102108"/>
                  </a:lnTo>
                  <a:lnTo>
                    <a:pt x="3893058" y="60032"/>
                  </a:lnTo>
                  <a:lnTo>
                    <a:pt x="3906012" y="52578"/>
                  </a:lnTo>
                  <a:close/>
                </a:path>
              </a:pathLst>
            </a:custGeom>
            <a:solidFill>
              <a:srgbClr val="000000"/>
            </a:solidFill>
          </p:spPr>
          <p:txBody>
            <a:bodyPr wrap="square" lIns="0" tIns="0" rIns="0" bIns="0" rtlCol="0"/>
            <a:lstStyle/>
            <a:p>
              <a:endParaRPr/>
            </a:p>
          </p:txBody>
        </p:sp>
        <p:pic>
          <p:nvPicPr>
            <p:cNvPr id="8" name="object 8"/>
            <p:cNvPicPr/>
            <p:nvPr/>
          </p:nvPicPr>
          <p:blipFill>
            <a:blip r:embed="rId3" cstate="print"/>
            <a:stretch>
              <a:fillRect/>
            </a:stretch>
          </p:blipFill>
          <p:spPr>
            <a:xfrm>
              <a:off x="3572255" y="4373879"/>
              <a:ext cx="3134263" cy="160020"/>
            </a:xfrm>
            <a:prstGeom prst="rect">
              <a:avLst/>
            </a:prstGeom>
          </p:spPr>
        </p:pic>
      </p:grpSp>
      <p:grpSp>
        <p:nvGrpSpPr>
          <p:cNvPr id="9" name="object 9"/>
          <p:cNvGrpSpPr/>
          <p:nvPr/>
        </p:nvGrpSpPr>
        <p:grpSpPr>
          <a:xfrm>
            <a:off x="7459471" y="5772150"/>
            <a:ext cx="786765" cy="759460"/>
            <a:chOff x="7243571" y="3896105"/>
            <a:chExt cx="786765" cy="759460"/>
          </a:xfrm>
        </p:grpSpPr>
        <p:pic>
          <p:nvPicPr>
            <p:cNvPr id="10" name="object 10"/>
            <p:cNvPicPr/>
            <p:nvPr/>
          </p:nvPicPr>
          <p:blipFill>
            <a:blip r:embed="rId4" cstate="print"/>
            <a:stretch>
              <a:fillRect/>
            </a:stretch>
          </p:blipFill>
          <p:spPr>
            <a:xfrm>
              <a:off x="7243571" y="3896105"/>
              <a:ext cx="786383" cy="477774"/>
            </a:xfrm>
            <a:prstGeom prst="rect">
              <a:avLst/>
            </a:prstGeom>
          </p:spPr>
        </p:pic>
        <p:pic>
          <p:nvPicPr>
            <p:cNvPr id="11" name="object 11"/>
            <p:cNvPicPr/>
            <p:nvPr/>
          </p:nvPicPr>
          <p:blipFill>
            <a:blip r:embed="rId5" cstate="print"/>
            <a:stretch>
              <a:fillRect/>
            </a:stretch>
          </p:blipFill>
          <p:spPr>
            <a:xfrm>
              <a:off x="7262621" y="4373879"/>
              <a:ext cx="749808" cy="281177"/>
            </a:xfrm>
            <a:prstGeom prst="rect">
              <a:avLst/>
            </a:prstGeom>
          </p:spPr>
        </p:pic>
      </p:grpSp>
      <p:pic>
        <p:nvPicPr>
          <p:cNvPr id="12" name="object 12"/>
          <p:cNvPicPr/>
          <p:nvPr/>
        </p:nvPicPr>
        <p:blipFill>
          <a:blip r:embed="rId6" cstate="print"/>
          <a:stretch>
            <a:fillRect/>
          </a:stretch>
        </p:blipFill>
        <p:spPr>
          <a:xfrm>
            <a:off x="2061464" y="5924550"/>
            <a:ext cx="1164336" cy="457200"/>
          </a:xfrm>
          <a:prstGeom prst="rect">
            <a:avLst/>
          </a:prstGeom>
        </p:spPr>
      </p:pic>
      <p:sp>
        <p:nvSpPr>
          <p:cNvPr id="13" name="object 13"/>
          <p:cNvSpPr txBox="1"/>
          <p:nvPr/>
        </p:nvSpPr>
        <p:spPr>
          <a:xfrm>
            <a:off x="2076195" y="6732524"/>
            <a:ext cx="1270000" cy="574040"/>
          </a:xfrm>
          <a:prstGeom prst="rect">
            <a:avLst/>
          </a:prstGeom>
        </p:spPr>
        <p:txBody>
          <a:bodyPr vert="horz" wrap="square" lIns="0" tIns="12700" rIns="0" bIns="0" rtlCol="0">
            <a:spAutoFit/>
          </a:bodyPr>
          <a:lstStyle/>
          <a:p>
            <a:pPr marL="25400" marR="5080" indent="-13335">
              <a:lnSpc>
                <a:spcPct val="100000"/>
              </a:lnSpc>
              <a:spcBef>
                <a:spcPts val="100"/>
              </a:spcBef>
            </a:pPr>
            <a:r>
              <a:rPr sz="1800" dirty="0">
                <a:latin typeface="Arial"/>
                <a:cs typeface="Arial"/>
              </a:rPr>
              <a:t>Light</a:t>
            </a:r>
            <a:r>
              <a:rPr sz="1800" spc="-114" dirty="0">
                <a:latin typeface="Arial"/>
                <a:cs typeface="Arial"/>
              </a:rPr>
              <a:t> </a:t>
            </a:r>
            <a:r>
              <a:rPr sz="1800" dirty="0">
                <a:latin typeface="Arial"/>
                <a:cs typeface="Arial"/>
              </a:rPr>
              <a:t>source  (LED,</a:t>
            </a:r>
            <a:r>
              <a:rPr sz="1800" spc="-95" dirty="0">
                <a:latin typeface="Arial"/>
                <a:cs typeface="Arial"/>
              </a:rPr>
              <a:t> </a:t>
            </a:r>
            <a:r>
              <a:rPr sz="1800" dirty="0">
                <a:latin typeface="Arial"/>
                <a:cs typeface="Arial"/>
              </a:rPr>
              <a:t>laser)</a:t>
            </a:r>
          </a:p>
        </p:txBody>
      </p:sp>
      <p:sp>
        <p:nvSpPr>
          <p:cNvPr id="14" name="object 14"/>
          <p:cNvSpPr/>
          <p:nvPr/>
        </p:nvSpPr>
        <p:spPr>
          <a:xfrm>
            <a:off x="2669539" y="6400800"/>
            <a:ext cx="104139" cy="381000"/>
          </a:xfrm>
          <a:custGeom>
            <a:avLst/>
            <a:gdLst/>
            <a:ahLst/>
            <a:cxnLst/>
            <a:rect l="l" t="t" r="r" b="b"/>
            <a:pathLst>
              <a:path w="104139" h="381000">
                <a:moveTo>
                  <a:pt x="103631" y="88392"/>
                </a:moveTo>
                <a:lnTo>
                  <a:pt x="102107" y="85343"/>
                </a:lnTo>
                <a:lnTo>
                  <a:pt x="51815" y="0"/>
                </a:lnTo>
                <a:lnTo>
                  <a:pt x="1523" y="85343"/>
                </a:lnTo>
                <a:lnTo>
                  <a:pt x="0" y="88392"/>
                </a:lnTo>
                <a:lnTo>
                  <a:pt x="1523" y="92202"/>
                </a:lnTo>
                <a:lnTo>
                  <a:pt x="3809" y="94488"/>
                </a:lnTo>
                <a:lnTo>
                  <a:pt x="6857" y="96011"/>
                </a:lnTo>
                <a:lnTo>
                  <a:pt x="11429" y="95250"/>
                </a:lnTo>
                <a:lnTo>
                  <a:pt x="12953" y="92202"/>
                </a:lnTo>
                <a:lnTo>
                  <a:pt x="45719" y="35708"/>
                </a:lnTo>
                <a:lnTo>
                  <a:pt x="45719" y="12192"/>
                </a:lnTo>
                <a:lnTo>
                  <a:pt x="57911" y="12192"/>
                </a:lnTo>
                <a:lnTo>
                  <a:pt x="57960" y="35792"/>
                </a:lnTo>
                <a:lnTo>
                  <a:pt x="90677" y="92202"/>
                </a:lnTo>
                <a:lnTo>
                  <a:pt x="92201" y="95250"/>
                </a:lnTo>
                <a:lnTo>
                  <a:pt x="96773" y="96011"/>
                </a:lnTo>
                <a:lnTo>
                  <a:pt x="99821" y="94488"/>
                </a:lnTo>
                <a:lnTo>
                  <a:pt x="102869" y="92202"/>
                </a:lnTo>
                <a:lnTo>
                  <a:pt x="103631" y="88392"/>
                </a:lnTo>
                <a:close/>
              </a:path>
              <a:path w="104139" h="381000">
                <a:moveTo>
                  <a:pt x="57960" y="35792"/>
                </a:moveTo>
                <a:lnTo>
                  <a:pt x="57911" y="12192"/>
                </a:lnTo>
                <a:lnTo>
                  <a:pt x="45719" y="12192"/>
                </a:lnTo>
                <a:lnTo>
                  <a:pt x="45719" y="35708"/>
                </a:lnTo>
                <a:lnTo>
                  <a:pt x="46481" y="34395"/>
                </a:lnTo>
                <a:lnTo>
                  <a:pt x="46481" y="16002"/>
                </a:lnTo>
                <a:lnTo>
                  <a:pt x="57149" y="16002"/>
                </a:lnTo>
                <a:lnTo>
                  <a:pt x="57149" y="34395"/>
                </a:lnTo>
                <a:lnTo>
                  <a:pt x="57960" y="35792"/>
                </a:lnTo>
                <a:close/>
              </a:path>
              <a:path w="104139" h="381000">
                <a:moveTo>
                  <a:pt x="58673" y="381000"/>
                </a:moveTo>
                <a:lnTo>
                  <a:pt x="57960" y="35792"/>
                </a:lnTo>
                <a:lnTo>
                  <a:pt x="51815" y="25198"/>
                </a:lnTo>
                <a:lnTo>
                  <a:pt x="45719" y="35708"/>
                </a:lnTo>
                <a:lnTo>
                  <a:pt x="45719" y="381000"/>
                </a:lnTo>
                <a:lnTo>
                  <a:pt x="58673" y="381000"/>
                </a:lnTo>
                <a:close/>
              </a:path>
              <a:path w="104139" h="381000">
                <a:moveTo>
                  <a:pt x="57149" y="16002"/>
                </a:moveTo>
                <a:lnTo>
                  <a:pt x="46481" y="16002"/>
                </a:lnTo>
                <a:lnTo>
                  <a:pt x="51815" y="25198"/>
                </a:lnTo>
                <a:lnTo>
                  <a:pt x="57149" y="16002"/>
                </a:lnTo>
                <a:close/>
              </a:path>
              <a:path w="104139" h="381000">
                <a:moveTo>
                  <a:pt x="51815" y="25198"/>
                </a:moveTo>
                <a:lnTo>
                  <a:pt x="46481" y="16002"/>
                </a:lnTo>
                <a:lnTo>
                  <a:pt x="46481" y="34395"/>
                </a:lnTo>
                <a:lnTo>
                  <a:pt x="51815" y="25198"/>
                </a:lnTo>
                <a:close/>
              </a:path>
              <a:path w="104139" h="381000">
                <a:moveTo>
                  <a:pt x="57149" y="34395"/>
                </a:moveTo>
                <a:lnTo>
                  <a:pt x="57149" y="16002"/>
                </a:lnTo>
                <a:lnTo>
                  <a:pt x="51815" y="25198"/>
                </a:lnTo>
                <a:lnTo>
                  <a:pt x="57149" y="34395"/>
                </a:lnTo>
                <a:close/>
              </a:path>
            </a:pathLst>
          </a:custGeom>
          <a:solidFill>
            <a:srgbClr val="000000"/>
          </a:solidFill>
        </p:spPr>
        <p:txBody>
          <a:bodyPr wrap="square" lIns="0" tIns="0" rIns="0" bIns="0" rtlCol="0"/>
          <a:lstStyle/>
          <a:p>
            <a:endParaRPr/>
          </a:p>
        </p:txBody>
      </p:sp>
      <p:sp>
        <p:nvSpPr>
          <p:cNvPr id="15" name="object 15"/>
          <p:cNvSpPr txBox="1"/>
          <p:nvPr/>
        </p:nvSpPr>
        <p:spPr>
          <a:xfrm>
            <a:off x="7121397" y="6894068"/>
            <a:ext cx="14490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Photodetector</a:t>
            </a:r>
            <a:endParaRPr sz="1800">
              <a:latin typeface="Arial"/>
              <a:cs typeface="Arial"/>
            </a:endParaRPr>
          </a:p>
        </p:txBody>
      </p:sp>
      <p:sp>
        <p:nvSpPr>
          <p:cNvPr id="16" name="object 16"/>
          <p:cNvSpPr/>
          <p:nvPr/>
        </p:nvSpPr>
        <p:spPr>
          <a:xfrm>
            <a:off x="7793990" y="6534150"/>
            <a:ext cx="104139" cy="381000"/>
          </a:xfrm>
          <a:custGeom>
            <a:avLst/>
            <a:gdLst/>
            <a:ahLst/>
            <a:cxnLst/>
            <a:rect l="l" t="t" r="r" b="b"/>
            <a:pathLst>
              <a:path w="104140" h="381000">
                <a:moveTo>
                  <a:pt x="103632" y="88392"/>
                </a:moveTo>
                <a:lnTo>
                  <a:pt x="102108" y="85343"/>
                </a:lnTo>
                <a:lnTo>
                  <a:pt x="51816" y="0"/>
                </a:lnTo>
                <a:lnTo>
                  <a:pt x="1524" y="85343"/>
                </a:lnTo>
                <a:lnTo>
                  <a:pt x="0" y="88392"/>
                </a:lnTo>
                <a:lnTo>
                  <a:pt x="1524" y="92202"/>
                </a:lnTo>
                <a:lnTo>
                  <a:pt x="3810" y="94488"/>
                </a:lnTo>
                <a:lnTo>
                  <a:pt x="6858" y="96011"/>
                </a:lnTo>
                <a:lnTo>
                  <a:pt x="11430" y="95250"/>
                </a:lnTo>
                <a:lnTo>
                  <a:pt x="12954" y="92202"/>
                </a:lnTo>
                <a:lnTo>
                  <a:pt x="45720" y="35708"/>
                </a:lnTo>
                <a:lnTo>
                  <a:pt x="45720" y="12192"/>
                </a:lnTo>
                <a:lnTo>
                  <a:pt x="57912" y="12192"/>
                </a:lnTo>
                <a:lnTo>
                  <a:pt x="57960" y="35792"/>
                </a:lnTo>
                <a:lnTo>
                  <a:pt x="90678" y="92202"/>
                </a:lnTo>
                <a:lnTo>
                  <a:pt x="92202" y="95250"/>
                </a:lnTo>
                <a:lnTo>
                  <a:pt x="96774" y="96011"/>
                </a:lnTo>
                <a:lnTo>
                  <a:pt x="99822" y="94488"/>
                </a:lnTo>
                <a:lnTo>
                  <a:pt x="102870" y="92202"/>
                </a:lnTo>
                <a:lnTo>
                  <a:pt x="103632" y="88392"/>
                </a:lnTo>
                <a:close/>
              </a:path>
              <a:path w="104140" h="381000">
                <a:moveTo>
                  <a:pt x="57960" y="35792"/>
                </a:moveTo>
                <a:lnTo>
                  <a:pt x="57912" y="12192"/>
                </a:lnTo>
                <a:lnTo>
                  <a:pt x="45720" y="12192"/>
                </a:lnTo>
                <a:lnTo>
                  <a:pt x="45720" y="35708"/>
                </a:lnTo>
                <a:lnTo>
                  <a:pt x="46482" y="34395"/>
                </a:lnTo>
                <a:lnTo>
                  <a:pt x="46482" y="16002"/>
                </a:lnTo>
                <a:lnTo>
                  <a:pt x="57150" y="16002"/>
                </a:lnTo>
                <a:lnTo>
                  <a:pt x="57150" y="34395"/>
                </a:lnTo>
                <a:lnTo>
                  <a:pt x="57960" y="35792"/>
                </a:lnTo>
                <a:close/>
              </a:path>
              <a:path w="104140" h="381000">
                <a:moveTo>
                  <a:pt x="58674" y="381000"/>
                </a:moveTo>
                <a:lnTo>
                  <a:pt x="57960" y="35792"/>
                </a:lnTo>
                <a:lnTo>
                  <a:pt x="51816" y="25198"/>
                </a:lnTo>
                <a:lnTo>
                  <a:pt x="45720" y="35708"/>
                </a:lnTo>
                <a:lnTo>
                  <a:pt x="45720" y="381000"/>
                </a:lnTo>
                <a:lnTo>
                  <a:pt x="58674" y="381000"/>
                </a:lnTo>
                <a:close/>
              </a:path>
              <a:path w="104140" h="381000">
                <a:moveTo>
                  <a:pt x="57150" y="16002"/>
                </a:moveTo>
                <a:lnTo>
                  <a:pt x="46482" y="16002"/>
                </a:lnTo>
                <a:lnTo>
                  <a:pt x="51816" y="25198"/>
                </a:lnTo>
                <a:lnTo>
                  <a:pt x="57150" y="16002"/>
                </a:lnTo>
                <a:close/>
              </a:path>
              <a:path w="104140" h="381000">
                <a:moveTo>
                  <a:pt x="51816" y="25198"/>
                </a:moveTo>
                <a:lnTo>
                  <a:pt x="46482" y="16002"/>
                </a:lnTo>
                <a:lnTo>
                  <a:pt x="46482" y="34395"/>
                </a:lnTo>
                <a:lnTo>
                  <a:pt x="51816" y="25198"/>
                </a:lnTo>
                <a:close/>
              </a:path>
              <a:path w="104140" h="381000">
                <a:moveTo>
                  <a:pt x="57150" y="34395"/>
                </a:moveTo>
                <a:lnTo>
                  <a:pt x="57150" y="16002"/>
                </a:lnTo>
                <a:lnTo>
                  <a:pt x="51816" y="25198"/>
                </a:lnTo>
                <a:lnTo>
                  <a:pt x="57150" y="34395"/>
                </a:lnTo>
                <a:close/>
              </a:path>
            </a:pathLst>
          </a:custGeom>
          <a:solidFill>
            <a:srgbClr val="000000"/>
          </a:solidFill>
        </p:spPr>
        <p:txBody>
          <a:bodyPr wrap="square" lIns="0" tIns="0" rIns="0" bIns="0" rtlCol="0"/>
          <a:lstStyle/>
          <a:p>
            <a:endParaRPr/>
          </a:p>
        </p:txBody>
      </p:sp>
      <p:sp>
        <p:nvSpPr>
          <p:cNvPr id="17" name="object 17"/>
          <p:cNvSpPr txBox="1"/>
          <p:nvPr/>
        </p:nvSpPr>
        <p:spPr>
          <a:xfrm>
            <a:off x="4199890" y="6789674"/>
            <a:ext cx="2260600" cy="574040"/>
          </a:xfrm>
          <a:prstGeom prst="rect">
            <a:avLst/>
          </a:prstGeom>
        </p:spPr>
        <p:txBody>
          <a:bodyPr vert="horz" wrap="square" lIns="0" tIns="12700" rIns="0" bIns="0" rtlCol="0">
            <a:spAutoFit/>
          </a:bodyPr>
          <a:lstStyle/>
          <a:p>
            <a:pPr marL="12700" marR="5080" indent="299085">
              <a:lnSpc>
                <a:spcPct val="100000"/>
              </a:lnSpc>
              <a:spcBef>
                <a:spcPts val="100"/>
              </a:spcBef>
            </a:pPr>
            <a:r>
              <a:rPr sz="1800" dirty="0">
                <a:latin typeface="Arial"/>
                <a:cs typeface="Arial"/>
              </a:rPr>
              <a:t>Light trapped by  </a:t>
            </a:r>
            <a:r>
              <a:rPr sz="1800" spc="-5" dirty="0">
                <a:latin typeface="Arial"/>
                <a:cs typeface="Arial"/>
              </a:rPr>
              <a:t>total </a:t>
            </a:r>
            <a:r>
              <a:rPr sz="1800" dirty="0">
                <a:latin typeface="Arial"/>
                <a:cs typeface="Arial"/>
              </a:rPr>
              <a:t>internal</a:t>
            </a:r>
            <a:r>
              <a:rPr sz="1800" spc="-95" dirty="0">
                <a:latin typeface="Arial"/>
                <a:cs typeface="Arial"/>
              </a:rPr>
              <a:t> </a:t>
            </a:r>
            <a:r>
              <a:rPr sz="1800" dirty="0">
                <a:latin typeface="Arial"/>
                <a:cs typeface="Arial"/>
              </a:rPr>
              <a:t>reflection</a:t>
            </a:r>
          </a:p>
        </p:txBody>
      </p:sp>
      <p:sp>
        <p:nvSpPr>
          <p:cNvPr id="18" name="object 18"/>
          <p:cNvSpPr/>
          <p:nvPr/>
        </p:nvSpPr>
        <p:spPr>
          <a:xfrm>
            <a:off x="5279390" y="6428995"/>
            <a:ext cx="104139" cy="381000"/>
          </a:xfrm>
          <a:custGeom>
            <a:avLst/>
            <a:gdLst/>
            <a:ahLst/>
            <a:cxnLst/>
            <a:rect l="l" t="t" r="r" b="b"/>
            <a:pathLst>
              <a:path w="104139" h="381000">
                <a:moveTo>
                  <a:pt x="103632" y="89154"/>
                </a:moveTo>
                <a:lnTo>
                  <a:pt x="102108" y="86106"/>
                </a:lnTo>
                <a:lnTo>
                  <a:pt x="51816" y="0"/>
                </a:lnTo>
                <a:lnTo>
                  <a:pt x="1524" y="86106"/>
                </a:lnTo>
                <a:lnTo>
                  <a:pt x="0" y="89154"/>
                </a:lnTo>
                <a:lnTo>
                  <a:pt x="1524" y="92964"/>
                </a:lnTo>
                <a:lnTo>
                  <a:pt x="3810" y="94488"/>
                </a:lnTo>
                <a:lnTo>
                  <a:pt x="6858" y="96774"/>
                </a:lnTo>
                <a:lnTo>
                  <a:pt x="11430" y="95250"/>
                </a:lnTo>
                <a:lnTo>
                  <a:pt x="12954" y="92202"/>
                </a:lnTo>
                <a:lnTo>
                  <a:pt x="45720" y="35708"/>
                </a:lnTo>
                <a:lnTo>
                  <a:pt x="45720" y="12953"/>
                </a:lnTo>
                <a:lnTo>
                  <a:pt x="57912" y="12953"/>
                </a:lnTo>
                <a:lnTo>
                  <a:pt x="57959" y="35790"/>
                </a:lnTo>
                <a:lnTo>
                  <a:pt x="90678" y="92202"/>
                </a:lnTo>
                <a:lnTo>
                  <a:pt x="92202" y="95250"/>
                </a:lnTo>
                <a:lnTo>
                  <a:pt x="96774" y="96011"/>
                </a:lnTo>
                <a:lnTo>
                  <a:pt x="102870" y="92964"/>
                </a:lnTo>
                <a:lnTo>
                  <a:pt x="103632" y="89154"/>
                </a:lnTo>
                <a:close/>
              </a:path>
              <a:path w="104139" h="381000">
                <a:moveTo>
                  <a:pt x="57959" y="35790"/>
                </a:moveTo>
                <a:lnTo>
                  <a:pt x="57912" y="12953"/>
                </a:lnTo>
                <a:lnTo>
                  <a:pt x="45720" y="12953"/>
                </a:lnTo>
                <a:lnTo>
                  <a:pt x="45720" y="35708"/>
                </a:lnTo>
                <a:lnTo>
                  <a:pt x="46482" y="34395"/>
                </a:lnTo>
                <a:lnTo>
                  <a:pt x="46482" y="16002"/>
                </a:lnTo>
                <a:lnTo>
                  <a:pt x="57150" y="16002"/>
                </a:lnTo>
                <a:lnTo>
                  <a:pt x="57150" y="34395"/>
                </a:lnTo>
                <a:lnTo>
                  <a:pt x="57959" y="35790"/>
                </a:lnTo>
                <a:close/>
              </a:path>
              <a:path w="104139" h="381000">
                <a:moveTo>
                  <a:pt x="58674" y="381000"/>
                </a:moveTo>
                <a:lnTo>
                  <a:pt x="57959" y="35790"/>
                </a:lnTo>
                <a:lnTo>
                  <a:pt x="51816" y="25198"/>
                </a:lnTo>
                <a:lnTo>
                  <a:pt x="45720" y="35708"/>
                </a:lnTo>
                <a:lnTo>
                  <a:pt x="45720" y="381000"/>
                </a:lnTo>
                <a:lnTo>
                  <a:pt x="58674" y="381000"/>
                </a:lnTo>
                <a:close/>
              </a:path>
              <a:path w="104139" h="381000">
                <a:moveTo>
                  <a:pt x="57150" y="16002"/>
                </a:moveTo>
                <a:lnTo>
                  <a:pt x="46482" y="16002"/>
                </a:lnTo>
                <a:lnTo>
                  <a:pt x="51816" y="25198"/>
                </a:lnTo>
                <a:lnTo>
                  <a:pt x="57150" y="16002"/>
                </a:lnTo>
                <a:close/>
              </a:path>
              <a:path w="104139" h="381000">
                <a:moveTo>
                  <a:pt x="51816" y="25198"/>
                </a:moveTo>
                <a:lnTo>
                  <a:pt x="46482" y="16002"/>
                </a:lnTo>
                <a:lnTo>
                  <a:pt x="46482" y="34395"/>
                </a:lnTo>
                <a:lnTo>
                  <a:pt x="51816" y="25198"/>
                </a:lnTo>
                <a:close/>
              </a:path>
              <a:path w="104139" h="381000">
                <a:moveTo>
                  <a:pt x="57150" y="34395"/>
                </a:moveTo>
                <a:lnTo>
                  <a:pt x="57150" y="16002"/>
                </a:lnTo>
                <a:lnTo>
                  <a:pt x="51816" y="25198"/>
                </a:lnTo>
                <a:lnTo>
                  <a:pt x="57150" y="34395"/>
                </a:lnTo>
                <a:close/>
              </a:path>
            </a:pathLst>
          </a:custGeom>
          <a:solidFill>
            <a:srgbClr val="000000"/>
          </a:solid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78200" y="728726"/>
            <a:ext cx="3299460" cy="574040"/>
          </a:xfrm>
          <a:prstGeom prst="rect">
            <a:avLst/>
          </a:prstGeom>
        </p:spPr>
        <p:txBody>
          <a:bodyPr vert="horz" wrap="square" lIns="0" tIns="12700" rIns="0" bIns="0" rtlCol="0">
            <a:spAutoFit/>
          </a:bodyPr>
          <a:lstStyle/>
          <a:p>
            <a:pPr marL="12700">
              <a:lnSpc>
                <a:spcPct val="100000"/>
              </a:lnSpc>
              <a:spcBef>
                <a:spcPts val="100"/>
              </a:spcBef>
            </a:pPr>
            <a:r>
              <a:rPr dirty="0"/>
              <a:t>Fiber </a:t>
            </a:r>
            <a:r>
              <a:rPr spc="-5" dirty="0"/>
              <a:t>Cables</a:t>
            </a:r>
            <a:r>
              <a:rPr spc="-114" dirty="0"/>
              <a:t> </a:t>
            </a:r>
            <a:r>
              <a:rPr spc="-5" dirty="0"/>
              <a:t>(2)</a:t>
            </a:r>
          </a:p>
        </p:txBody>
      </p:sp>
      <p:sp>
        <p:nvSpPr>
          <p:cNvPr id="4" name="object 4"/>
          <p:cNvSpPr txBox="1"/>
          <p:nvPr/>
        </p:nvSpPr>
        <p:spPr>
          <a:xfrm>
            <a:off x="1361313" y="1542026"/>
            <a:ext cx="7092315" cy="75692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Arial"/>
                <a:cs typeface="Arial"/>
              </a:rPr>
              <a:t>Fiber </a:t>
            </a:r>
            <a:r>
              <a:rPr sz="2400" spc="-5" dirty="0">
                <a:latin typeface="Arial"/>
                <a:cs typeface="Arial"/>
              </a:rPr>
              <a:t>has enormous bandwidth (THz) and tiny signal  loss </a:t>
            </a:r>
            <a:r>
              <a:rPr sz="2400" dirty="0">
                <a:latin typeface="Arial"/>
                <a:cs typeface="Arial"/>
              </a:rPr>
              <a:t>– </a:t>
            </a:r>
            <a:r>
              <a:rPr sz="2400" spc="-5" dirty="0">
                <a:latin typeface="Arial"/>
                <a:cs typeface="Arial"/>
              </a:rPr>
              <a:t>hence high rates over long</a:t>
            </a:r>
            <a:r>
              <a:rPr sz="2400" spc="40" dirty="0">
                <a:latin typeface="Arial"/>
                <a:cs typeface="Arial"/>
              </a:rPr>
              <a:t> </a:t>
            </a:r>
            <a:r>
              <a:rPr sz="2400" spc="-5" dirty="0">
                <a:latin typeface="Arial"/>
                <a:cs typeface="Arial"/>
              </a:rPr>
              <a:t>distances</a:t>
            </a:r>
            <a:endParaRPr sz="2400" dirty="0">
              <a:latin typeface="Arial"/>
              <a:cs typeface="Arial"/>
            </a:endParaRPr>
          </a:p>
        </p:txBody>
      </p:sp>
      <p:pic>
        <p:nvPicPr>
          <p:cNvPr id="5" name="object 5"/>
          <p:cNvPicPr/>
          <p:nvPr/>
        </p:nvPicPr>
        <p:blipFill>
          <a:blip r:embed="rId2" cstate="print"/>
          <a:stretch>
            <a:fillRect/>
          </a:stretch>
        </p:blipFill>
        <p:spPr>
          <a:xfrm>
            <a:off x="1924050" y="2996183"/>
            <a:ext cx="6529578" cy="347929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78200" y="728726"/>
            <a:ext cx="3299460" cy="574040"/>
          </a:xfrm>
          <a:prstGeom prst="rect">
            <a:avLst/>
          </a:prstGeom>
        </p:spPr>
        <p:txBody>
          <a:bodyPr vert="horz" wrap="square" lIns="0" tIns="12700" rIns="0" bIns="0" rtlCol="0">
            <a:spAutoFit/>
          </a:bodyPr>
          <a:lstStyle/>
          <a:p>
            <a:pPr marL="12700">
              <a:lnSpc>
                <a:spcPct val="100000"/>
              </a:lnSpc>
              <a:spcBef>
                <a:spcPts val="100"/>
              </a:spcBef>
            </a:pPr>
            <a:r>
              <a:rPr dirty="0"/>
              <a:t>Fiber </a:t>
            </a:r>
            <a:r>
              <a:rPr spc="-5" dirty="0"/>
              <a:t>Cables</a:t>
            </a:r>
            <a:r>
              <a:rPr spc="-114" dirty="0"/>
              <a:t> </a:t>
            </a:r>
            <a:r>
              <a:rPr spc="-5" dirty="0"/>
              <a:t>(3)</a:t>
            </a:r>
          </a:p>
        </p:txBody>
      </p:sp>
      <p:grpSp>
        <p:nvGrpSpPr>
          <p:cNvPr id="3" name="object 3"/>
          <p:cNvGrpSpPr/>
          <p:nvPr/>
        </p:nvGrpSpPr>
        <p:grpSpPr>
          <a:xfrm>
            <a:off x="457200" y="2038350"/>
            <a:ext cx="9144000" cy="4037329"/>
            <a:chOff x="457200" y="2038350"/>
            <a:chExt cx="9144000" cy="4037329"/>
          </a:xfrm>
        </p:grpSpPr>
        <p:pic>
          <p:nvPicPr>
            <p:cNvPr id="4" name="object 4"/>
            <p:cNvPicPr/>
            <p:nvPr/>
          </p:nvPicPr>
          <p:blipFill>
            <a:blip r:embed="rId2" cstate="print"/>
            <a:stretch>
              <a:fillRect/>
            </a:stretch>
          </p:blipFill>
          <p:spPr>
            <a:xfrm>
              <a:off x="5972555" y="2038350"/>
              <a:ext cx="3203714" cy="1356360"/>
            </a:xfrm>
            <a:prstGeom prst="rect">
              <a:avLst/>
            </a:prstGeom>
          </p:spPr>
        </p:pic>
        <p:sp>
          <p:nvSpPr>
            <p:cNvPr id="5" name="object 5"/>
            <p:cNvSpPr/>
            <p:nvPr/>
          </p:nvSpPr>
          <p:spPr>
            <a:xfrm>
              <a:off x="457200" y="339394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6" name="object 6"/>
            <p:cNvPicPr/>
            <p:nvPr/>
          </p:nvPicPr>
          <p:blipFill>
            <a:blip r:embed="rId3" cstate="print"/>
            <a:stretch>
              <a:fillRect/>
            </a:stretch>
          </p:blipFill>
          <p:spPr>
            <a:xfrm>
              <a:off x="5972555" y="3394710"/>
              <a:ext cx="3200400" cy="409956"/>
            </a:xfrm>
            <a:prstGeom prst="rect">
              <a:avLst/>
            </a:prstGeom>
          </p:spPr>
        </p:pic>
        <p:pic>
          <p:nvPicPr>
            <p:cNvPr id="7" name="object 7"/>
            <p:cNvPicPr/>
            <p:nvPr/>
          </p:nvPicPr>
          <p:blipFill>
            <a:blip r:embed="rId4" cstate="print"/>
            <a:stretch>
              <a:fillRect/>
            </a:stretch>
          </p:blipFill>
          <p:spPr>
            <a:xfrm>
              <a:off x="6019800" y="4111751"/>
              <a:ext cx="3185756" cy="1963673"/>
            </a:xfrm>
            <a:prstGeom prst="rect">
              <a:avLst/>
            </a:prstGeom>
          </p:spPr>
        </p:pic>
      </p:grpSp>
      <p:grpSp>
        <p:nvGrpSpPr>
          <p:cNvPr id="8" name="object 8"/>
          <p:cNvGrpSpPr/>
          <p:nvPr/>
        </p:nvGrpSpPr>
        <p:grpSpPr>
          <a:xfrm>
            <a:off x="457200" y="6124955"/>
            <a:ext cx="9144000" cy="1190625"/>
            <a:chOff x="457200" y="6124955"/>
            <a:chExt cx="9144000" cy="1190625"/>
          </a:xfrm>
        </p:grpSpPr>
        <p:pic>
          <p:nvPicPr>
            <p:cNvPr id="9" name="object 9"/>
            <p:cNvPicPr/>
            <p:nvPr/>
          </p:nvPicPr>
          <p:blipFill>
            <a:blip r:embed="rId5" cstate="print"/>
            <a:stretch>
              <a:fillRect/>
            </a:stretch>
          </p:blipFill>
          <p:spPr>
            <a:xfrm>
              <a:off x="7539990" y="6124955"/>
              <a:ext cx="103631" cy="207264"/>
            </a:xfrm>
            <a:prstGeom prst="rect">
              <a:avLst/>
            </a:prstGeom>
          </p:spPr>
        </p:pic>
        <p:sp>
          <p:nvSpPr>
            <p:cNvPr id="10" name="object 10"/>
            <p:cNvSpPr/>
            <p:nvPr/>
          </p:nvSpPr>
          <p:spPr>
            <a:xfrm>
              <a:off x="457200" y="6331457"/>
              <a:ext cx="9144000" cy="984250"/>
            </a:xfrm>
            <a:custGeom>
              <a:avLst/>
              <a:gdLst/>
              <a:ahLst/>
              <a:cxnLst/>
              <a:rect l="l" t="t" r="r" b="b"/>
              <a:pathLst>
                <a:path w="9144000" h="984250">
                  <a:moveTo>
                    <a:pt x="9144000" y="983742"/>
                  </a:moveTo>
                  <a:lnTo>
                    <a:pt x="9144000" y="0"/>
                  </a:lnTo>
                  <a:lnTo>
                    <a:pt x="0" y="0"/>
                  </a:lnTo>
                  <a:lnTo>
                    <a:pt x="0" y="983742"/>
                  </a:lnTo>
                  <a:lnTo>
                    <a:pt x="9144000" y="983742"/>
                  </a:lnTo>
                  <a:close/>
                </a:path>
              </a:pathLst>
            </a:custGeom>
            <a:solidFill>
              <a:srgbClr val="FFFFFF"/>
            </a:solidFill>
          </p:spPr>
          <p:txBody>
            <a:bodyPr wrap="square" lIns="0" tIns="0" rIns="0" bIns="0" rtlCol="0"/>
            <a:lstStyle/>
            <a:p>
              <a:endParaRPr/>
            </a:p>
          </p:txBody>
        </p:sp>
      </p:grpSp>
      <p:sp>
        <p:nvSpPr>
          <p:cNvPr id="11" name="object 11"/>
          <p:cNvSpPr txBox="1"/>
          <p:nvPr/>
        </p:nvSpPr>
        <p:spPr>
          <a:xfrm>
            <a:off x="1050289" y="1739138"/>
            <a:ext cx="7391400" cy="5045710"/>
          </a:xfrm>
          <a:prstGeom prst="rect">
            <a:avLst/>
          </a:prstGeom>
        </p:spPr>
        <p:txBody>
          <a:bodyPr vert="horz" wrap="square" lIns="0" tIns="88900" rIns="0" bIns="0" rtlCol="0">
            <a:spAutoFit/>
          </a:bodyPr>
          <a:lstStyle/>
          <a:p>
            <a:pPr marL="12700">
              <a:lnSpc>
                <a:spcPct val="100000"/>
              </a:lnSpc>
              <a:spcBef>
                <a:spcPts val="700"/>
              </a:spcBef>
            </a:pPr>
            <a:r>
              <a:rPr sz="2400" u="heavy" dirty="0">
                <a:uFill>
                  <a:solidFill>
                    <a:srgbClr val="000000"/>
                  </a:solidFill>
                </a:uFill>
                <a:latin typeface="Arial"/>
                <a:cs typeface="Arial"/>
              </a:rPr>
              <a:t>Single-mode</a:t>
            </a:r>
            <a:endParaRPr sz="2400">
              <a:latin typeface="Arial"/>
              <a:cs typeface="Arial"/>
            </a:endParaRPr>
          </a:p>
          <a:p>
            <a:pPr marL="469900" marR="3134995" indent="-457200">
              <a:lnSpc>
                <a:spcPct val="100000"/>
              </a:lnSpc>
              <a:spcBef>
                <a:spcPts val="600"/>
              </a:spcBef>
              <a:buClr>
                <a:srgbClr val="0000FF"/>
              </a:buClr>
              <a:buChar char="•"/>
              <a:tabLst>
                <a:tab pos="469265" algn="l"/>
                <a:tab pos="469900" algn="l"/>
              </a:tabLst>
            </a:pPr>
            <a:r>
              <a:rPr sz="2400" spc="-5" dirty="0">
                <a:latin typeface="Arial"/>
                <a:cs typeface="Arial"/>
              </a:rPr>
              <a:t>Core </a:t>
            </a:r>
            <a:r>
              <a:rPr sz="2400" dirty="0">
                <a:latin typeface="Arial"/>
                <a:cs typeface="Arial"/>
              </a:rPr>
              <a:t>so </a:t>
            </a:r>
            <a:r>
              <a:rPr sz="2400" spc="-5" dirty="0">
                <a:latin typeface="Arial"/>
                <a:cs typeface="Arial"/>
              </a:rPr>
              <a:t>narrow (10um) light  can’t even bounce</a:t>
            </a:r>
            <a:r>
              <a:rPr sz="2400" spc="-20" dirty="0">
                <a:latin typeface="Arial"/>
                <a:cs typeface="Arial"/>
              </a:rPr>
              <a:t> </a:t>
            </a:r>
            <a:r>
              <a:rPr sz="2400" spc="-5" dirty="0">
                <a:latin typeface="Arial"/>
                <a:cs typeface="Arial"/>
              </a:rPr>
              <a:t>around</a:t>
            </a:r>
            <a:endParaRPr sz="2400">
              <a:latin typeface="Arial"/>
              <a:cs typeface="Arial"/>
            </a:endParaRPr>
          </a:p>
          <a:p>
            <a:pPr marL="469900" marR="3575685" indent="-457200">
              <a:lnSpc>
                <a:spcPct val="100000"/>
              </a:lnSpc>
              <a:spcBef>
                <a:spcPts val="600"/>
              </a:spcBef>
              <a:buClr>
                <a:srgbClr val="0000FF"/>
              </a:buClr>
              <a:buChar char="•"/>
              <a:tabLst>
                <a:tab pos="469265" algn="l"/>
                <a:tab pos="469900" algn="l"/>
              </a:tabLst>
            </a:pPr>
            <a:r>
              <a:rPr sz="2400" spc="-5" dirty="0">
                <a:latin typeface="Arial"/>
                <a:cs typeface="Arial"/>
              </a:rPr>
              <a:t>Used with lasers </a:t>
            </a:r>
            <a:r>
              <a:rPr sz="2400" dirty="0">
                <a:latin typeface="Arial"/>
                <a:cs typeface="Arial"/>
              </a:rPr>
              <a:t>for </a:t>
            </a:r>
            <a:r>
              <a:rPr sz="2400" spc="-5" dirty="0">
                <a:latin typeface="Arial"/>
                <a:cs typeface="Arial"/>
              </a:rPr>
              <a:t>long  distances, e.g.,</a:t>
            </a:r>
            <a:r>
              <a:rPr sz="2400" spc="-35" dirty="0">
                <a:latin typeface="Arial"/>
                <a:cs typeface="Arial"/>
              </a:rPr>
              <a:t> </a:t>
            </a:r>
            <a:r>
              <a:rPr sz="2400" spc="-5" dirty="0">
                <a:latin typeface="Arial"/>
                <a:cs typeface="Arial"/>
              </a:rPr>
              <a:t>100km</a:t>
            </a:r>
            <a:endParaRPr sz="2400">
              <a:latin typeface="Arial"/>
              <a:cs typeface="Arial"/>
            </a:endParaRPr>
          </a:p>
          <a:p>
            <a:pPr>
              <a:lnSpc>
                <a:spcPct val="100000"/>
              </a:lnSpc>
              <a:spcBef>
                <a:spcPts val="20"/>
              </a:spcBef>
              <a:buClr>
                <a:srgbClr val="0000FF"/>
              </a:buClr>
              <a:buFont typeface="Arial"/>
              <a:buChar char="•"/>
            </a:pPr>
            <a:endParaRPr sz="3800">
              <a:latin typeface="Arial"/>
              <a:cs typeface="Arial"/>
            </a:endParaRPr>
          </a:p>
          <a:p>
            <a:pPr marL="12700">
              <a:lnSpc>
                <a:spcPct val="100000"/>
              </a:lnSpc>
            </a:pPr>
            <a:r>
              <a:rPr sz="2400" u="heavy" spc="-5" dirty="0">
                <a:uFill>
                  <a:solidFill>
                    <a:srgbClr val="000000"/>
                  </a:solidFill>
                </a:uFill>
                <a:latin typeface="Arial"/>
                <a:cs typeface="Arial"/>
              </a:rPr>
              <a:t>Multi-mode</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Other main type of</a:t>
            </a:r>
            <a:r>
              <a:rPr sz="2400" spc="5" dirty="0">
                <a:latin typeface="Arial"/>
                <a:cs typeface="Arial"/>
              </a:rPr>
              <a:t> </a:t>
            </a:r>
            <a:r>
              <a:rPr sz="2400" spc="-5" dirty="0">
                <a:latin typeface="Arial"/>
                <a:cs typeface="Arial"/>
              </a:rPr>
              <a:t>fiber</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Light can bounce (50um</a:t>
            </a:r>
            <a:r>
              <a:rPr sz="2400" spc="45" dirty="0">
                <a:latin typeface="Arial"/>
                <a:cs typeface="Arial"/>
              </a:rPr>
              <a:t> </a:t>
            </a:r>
            <a:r>
              <a:rPr sz="2400" spc="-5" dirty="0">
                <a:latin typeface="Arial"/>
                <a:cs typeface="Arial"/>
              </a:rPr>
              <a:t>core)</a:t>
            </a:r>
            <a:endParaRPr sz="2400">
              <a:latin typeface="Arial"/>
              <a:cs typeface="Arial"/>
            </a:endParaRPr>
          </a:p>
          <a:p>
            <a:pPr marL="469900" marR="3036570" indent="-457200">
              <a:lnSpc>
                <a:spcPct val="100000"/>
              </a:lnSpc>
              <a:spcBef>
                <a:spcPts val="600"/>
              </a:spcBef>
              <a:buClr>
                <a:srgbClr val="0000FF"/>
              </a:buClr>
              <a:buChar char="•"/>
              <a:tabLst>
                <a:tab pos="469265" algn="l"/>
                <a:tab pos="469900" algn="l"/>
              </a:tabLst>
            </a:pPr>
            <a:r>
              <a:rPr sz="2400" spc="-5" dirty="0">
                <a:latin typeface="Arial"/>
                <a:cs typeface="Arial"/>
              </a:rPr>
              <a:t>Used with LEDs for cheaper,  shorter distance</a:t>
            </a:r>
            <a:r>
              <a:rPr sz="2400" dirty="0">
                <a:latin typeface="Arial"/>
                <a:cs typeface="Arial"/>
              </a:rPr>
              <a:t> </a:t>
            </a:r>
            <a:r>
              <a:rPr sz="2400" spc="-5" dirty="0">
                <a:latin typeface="Arial"/>
                <a:cs typeface="Arial"/>
              </a:rPr>
              <a:t>links</a:t>
            </a:r>
            <a:endParaRPr sz="2400">
              <a:latin typeface="Arial"/>
              <a:cs typeface="Arial"/>
            </a:endParaRPr>
          </a:p>
          <a:p>
            <a:pPr marR="5080" algn="r">
              <a:lnSpc>
                <a:spcPct val="100000"/>
              </a:lnSpc>
              <a:spcBef>
                <a:spcPts val="575"/>
              </a:spcBef>
            </a:pPr>
            <a:r>
              <a:rPr sz="1800" dirty="0">
                <a:latin typeface="Arial"/>
                <a:cs typeface="Arial"/>
              </a:rPr>
              <a:t>Fibers </a:t>
            </a:r>
            <a:r>
              <a:rPr sz="1800" spc="-5" dirty="0">
                <a:latin typeface="Arial"/>
                <a:cs typeface="Arial"/>
              </a:rPr>
              <a:t>in </a:t>
            </a:r>
            <a:r>
              <a:rPr sz="1800" dirty="0">
                <a:latin typeface="Arial"/>
                <a:cs typeface="Arial"/>
              </a:rPr>
              <a:t>a</a:t>
            </a:r>
            <a:r>
              <a:rPr sz="1800" spc="-30" dirty="0">
                <a:latin typeface="Arial"/>
                <a:cs typeface="Arial"/>
              </a:rPr>
              <a:t> </a:t>
            </a:r>
            <a:r>
              <a:rPr sz="1800" dirty="0">
                <a:latin typeface="Arial"/>
                <a:cs typeface="Arial"/>
              </a:rPr>
              <a:t>cable</a:t>
            </a:r>
            <a:endParaRPr sz="1800">
              <a:latin typeface="Arial"/>
              <a:cs typeface="Arial"/>
            </a:endParaRPr>
          </a:p>
        </p:txBody>
      </p:sp>
      <p:sp>
        <p:nvSpPr>
          <p:cNvPr id="12" name="object 12"/>
          <p:cNvSpPr/>
          <p:nvPr/>
        </p:nvSpPr>
        <p:spPr>
          <a:xfrm>
            <a:off x="7585709" y="6332220"/>
            <a:ext cx="13335" cy="173990"/>
          </a:xfrm>
          <a:custGeom>
            <a:avLst/>
            <a:gdLst/>
            <a:ahLst/>
            <a:cxnLst/>
            <a:rect l="l" t="t" r="r" b="b"/>
            <a:pathLst>
              <a:path w="13334" h="173990">
                <a:moveTo>
                  <a:pt x="12954" y="173735"/>
                </a:moveTo>
                <a:lnTo>
                  <a:pt x="12595" y="0"/>
                </a:lnTo>
                <a:lnTo>
                  <a:pt x="0" y="0"/>
                </a:lnTo>
                <a:lnTo>
                  <a:pt x="0" y="173735"/>
                </a:lnTo>
                <a:lnTo>
                  <a:pt x="12954" y="173735"/>
                </a:lnTo>
                <a:close/>
              </a:path>
            </a:pathLst>
          </a:custGeom>
          <a:solidFill>
            <a:srgbClr val="000000"/>
          </a:solid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78200" y="728726"/>
            <a:ext cx="3299460" cy="574040"/>
          </a:xfrm>
          <a:prstGeom prst="rect">
            <a:avLst/>
          </a:prstGeom>
        </p:spPr>
        <p:txBody>
          <a:bodyPr vert="horz" wrap="square" lIns="0" tIns="12700" rIns="0" bIns="0" rtlCol="0">
            <a:spAutoFit/>
          </a:bodyPr>
          <a:lstStyle/>
          <a:p>
            <a:pPr marL="12700">
              <a:lnSpc>
                <a:spcPct val="100000"/>
              </a:lnSpc>
              <a:spcBef>
                <a:spcPts val="100"/>
              </a:spcBef>
            </a:pPr>
            <a:r>
              <a:rPr dirty="0"/>
              <a:t>Fiber </a:t>
            </a:r>
            <a:r>
              <a:rPr spc="-5" dirty="0"/>
              <a:t>Cables</a:t>
            </a:r>
            <a:r>
              <a:rPr spc="-114" dirty="0"/>
              <a:t> </a:t>
            </a:r>
            <a:r>
              <a:rPr spc="-5" dirty="0"/>
              <a:t>(4)</a:t>
            </a:r>
          </a:p>
        </p:txBody>
      </p:sp>
      <p:sp>
        <p:nvSpPr>
          <p:cNvPr id="3" name="object 3"/>
          <p:cNvSpPr txBox="1"/>
          <p:nvPr/>
        </p:nvSpPr>
        <p:spPr>
          <a:xfrm>
            <a:off x="1450339" y="2092705"/>
            <a:ext cx="644715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Comparison of the properties of wires and</a:t>
            </a:r>
            <a:r>
              <a:rPr sz="2400" spc="10" dirty="0">
                <a:latin typeface="Arial"/>
                <a:cs typeface="Arial"/>
              </a:rPr>
              <a:t> </a:t>
            </a:r>
            <a:r>
              <a:rPr sz="2400" spc="-5" dirty="0">
                <a:latin typeface="Arial"/>
                <a:cs typeface="Arial"/>
              </a:rPr>
              <a:t>fiber:</a:t>
            </a:r>
            <a:endParaRPr sz="2400">
              <a:latin typeface="Arial"/>
              <a:cs typeface="Arial"/>
            </a:endParaRPr>
          </a:p>
        </p:txBody>
      </p:sp>
      <p:sp>
        <p:nvSpPr>
          <p:cNvPr id="4" name="object 4"/>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5" name="object 5"/>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graphicFrame>
        <p:nvGraphicFramePr>
          <p:cNvPr id="6" name="object 6"/>
          <p:cNvGraphicFramePr>
            <a:graphicFrameLocks noGrp="1"/>
          </p:cNvGraphicFramePr>
          <p:nvPr/>
        </p:nvGraphicFramePr>
        <p:xfrm>
          <a:off x="1447800" y="2943605"/>
          <a:ext cx="7315200" cy="2237991"/>
        </p:xfrm>
        <a:graphic>
          <a:graphicData uri="http://schemas.openxmlformats.org/drawingml/2006/table">
            <a:tbl>
              <a:tblPr firstRow="1" bandRow="1">
                <a:tableStyleId>{2D5ABB26-0587-4C30-8999-92F81FD0307C}</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373379">
                <a:tc>
                  <a:txBody>
                    <a:bodyPr/>
                    <a:lstStyle/>
                    <a:p>
                      <a:pPr marL="94615">
                        <a:lnSpc>
                          <a:spcPct val="100000"/>
                        </a:lnSpc>
                        <a:spcBef>
                          <a:spcPts val="305"/>
                        </a:spcBef>
                      </a:pPr>
                      <a:r>
                        <a:rPr sz="1800" b="1" spc="-10" dirty="0">
                          <a:latin typeface="Arial"/>
                          <a:cs typeface="Arial"/>
                        </a:rPr>
                        <a:t>Property</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tc>
                  <a:txBody>
                    <a:bodyPr/>
                    <a:lstStyle/>
                    <a:p>
                      <a:pPr marL="93980">
                        <a:lnSpc>
                          <a:spcPct val="100000"/>
                        </a:lnSpc>
                        <a:spcBef>
                          <a:spcPts val="305"/>
                        </a:spcBef>
                      </a:pPr>
                      <a:r>
                        <a:rPr sz="1800" b="1" spc="-10" dirty="0">
                          <a:latin typeface="Arial"/>
                          <a:cs typeface="Arial"/>
                        </a:rPr>
                        <a:t>Wires</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tc>
                  <a:txBody>
                    <a:bodyPr/>
                    <a:lstStyle/>
                    <a:p>
                      <a:pPr marL="93980">
                        <a:lnSpc>
                          <a:spcPct val="100000"/>
                        </a:lnSpc>
                        <a:spcBef>
                          <a:spcPts val="305"/>
                        </a:spcBef>
                      </a:pPr>
                      <a:r>
                        <a:rPr sz="1800" b="1" spc="-5" dirty="0">
                          <a:latin typeface="Arial"/>
                          <a:cs typeface="Arial"/>
                        </a:rPr>
                        <a:t>Fiber</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extLst>
                  <a:ext uri="{0D108BD9-81ED-4DB2-BD59-A6C34878D82A}">
                    <a16:rowId xmlns:a16="http://schemas.microsoft.com/office/drawing/2014/main" val="10000"/>
                  </a:ext>
                </a:extLst>
              </a:tr>
              <a:tr h="372618">
                <a:tc>
                  <a:txBody>
                    <a:bodyPr/>
                    <a:lstStyle/>
                    <a:p>
                      <a:pPr marL="94615">
                        <a:lnSpc>
                          <a:spcPct val="100000"/>
                        </a:lnSpc>
                        <a:spcBef>
                          <a:spcPts val="305"/>
                        </a:spcBef>
                      </a:pPr>
                      <a:r>
                        <a:rPr sz="1800" spc="-5" dirty="0">
                          <a:latin typeface="Arial"/>
                          <a:cs typeface="Arial"/>
                        </a:rPr>
                        <a:t>Distance</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3980">
                        <a:lnSpc>
                          <a:spcPct val="100000"/>
                        </a:lnSpc>
                        <a:spcBef>
                          <a:spcPts val="305"/>
                        </a:spcBef>
                      </a:pPr>
                      <a:r>
                        <a:rPr sz="1800" spc="-5" dirty="0">
                          <a:latin typeface="Arial"/>
                          <a:cs typeface="Arial"/>
                        </a:rPr>
                        <a:t>Short (100s of</a:t>
                      </a:r>
                      <a:r>
                        <a:rPr sz="1800" spc="-35" dirty="0">
                          <a:latin typeface="Arial"/>
                          <a:cs typeface="Arial"/>
                        </a:rPr>
                        <a:t> </a:t>
                      </a:r>
                      <a:r>
                        <a:rPr sz="1800" dirty="0">
                          <a:latin typeface="Arial"/>
                          <a:cs typeface="Arial"/>
                        </a:rPr>
                        <a:t>m)</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3345">
                        <a:lnSpc>
                          <a:spcPct val="100000"/>
                        </a:lnSpc>
                        <a:spcBef>
                          <a:spcPts val="305"/>
                        </a:spcBef>
                      </a:pPr>
                      <a:r>
                        <a:rPr sz="1800" spc="-5" dirty="0">
                          <a:latin typeface="Arial"/>
                          <a:cs typeface="Arial"/>
                        </a:rPr>
                        <a:t>Long </a:t>
                      </a:r>
                      <a:r>
                        <a:rPr sz="1800" dirty="0">
                          <a:latin typeface="Arial"/>
                          <a:cs typeface="Arial"/>
                        </a:rPr>
                        <a:t>(tens </a:t>
                      </a:r>
                      <a:r>
                        <a:rPr sz="1800" spc="-5" dirty="0">
                          <a:latin typeface="Arial"/>
                          <a:cs typeface="Arial"/>
                        </a:rPr>
                        <a:t>of</a:t>
                      </a:r>
                      <a:r>
                        <a:rPr sz="1800" spc="-45" dirty="0">
                          <a:latin typeface="Arial"/>
                          <a:cs typeface="Arial"/>
                        </a:rPr>
                        <a:t> </a:t>
                      </a:r>
                      <a:r>
                        <a:rPr sz="1800" dirty="0">
                          <a:latin typeface="Arial"/>
                          <a:cs typeface="Arial"/>
                        </a:rPr>
                        <a:t>km)</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1"/>
                  </a:ext>
                </a:extLst>
              </a:tr>
              <a:tr h="373379">
                <a:tc>
                  <a:txBody>
                    <a:bodyPr/>
                    <a:lstStyle/>
                    <a:p>
                      <a:pPr marL="94615">
                        <a:lnSpc>
                          <a:spcPct val="100000"/>
                        </a:lnSpc>
                        <a:spcBef>
                          <a:spcPts val="305"/>
                        </a:spcBef>
                      </a:pPr>
                      <a:r>
                        <a:rPr sz="1800" dirty="0">
                          <a:latin typeface="Arial"/>
                          <a:cs typeface="Arial"/>
                        </a:rPr>
                        <a:t>Bandwidth</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4615">
                        <a:lnSpc>
                          <a:spcPct val="100000"/>
                        </a:lnSpc>
                        <a:spcBef>
                          <a:spcPts val="305"/>
                        </a:spcBef>
                      </a:pPr>
                      <a:r>
                        <a:rPr sz="1800" dirty="0">
                          <a:latin typeface="Arial"/>
                          <a:cs typeface="Arial"/>
                        </a:rPr>
                        <a:t>Moderate</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4615">
                        <a:lnSpc>
                          <a:spcPct val="100000"/>
                        </a:lnSpc>
                        <a:spcBef>
                          <a:spcPts val="305"/>
                        </a:spcBef>
                      </a:pPr>
                      <a:r>
                        <a:rPr sz="1800" spc="-30" dirty="0">
                          <a:latin typeface="Arial"/>
                          <a:cs typeface="Arial"/>
                        </a:rPr>
                        <a:t>Very</a:t>
                      </a:r>
                      <a:r>
                        <a:rPr sz="1800" spc="-15" dirty="0">
                          <a:latin typeface="Arial"/>
                          <a:cs typeface="Arial"/>
                        </a:rPr>
                        <a:t> </a:t>
                      </a:r>
                      <a:r>
                        <a:rPr sz="1800" dirty="0">
                          <a:latin typeface="Arial"/>
                          <a:cs typeface="Arial"/>
                        </a:rPr>
                        <a:t>High</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2"/>
                  </a:ext>
                </a:extLst>
              </a:tr>
              <a:tr h="372618">
                <a:tc>
                  <a:txBody>
                    <a:bodyPr/>
                    <a:lstStyle/>
                    <a:p>
                      <a:pPr marL="94615">
                        <a:lnSpc>
                          <a:spcPct val="100000"/>
                        </a:lnSpc>
                        <a:spcBef>
                          <a:spcPts val="305"/>
                        </a:spcBef>
                      </a:pPr>
                      <a:r>
                        <a:rPr sz="1800" dirty="0">
                          <a:latin typeface="Arial"/>
                          <a:cs typeface="Arial"/>
                        </a:rPr>
                        <a:t>Cost</a:t>
                      </a:r>
                      <a:endParaRPr sz="1800">
                        <a:latin typeface="Arial"/>
                        <a:cs typeface="Arial"/>
                      </a:endParaRPr>
                    </a:p>
                  </a:txBody>
                  <a:tcPr marL="0" marR="0" marT="38735" marB="0">
                    <a:lnL w="28575">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3980">
                        <a:lnSpc>
                          <a:spcPct val="100000"/>
                        </a:lnSpc>
                        <a:spcBef>
                          <a:spcPts val="305"/>
                        </a:spcBef>
                      </a:pPr>
                      <a:r>
                        <a:rPr sz="1800" spc="-5" dirty="0">
                          <a:latin typeface="Arial"/>
                          <a:cs typeface="Arial"/>
                        </a:rPr>
                        <a:t>Inexpensive</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3980">
                        <a:lnSpc>
                          <a:spcPct val="100000"/>
                        </a:lnSpc>
                        <a:spcBef>
                          <a:spcPts val="309"/>
                        </a:spcBef>
                      </a:pPr>
                      <a:r>
                        <a:rPr sz="1800" dirty="0">
                          <a:latin typeface="Arial"/>
                          <a:cs typeface="Arial"/>
                        </a:rPr>
                        <a:t>Less</a:t>
                      </a:r>
                      <a:r>
                        <a:rPr sz="1800" spc="-15" dirty="0">
                          <a:latin typeface="Arial"/>
                          <a:cs typeface="Arial"/>
                        </a:rPr>
                        <a:t> </a:t>
                      </a:r>
                      <a:r>
                        <a:rPr sz="1800" dirty="0">
                          <a:latin typeface="Arial"/>
                          <a:cs typeface="Arial"/>
                        </a:rPr>
                        <a:t>cheap</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3"/>
                  </a:ext>
                </a:extLst>
              </a:tr>
              <a:tr h="373380">
                <a:tc>
                  <a:txBody>
                    <a:bodyPr/>
                    <a:lstStyle/>
                    <a:p>
                      <a:pPr marL="94615">
                        <a:lnSpc>
                          <a:spcPct val="100000"/>
                        </a:lnSpc>
                        <a:spcBef>
                          <a:spcPts val="309"/>
                        </a:spcBef>
                      </a:pPr>
                      <a:r>
                        <a:rPr sz="1800" dirty="0">
                          <a:latin typeface="Arial"/>
                          <a:cs typeface="Arial"/>
                        </a:rPr>
                        <a:t>Convenience</a:t>
                      </a:r>
                      <a:endParaRPr sz="1800">
                        <a:latin typeface="Arial"/>
                        <a:cs typeface="Arial"/>
                      </a:endParaRPr>
                    </a:p>
                  </a:txBody>
                  <a:tcPr marL="0" marR="0" marT="39369" marB="0">
                    <a:lnL w="28575">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3345">
                        <a:lnSpc>
                          <a:spcPct val="100000"/>
                        </a:lnSpc>
                        <a:spcBef>
                          <a:spcPts val="309"/>
                        </a:spcBef>
                      </a:pPr>
                      <a:r>
                        <a:rPr sz="1800" spc="-5" dirty="0">
                          <a:latin typeface="Arial"/>
                          <a:cs typeface="Arial"/>
                        </a:rPr>
                        <a:t>Easy </a:t>
                      </a:r>
                      <a:r>
                        <a:rPr sz="1800" dirty="0">
                          <a:latin typeface="Arial"/>
                          <a:cs typeface="Arial"/>
                        </a:rPr>
                        <a:t>to</a:t>
                      </a:r>
                      <a:r>
                        <a:rPr sz="1800" spc="-20" dirty="0">
                          <a:latin typeface="Arial"/>
                          <a:cs typeface="Arial"/>
                        </a:rPr>
                        <a:t> </a:t>
                      </a:r>
                      <a:r>
                        <a:rPr sz="1800" dirty="0">
                          <a:latin typeface="Arial"/>
                          <a:cs typeface="Arial"/>
                        </a:rPr>
                        <a:t>use</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3980">
                        <a:lnSpc>
                          <a:spcPct val="100000"/>
                        </a:lnSpc>
                        <a:spcBef>
                          <a:spcPts val="309"/>
                        </a:spcBef>
                      </a:pPr>
                      <a:r>
                        <a:rPr sz="1800" dirty="0">
                          <a:latin typeface="Arial"/>
                          <a:cs typeface="Arial"/>
                        </a:rPr>
                        <a:t>Less</a:t>
                      </a:r>
                      <a:r>
                        <a:rPr sz="1800" spc="-15" dirty="0">
                          <a:latin typeface="Arial"/>
                          <a:cs typeface="Arial"/>
                        </a:rPr>
                        <a:t> </a:t>
                      </a:r>
                      <a:r>
                        <a:rPr sz="1800" dirty="0">
                          <a:latin typeface="Arial"/>
                          <a:cs typeface="Arial"/>
                        </a:rPr>
                        <a:t>easy</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4"/>
                  </a:ext>
                </a:extLst>
              </a:tr>
              <a:tr h="372617">
                <a:tc>
                  <a:txBody>
                    <a:bodyPr/>
                    <a:lstStyle/>
                    <a:p>
                      <a:pPr marL="94615">
                        <a:lnSpc>
                          <a:spcPct val="100000"/>
                        </a:lnSpc>
                        <a:spcBef>
                          <a:spcPts val="305"/>
                        </a:spcBef>
                      </a:pPr>
                      <a:r>
                        <a:rPr sz="1800" dirty="0">
                          <a:latin typeface="Arial"/>
                          <a:cs typeface="Arial"/>
                        </a:rPr>
                        <a:t>Security</a:t>
                      </a:r>
                      <a:endParaRPr sz="1800">
                        <a:latin typeface="Arial"/>
                        <a:cs typeface="Arial"/>
                      </a:endParaRPr>
                    </a:p>
                  </a:txBody>
                  <a:tcPr marL="0" marR="0" marT="38735" marB="0">
                    <a:lnL w="28575">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4615">
                        <a:lnSpc>
                          <a:spcPct val="100000"/>
                        </a:lnSpc>
                        <a:spcBef>
                          <a:spcPts val="305"/>
                        </a:spcBef>
                      </a:pPr>
                      <a:r>
                        <a:rPr sz="1800" dirty="0">
                          <a:latin typeface="Arial"/>
                          <a:cs typeface="Arial"/>
                        </a:rPr>
                        <a:t>Easy to</a:t>
                      </a:r>
                      <a:r>
                        <a:rPr sz="1800" spc="-30" dirty="0">
                          <a:latin typeface="Arial"/>
                          <a:cs typeface="Arial"/>
                        </a:rPr>
                        <a:t> </a:t>
                      </a:r>
                      <a:r>
                        <a:rPr sz="1800" dirty="0">
                          <a:latin typeface="Arial"/>
                          <a:cs typeface="Arial"/>
                        </a:rPr>
                        <a:t>tap</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3980">
                        <a:lnSpc>
                          <a:spcPct val="100000"/>
                        </a:lnSpc>
                        <a:spcBef>
                          <a:spcPts val="305"/>
                        </a:spcBef>
                      </a:pPr>
                      <a:r>
                        <a:rPr sz="1800" spc="-5" dirty="0">
                          <a:latin typeface="Arial"/>
                          <a:cs typeface="Arial"/>
                        </a:rPr>
                        <a:t>Hard </a:t>
                      </a:r>
                      <a:r>
                        <a:rPr sz="1800" dirty="0">
                          <a:latin typeface="Arial"/>
                          <a:cs typeface="Arial"/>
                        </a:rPr>
                        <a:t>to</a:t>
                      </a:r>
                      <a:r>
                        <a:rPr sz="1800" spc="-15" dirty="0">
                          <a:latin typeface="Arial"/>
                          <a:cs typeface="Arial"/>
                        </a:rPr>
                        <a:t> </a:t>
                      </a:r>
                      <a:r>
                        <a:rPr sz="1800" dirty="0">
                          <a:latin typeface="Arial"/>
                          <a:cs typeface="Arial"/>
                        </a:rPr>
                        <a:t>tap</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6783" y="728726"/>
            <a:ext cx="4625975" cy="574040"/>
          </a:xfrm>
          <a:prstGeom prst="rect">
            <a:avLst/>
          </a:prstGeom>
        </p:spPr>
        <p:txBody>
          <a:bodyPr vert="horz" wrap="square" lIns="0" tIns="12700" rIns="0" bIns="0" rtlCol="0">
            <a:spAutoFit/>
          </a:bodyPr>
          <a:lstStyle/>
          <a:p>
            <a:pPr marL="12700">
              <a:lnSpc>
                <a:spcPct val="100000"/>
              </a:lnSpc>
              <a:spcBef>
                <a:spcPts val="100"/>
              </a:spcBef>
            </a:pPr>
            <a:r>
              <a:rPr dirty="0"/>
              <a:t>Wireless</a:t>
            </a:r>
            <a:r>
              <a:rPr spc="-95" dirty="0"/>
              <a:t> </a:t>
            </a:r>
            <a:r>
              <a:rPr dirty="0"/>
              <a:t>Transmission</a:t>
            </a:r>
          </a:p>
        </p:txBody>
      </p:sp>
      <p:sp>
        <p:nvSpPr>
          <p:cNvPr id="3" name="object 3"/>
          <p:cNvSpPr txBox="1"/>
          <p:nvPr/>
        </p:nvSpPr>
        <p:spPr>
          <a:xfrm>
            <a:off x="1828800" y="1905000"/>
            <a:ext cx="6400800" cy="2551981"/>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800" spc="-5" dirty="0">
                <a:latin typeface="Arial"/>
                <a:cs typeface="Arial"/>
              </a:rPr>
              <a:t>Electromagnetic Spectrum</a:t>
            </a:r>
            <a:r>
              <a:rPr sz="2800" spc="-55" dirty="0">
                <a:latin typeface="Arial"/>
                <a:cs typeface="Arial"/>
              </a:rPr>
              <a:t> </a:t>
            </a:r>
            <a:r>
              <a:rPr sz="2800" dirty="0">
                <a:solidFill>
                  <a:srgbClr val="0000FF"/>
                </a:solidFill>
                <a:latin typeface="Arial"/>
                <a:cs typeface="Arial"/>
              </a:rPr>
              <a:t>»</a:t>
            </a:r>
            <a:endParaRPr sz="2800" dirty="0">
              <a:latin typeface="Arial"/>
              <a:cs typeface="Arial"/>
            </a:endParaRPr>
          </a:p>
          <a:p>
            <a:pPr marL="469900" indent="-457200">
              <a:lnSpc>
                <a:spcPct val="100000"/>
              </a:lnSpc>
              <a:spcBef>
                <a:spcPts val="600"/>
              </a:spcBef>
              <a:buClr>
                <a:srgbClr val="0000FF"/>
              </a:buClr>
              <a:buChar char="•"/>
              <a:tabLst>
                <a:tab pos="469265" algn="l"/>
                <a:tab pos="469900" algn="l"/>
              </a:tabLst>
            </a:pPr>
            <a:r>
              <a:rPr sz="2800" spc="-5" dirty="0">
                <a:latin typeface="Arial"/>
                <a:cs typeface="Arial"/>
              </a:rPr>
              <a:t>Radio </a:t>
            </a:r>
            <a:r>
              <a:rPr sz="2800" dirty="0">
                <a:latin typeface="Arial"/>
                <a:cs typeface="Arial"/>
              </a:rPr>
              <a:t>Transmission</a:t>
            </a:r>
            <a:r>
              <a:rPr sz="2800" spc="10" dirty="0">
                <a:latin typeface="Arial"/>
                <a:cs typeface="Arial"/>
              </a:rPr>
              <a:t> </a:t>
            </a:r>
            <a:r>
              <a:rPr sz="2800" dirty="0">
                <a:solidFill>
                  <a:srgbClr val="0000FF"/>
                </a:solidFill>
                <a:latin typeface="Arial"/>
                <a:cs typeface="Arial"/>
              </a:rPr>
              <a:t>»</a:t>
            </a:r>
            <a:endParaRPr sz="2800" dirty="0">
              <a:latin typeface="Arial"/>
              <a:cs typeface="Arial"/>
            </a:endParaRPr>
          </a:p>
          <a:p>
            <a:pPr marL="469900" indent="-457200">
              <a:lnSpc>
                <a:spcPct val="100000"/>
              </a:lnSpc>
              <a:spcBef>
                <a:spcPts val="600"/>
              </a:spcBef>
              <a:buClr>
                <a:srgbClr val="0000FF"/>
              </a:buClr>
              <a:buChar char="•"/>
              <a:tabLst>
                <a:tab pos="469265" algn="l"/>
                <a:tab pos="469900" algn="l"/>
              </a:tabLst>
            </a:pPr>
            <a:r>
              <a:rPr sz="2800" spc="-5" dirty="0">
                <a:latin typeface="Arial"/>
                <a:cs typeface="Arial"/>
              </a:rPr>
              <a:t>Microwave Transmission </a:t>
            </a:r>
            <a:r>
              <a:rPr sz="2800" dirty="0">
                <a:solidFill>
                  <a:srgbClr val="0000FF"/>
                </a:solidFill>
                <a:latin typeface="Arial"/>
                <a:cs typeface="Arial"/>
              </a:rPr>
              <a:t>»</a:t>
            </a:r>
            <a:endParaRPr sz="2800" dirty="0">
              <a:latin typeface="Arial"/>
              <a:cs typeface="Arial"/>
            </a:endParaRPr>
          </a:p>
          <a:p>
            <a:pPr marL="469900" indent="-457200">
              <a:lnSpc>
                <a:spcPct val="100000"/>
              </a:lnSpc>
              <a:spcBef>
                <a:spcPts val="600"/>
              </a:spcBef>
              <a:buClr>
                <a:srgbClr val="0000FF"/>
              </a:buClr>
              <a:buChar char="•"/>
              <a:tabLst>
                <a:tab pos="469265" algn="l"/>
                <a:tab pos="469900" algn="l"/>
              </a:tabLst>
            </a:pPr>
            <a:r>
              <a:rPr sz="2800" spc="-5" dirty="0">
                <a:latin typeface="Arial"/>
                <a:cs typeface="Arial"/>
              </a:rPr>
              <a:t>Light </a:t>
            </a:r>
            <a:r>
              <a:rPr sz="2800" dirty="0">
                <a:latin typeface="Arial"/>
                <a:cs typeface="Arial"/>
              </a:rPr>
              <a:t>Transmission </a:t>
            </a:r>
            <a:r>
              <a:rPr sz="2800" dirty="0">
                <a:solidFill>
                  <a:srgbClr val="0000FF"/>
                </a:solidFill>
                <a:latin typeface="Arial"/>
                <a:cs typeface="Arial"/>
              </a:rPr>
              <a:t>»</a:t>
            </a:r>
            <a:endParaRPr sz="2800" dirty="0">
              <a:latin typeface="Arial"/>
              <a:cs typeface="Arial"/>
            </a:endParaRPr>
          </a:p>
          <a:p>
            <a:pPr marL="469900" indent="-457200">
              <a:lnSpc>
                <a:spcPct val="100000"/>
              </a:lnSpc>
              <a:spcBef>
                <a:spcPts val="600"/>
              </a:spcBef>
              <a:buClr>
                <a:srgbClr val="0000FF"/>
              </a:buClr>
              <a:buChar char="•"/>
              <a:tabLst>
                <a:tab pos="469265" algn="l"/>
                <a:tab pos="469900" algn="l"/>
              </a:tabLst>
            </a:pPr>
            <a:r>
              <a:rPr sz="2800" spc="-5" dirty="0">
                <a:latin typeface="Arial"/>
                <a:cs typeface="Arial"/>
              </a:rPr>
              <a:t>Wireless vs. Wires/Fiber</a:t>
            </a:r>
            <a:r>
              <a:rPr sz="2800" spc="-15" dirty="0">
                <a:latin typeface="Arial"/>
                <a:cs typeface="Arial"/>
              </a:rPr>
              <a:t> </a:t>
            </a:r>
            <a:r>
              <a:rPr sz="2800" dirty="0">
                <a:solidFill>
                  <a:srgbClr val="0000FF"/>
                </a:solidFill>
                <a:latin typeface="Arial"/>
                <a:cs typeface="Arial"/>
              </a:rPr>
              <a:t>»</a:t>
            </a:r>
            <a:endParaRPr sz="2800" dirty="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2638" y="1231646"/>
            <a:ext cx="3912235" cy="574040"/>
          </a:xfrm>
          <a:prstGeom prst="rect">
            <a:avLst/>
          </a:prstGeom>
        </p:spPr>
        <p:txBody>
          <a:bodyPr vert="horz" wrap="square" lIns="0" tIns="12700" rIns="0" bIns="0" rtlCol="0">
            <a:spAutoFit/>
          </a:bodyPr>
          <a:lstStyle/>
          <a:p>
            <a:pPr marL="12700">
              <a:lnSpc>
                <a:spcPct val="100000"/>
              </a:lnSpc>
              <a:spcBef>
                <a:spcPts val="100"/>
              </a:spcBef>
            </a:pPr>
            <a:r>
              <a:rPr dirty="0"/>
              <a:t>The </a:t>
            </a:r>
            <a:r>
              <a:rPr spc="-5" dirty="0"/>
              <a:t>Physical</a:t>
            </a:r>
            <a:r>
              <a:rPr spc="-95" dirty="0"/>
              <a:t> </a:t>
            </a:r>
            <a:r>
              <a:rPr dirty="0"/>
              <a:t>Layer</a:t>
            </a:r>
          </a:p>
        </p:txBody>
      </p:sp>
      <p:sp>
        <p:nvSpPr>
          <p:cNvPr id="3" name="object 3"/>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4" name="object 4"/>
          <p:cNvSpPr txBox="1"/>
          <p:nvPr/>
        </p:nvSpPr>
        <p:spPr>
          <a:xfrm>
            <a:off x="1810574" y="2118754"/>
            <a:ext cx="6436361" cy="3844642"/>
          </a:xfrm>
          <a:prstGeom prst="rect">
            <a:avLst/>
          </a:prstGeom>
        </p:spPr>
        <p:txBody>
          <a:bodyPr vert="horz" wrap="square" lIns="0" tIns="12700" rIns="0" bIns="0" rtlCol="0">
            <a:spAutoFit/>
          </a:bodyPr>
          <a:lstStyle/>
          <a:p>
            <a:pPr>
              <a:lnSpc>
                <a:spcPct val="100000"/>
              </a:lnSpc>
              <a:spcBef>
                <a:spcPts val="5"/>
              </a:spcBef>
            </a:pPr>
            <a:endParaRPr sz="2200" dirty="0">
              <a:latin typeface="Arial"/>
              <a:cs typeface="Arial"/>
            </a:endParaRPr>
          </a:p>
          <a:p>
            <a:pPr marL="469900" indent="-457200">
              <a:lnSpc>
                <a:spcPct val="100000"/>
              </a:lnSpc>
              <a:buClr>
                <a:srgbClr val="0000FF"/>
              </a:buClr>
              <a:buChar char="•"/>
              <a:tabLst>
                <a:tab pos="469265" algn="l"/>
                <a:tab pos="469900" algn="l"/>
              </a:tabLst>
            </a:pPr>
            <a:r>
              <a:rPr sz="2400" dirty="0">
                <a:latin typeface="Arial"/>
                <a:cs typeface="Arial"/>
              </a:rPr>
              <a:t>Theoretical </a:t>
            </a:r>
            <a:r>
              <a:rPr sz="2400" spc="-5" dirty="0">
                <a:latin typeface="Arial"/>
                <a:cs typeface="Arial"/>
              </a:rPr>
              <a:t>Basis </a:t>
            </a:r>
            <a:r>
              <a:rPr sz="2400" dirty="0">
                <a:latin typeface="Arial"/>
                <a:cs typeface="Arial"/>
              </a:rPr>
              <a:t>for </a:t>
            </a:r>
            <a:r>
              <a:rPr sz="2400" spc="-5" dirty="0">
                <a:latin typeface="Arial"/>
                <a:cs typeface="Arial"/>
              </a:rPr>
              <a:t>Data</a:t>
            </a:r>
            <a:r>
              <a:rPr sz="2400" spc="-60" dirty="0">
                <a:latin typeface="Arial"/>
                <a:cs typeface="Arial"/>
              </a:rPr>
              <a:t> </a:t>
            </a:r>
            <a:r>
              <a:rPr sz="2400" spc="-5" dirty="0">
                <a:latin typeface="Arial"/>
                <a:cs typeface="Arial"/>
              </a:rPr>
              <a:t>Communications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Guided Transmission</a:t>
            </a:r>
            <a:r>
              <a:rPr sz="2400" spc="25" dirty="0">
                <a:latin typeface="Arial"/>
                <a:cs typeface="Arial"/>
              </a:rPr>
              <a:t> </a:t>
            </a:r>
            <a:r>
              <a:rPr sz="2400" spc="-5" dirty="0">
                <a:latin typeface="Arial"/>
                <a:cs typeface="Arial"/>
              </a:rPr>
              <a:t>Media</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dirty="0">
                <a:latin typeface="Arial"/>
                <a:cs typeface="Arial"/>
              </a:rPr>
              <a:t>Wireless Transmission</a:t>
            </a: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Communication</a:t>
            </a:r>
            <a:r>
              <a:rPr sz="2400" spc="15" dirty="0">
                <a:latin typeface="Arial"/>
                <a:cs typeface="Arial"/>
              </a:rPr>
              <a:t> </a:t>
            </a:r>
            <a:r>
              <a:rPr sz="2400" spc="-5" dirty="0">
                <a:latin typeface="Arial"/>
                <a:cs typeface="Arial"/>
              </a:rPr>
              <a:t>Satellites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Digital Modulation and</a:t>
            </a:r>
            <a:r>
              <a:rPr sz="2400" spc="40" dirty="0">
                <a:latin typeface="Arial"/>
                <a:cs typeface="Arial"/>
              </a:rPr>
              <a:t> </a:t>
            </a:r>
            <a:r>
              <a:rPr sz="2400" spc="-5" dirty="0">
                <a:latin typeface="Arial"/>
                <a:cs typeface="Arial"/>
              </a:rPr>
              <a:t>Multiplexing</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Public Switched </a:t>
            </a:r>
            <a:r>
              <a:rPr sz="2400" dirty="0">
                <a:latin typeface="Arial"/>
                <a:cs typeface="Arial"/>
              </a:rPr>
              <a:t>Telephone</a:t>
            </a:r>
            <a:r>
              <a:rPr sz="2400" spc="30" dirty="0">
                <a:latin typeface="Arial"/>
                <a:cs typeface="Arial"/>
              </a:rPr>
              <a:t> </a:t>
            </a:r>
            <a:r>
              <a:rPr sz="2400" spc="-5" dirty="0">
                <a:latin typeface="Arial"/>
                <a:cs typeface="Arial"/>
              </a:rPr>
              <a:t>Network</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Mobile Telephone</a:t>
            </a:r>
            <a:r>
              <a:rPr sz="2400" spc="25" dirty="0">
                <a:latin typeface="Arial"/>
                <a:cs typeface="Arial"/>
              </a:rPr>
              <a:t> </a:t>
            </a:r>
            <a:r>
              <a:rPr sz="2400" spc="-5" dirty="0">
                <a:latin typeface="Arial"/>
                <a:cs typeface="Arial"/>
              </a:rPr>
              <a:t>System</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Cable</a:t>
            </a:r>
            <a:r>
              <a:rPr sz="2400" spc="5" dirty="0">
                <a:latin typeface="Arial"/>
                <a:cs typeface="Arial"/>
              </a:rPr>
              <a:t> </a:t>
            </a:r>
            <a:r>
              <a:rPr sz="2400" dirty="0">
                <a:latin typeface="Arial"/>
                <a:cs typeface="Arial"/>
              </a:rPr>
              <a:t>Television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645" y="728726"/>
            <a:ext cx="6068695" cy="574040"/>
          </a:xfrm>
          <a:prstGeom prst="rect">
            <a:avLst/>
          </a:prstGeom>
        </p:spPr>
        <p:txBody>
          <a:bodyPr vert="horz" wrap="square" lIns="0" tIns="12700" rIns="0" bIns="0" rtlCol="0">
            <a:spAutoFit/>
          </a:bodyPr>
          <a:lstStyle/>
          <a:p>
            <a:pPr marL="12700">
              <a:lnSpc>
                <a:spcPct val="100000"/>
              </a:lnSpc>
              <a:spcBef>
                <a:spcPts val="100"/>
              </a:spcBef>
            </a:pPr>
            <a:r>
              <a:rPr dirty="0"/>
              <a:t>Electromagnetic Spectrum</a:t>
            </a:r>
            <a:r>
              <a:rPr spc="-135" dirty="0"/>
              <a:t> </a:t>
            </a:r>
            <a:r>
              <a:rPr dirty="0"/>
              <a:t>(1)</a:t>
            </a:r>
          </a:p>
        </p:txBody>
      </p:sp>
      <p:sp>
        <p:nvSpPr>
          <p:cNvPr id="3" name="object 3"/>
          <p:cNvSpPr txBox="1"/>
          <p:nvPr/>
        </p:nvSpPr>
        <p:spPr>
          <a:xfrm>
            <a:off x="1526539" y="1873250"/>
            <a:ext cx="483489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Different bands have different</a:t>
            </a:r>
            <a:r>
              <a:rPr sz="2400" spc="-40" dirty="0">
                <a:latin typeface="Arial"/>
                <a:cs typeface="Arial"/>
              </a:rPr>
              <a:t> </a:t>
            </a:r>
            <a:r>
              <a:rPr sz="2400" spc="-5" dirty="0">
                <a:latin typeface="Arial"/>
                <a:cs typeface="Arial"/>
              </a:rPr>
              <a:t>uses:</a:t>
            </a:r>
            <a:endParaRPr sz="2400">
              <a:latin typeface="Arial"/>
              <a:cs typeface="Arial"/>
            </a:endParaRPr>
          </a:p>
        </p:txBody>
      </p:sp>
      <p:sp>
        <p:nvSpPr>
          <p:cNvPr id="4" name="object 4"/>
          <p:cNvSpPr txBox="1"/>
          <p:nvPr/>
        </p:nvSpPr>
        <p:spPr>
          <a:xfrm>
            <a:off x="1983739" y="2240240"/>
            <a:ext cx="6557645" cy="756920"/>
          </a:xfrm>
          <a:prstGeom prst="rect">
            <a:avLst/>
          </a:prstGeom>
        </p:spPr>
        <p:txBody>
          <a:bodyPr vert="horz" wrap="square" lIns="0" tIns="73660" rIns="0" bIns="0" rtlCol="0">
            <a:spAutoFit/>
          </a:bodyPr>
          <a:lstStyle/>
          <a:p>
            <a:pPr marL="355600" indent="-342900">
              <a:lnSpc>
                <a:spcPct val="100000"/>
              </a:lnSpc>
              <a:spcBef>
                <a:spcPts val="580"/>
              </a:spcBef>
              <a:buClr>
                <a:srgbClr val="0000FF"/>
              </a:buClr>
              <a:buChar char="−"/>
              <a:tabLst>
                <a:tab pos="354965" algn="l"/>
                <a:tab pos="355600" algn="l"/>
              </a:tabLst>
            </a:pPr>
            <a:r>
              <a:rPr sz="2000" spc="-5" dirty="0">
                <a:latin typeface="Arial"/>
                <a:cs typeface="Arial"/>
              </a:rPr>
              <a:t>Radio: </a:t>
            </a:r>
            <a:r>
              <a:rPr sz="2000" spc="-10" dirty="0">
                <a:latin typeface="Arial"/>
                <a:cs typeface="Arial"/>
              </a:rPr>
              <a:t>wide-area </a:t>
            </a:r>
            <a:r>
              <a:rPr sz="2000" spc="-5" dirty="0">
                <a:latin typeface="Arial"/>
                <a:cs typeface="Arial"/>
              </a:rPr>
              <a:t>broadcast; Infrared/Light:</a:t>
            </a:r>
            <a:r>
              <a:rPr sz="2000" dirty="0">
                <a:latin typeface="Arial"/>
                <a:cs typeface="Arial"/>
              </a:rPr>
              <a:t> </a:t>
            </a:r>
            <a:r>
              <a:rPr sz="2000" spc="-5" dirty="0">
                <a:latin typeface="Arial"/>
                <a:cs typeface="Arial"/>
              </a:rPr>
              <a:t>line-of-sight</a:t>
            </a:r>
            <a:endParaRPr sz="2000">
              <a:latin typeface="Arial"/>
              <a:cs typeface="Arial"/>
            </a:endParaRPr>
          </a:p>
          <a:p>
            <a:pPr marL="355600" indent="-343535">
              <a:lnSpc>
                <a:spcPct val="100000"/>
              </a:lnSpc>
              <a:spcBef>
                <a:spcPts val="480"/>
              </a:spcBef>
              <a:buClr>
                <a:srgbClr val="0000FF"/>
              </a:buClr>
              <a:buChar char="−"/>
              <a:tabLst>
                <a:tab pos="354965" algn="l"/>
                <a:tab pos="356235" algn="l"/>
              </a:tabLst>
            </a:pPr>
            <a:r>
              <a:rPr sz="2000" spc="-10" dirty="0">
                <a:latin typeface="Arial"/>
                <a:cs typeface="Arial"/>
              </a:rPr>
              <a:t>Microwave: </a:t>
            </a:r>
            <a:r>
              <a:rPr sz="2000" spc="-5" dirty="0">
                <a:latin typeface="Arial"/>
                <a:cs typeface="Arial"/>
              </a:rPr>
              <a:t>LANs and</a:t>
            </a:r>
            <a:r>
              <a:rPr sz="2000" spc="5" dirty="0">
                <a:latin typeface="Arial"/>
                <a:cs typeface="Arial"/>
              </a:rPr>
              <a:t> </a:t>
            </a:r>
            <a:r>
              <a:rPr sz="2000" spc="-10" dirty="0">
                <a:latin typeface="Arial"/>
                <a:cs typeface="Arial"/>
              </a:rPr>
              <a:t>3G/4G;</a:t>
            </a:r>
            <a:endParaRPr sz="2000">
              <a:latin typeface="Arial"/>
              <a:cs typeface="Arial"/>
            </a:endParaRPr>
          </a:p>
        </p:txBody>
      </p:sp>
      <p:sp>
        <p:nvSpPr>
          <p:cNvPr id="5" name="object 5"/>
          <p:cNvSpPr/>
          <p:nvPr/>
        </p:nvSpPr>
        <p:spPr>
          <a:xfrm>
            <a:off x="5905500" y="2783585"/>
            <a:ext cx="448309" cy="111760"/>
          </a:xfrm>
          <a:custGeom>
            <a:avLst/>
            <a:gdLst/>
            <a:ahLst/>
            <a:cxnLst/>
            <a:rect l="l" t="t" r="r" b="b"/>
            <a:pathLst>
              <a:path w="448310" h="111760">
                <a:moveTo>
                  <a:pt x="106679" y="10667"/>
                </a:moveTo>
                <a:lnTo>
                  <a:pt x="103631" y="6095"/>
                </a:lnTo>
                <a:lnTo>
                  <a:pt x="101345" y="1523"/>
                </a:lnTo>
                <a:lnTo>
                  <a:pt x="95249" y="0"/>
                </a:lnTo>
                <a:lnTo>
                  <a:pt x="90677" y="3047"/>
                </a:lnTo>
                <a:lnTo>
                  <a:pt x="0" y="54863"/>
                </a:lnTo>
                <a:lnTo>
                  <a:pt x="19049" y="66069"/>
                </a:lnTo>
                <a:lnTo>
                  <a:pt x="19049" y="45719"/>
                </a:lnTo>
                <a:lnTo>
                  <a:pt x="53925" y="45843"/>
                </a:lnTo>
                <a:lnTo>
                  <a:pt x="100583" y="19049"/>
                </a:lnTo>
                <a:lnTo>
                  <a:pt x="105155" y="16763"/>
                </a:lnTo>
                <a:lnTo>
                  <a:pt x="106679" y="10667"/>
                </a:lnTo>
                <a:close/>
              </a:path>
              <a:path w="448310" h="111760">
                <a:moveTo>
                  <a:pt x="53925" y="45843"/>
                </a:moveTo>
                <a:lnTo>
                  <a:pt x="19049" y="45719"/>
                </a:lnTo>
                <a:lnTo>
                  <a:pt x="19049" y="64769"/>
                </a:lnTo>
                <a:lnTo>
                  <a:pt x="23621" y="64786"/>
                </a:lnTo>
                <a:lnTo>
                  <a:pt x="23621" y="63245"/>
                </a:lnTo>
                <a:lnTo>
                  <a:pt x="24383" y="47243"/>
                </a:lnTo>
                <a:lnTo>
                  <a:pt x="37800" y="55104"/>
                </a:lnTo>
                <a:lnTo>
                  <a:pt x="53925" y="45843"/>
                </a:lnTo>
                <a:close/>
              </a:path>
              <a:path w="448310" h="111760">
                <a:moveTo>
                  <a:pt x="105917" y="100583"/>
                </a:moveTo>
                <a:lnTo>
                  <a:pt x="104393" y="94487"/>
                </a:lnTo>
                <a:lnTo>
                  <a:pt x="99821" y="91439"/>
                </a:lnTo>
                <a:lnTo>
                  <a:pt x="54514" y="64895"/>
                </a:lnTo>
                <a:lnTo>
                  <a:pt x="19049" y="64769"/>
                </a:lnTo>
                <a:lnTo>
                  <a:pt x="19049" y="66069"/>
                </a:lnTo>
                <a:lnTo>
                  <a:pt x="90677" y="108203"/>
                </a:lnTo>
                <a:lnTo>
                  <a:pt x="95249" y="111251"/>
                </a:lnTo>
                <a:lnTo>
                  <a:pt x="100583" y="109727"/>
                </a:lnTo>
                <a:lnTo>
                  <a:pt x="103631" y="105155"/>
                </a:lnTo>
                <a:lnTo>
                  <a:pt x="105917" y="100583"/>
                </a:lnTo>
                <a:close/>
              </a:path>
              <a:path w="448310" h="111760">
                <a:moveTo>
                  <a:pt x="37800" y="55104"/>
                </a:moveTo>
                <a:lnTo>
                  <a:pt x="24383" y="47243"/>
                </a:lnTo>
                <a:lnTo>
                  <a:pt x="23621" y="63245"/>
                </a:lnTo>
                <a:lnTo>
                  <a:pt x="37800" y="55104"/>
                </a:lnTo>
                <a:close/>
              </a:path>
              <a:path w="448310" h="111760">
                <a:moveTo>
                  <a:pt x="54514" y="64895"/>
                </a:moveTo>
                <a:lnTo>
                  <a:pt x="37800" y="55104"/>
                </a:lnTo>
                <a:lnTo>
                  <a:pt x="23621" y="63245"/>
                </a:lnTo>
                <a:lnTo>
                  <a:pt x="23621" y="64786"/>
                </a:lnTo>
                <a:lnTo>
                  <a:pt x="54514" y="64895"/>
                </a:lnTo>
                <a:close/>
              </a:path>
              <a:path w="448310" h="111760">
                <a:moveTo>
                  <a:pt x="448055" y="66293"/>
                </a:moveTo>
                <a:lnTo>
                  <a:pt x="448055" y="47243"/>
                </a:lnTo>
                <a:lnTo>
                  <a:pt x="53925" y="45843"/>
                </a:lnTo>
                <a:lnTo>
                  <a:pt x="37800" y="55104"/>
                </a:lnTo>
                <a:lnTo>
                  <a:pt x="54514" y="64895"/>
                </a:lnTo>
                <a:lnTo>
                  <a:pt x="448055" y="66293"/>
                </a:lnTo>
                <a:close/>
              </a:path>
            </a:pathLst>
          </a:custGeom>
          <a:solidFill>
            <a:srgbClr val="FF2BD8"/>
          </a:solidFill>
        </p:spPr>
        <p:txBody>
          <a:bodyPr wrap="square" lIns="0" tIns="0" rIns="0" bIns="0" rtlCol="0"/>
          <a:lstStyle/>
          <a:p>
            <a:endParaRPr/>
          </a:p>
        </p:txBody>
      </p:sp>
      <p:sp>
        <p:nvSpPr>
          <p:cNvPr id="6" name="object 6"/>
          <p:cNvSpPr txBox="1"/>
          <p:nvPr/>
        </p:nvSpPr>
        <p:spPr>
          <a:xfrm>
            <a:off x="6394196" y="2674873"/>
            <a:ext cx="177673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Networking</a:t>
            </a:r>
            <a:r>
              <a:rPr sz="1800" spc="-95" dirty="0">
                <a:latin typeface="Arial"/>
                <a:cs typeface="Arial"/>
              </a:rPr>
              <a:t> </a:t>
            </a:r>
            <a:r>
              <a:rPr sz="1800" dirty="0">
                <a:latin typeface="Arial"/>
                <a:cs typeface="Arial"/>
              </a:rPr>
              <a:t>focus</a:t>
            </a:r>
            <a:endParaRPr sz="1800">
              <a:latin typeface="Arial"/>
              <a:cs typeface="Arial"/>
            </a:endParaRPr>
          </a:p>
        </p:txBody>
      </p:sp>
      <p:grpSp>
        <p:nvGrpSpPr>
          <p:cNvPr id="7" name="object 7"/>
          <p:cNvGrpSpPr/>
          <p:nvPr/>
        </p:nvGrpSpPr>
        <p:grpSpPr>
          <a:xfrm>
            <a:off x="2000008" y="3472198"/>
            <a:ext cx="5807075" cy="901700"/>
            <a:chOff x="2000008" y="3472198"/>
            <a:chExt cx="5807075" cy="901700"/>
          </a:xfrm>
        </p:grpSpPr>
        <p:pic>
          <p:nvPicPr>
            <p:cNvPr id="8" name="object 8"/>
            <p:cNvPicPr/>
            <p:nvPr/>
          </p:nvPicPr>
          <p:blipFill>
            <a:blip r:embed="rId2" cstate="print"/>
            <a:stretch>
              <a:fillRect/>
            </a:stretch>
          </p:blipFill>
          <p:spPr>
            <a:xfrm>
              <a:off x="2000008" y="3472198"/>
              <a:ext cx="5806642" cy="901681"/>
            </a:xfrm>
            <a:prstGeom prst="rect">
              <a:avLst/>
            </a:prstGeom>
          </p:spPr>
        </p:pic>
        <p:sp>
          <p:nvSpPr>
            <p:cNvPr id="9" name="object 9"/>
            <p:cNvSpPr/>
            <p:nvPr/>
          </p:nvSpPr>
          <p:spPr>
            <a:xfrm>
              <a:off x="4010405" y="3638549"/>
              <a:ext cx="733425" cy="410209"/>
            </a:xfrm>
            <a:custGeom>
              <a:avLst/>
              <a:gdLst/>
              <a:ahLst/>
              <a:cxnLst/>
              <a:rect l="l" t="t" r="r" b="b"/>
              <a:pathLst>
                <a:path w="733425" h="410210">
                  <a:moveTo>
                    <a:pt x="733044" y="409955"/>
                  </a:moveTo>
                  <a:lnTo>
                    <a:pt x="733044" y="0"/>
                  </a:lnTo>
                  <a:lnTo>
                    <a:pt x="0" y="0"/>
                  </a:lnTo>
                  <a:lnTo>
                    <a:pt x="0" y="409955"/>
                  </a:lnTo>
                  <a:lnTo>
                    <a:pt x="733044" y="409955"/>
                  </a:lnTo>
                  <a:close/>
                </a:path>
              </a:pathLst>
            </a:custGeom>
            <a:solidFill>
              <a:srgbClr val="FFB8F2"/>
            </a:solidFill>
          </p:spPr>
          <p:txBody>
            <a:bodyPr wrap="square" lIns="0" tIns="0" rIns="0" bIns="0" rtlCol="0"/>
            <a:lstStyle/>
            <a:p>
              <a:endParaRPr/>
            </a:p>
          </p:txBody>
        </p:sp>
        <p:sp>
          <p:nvSpPr>
            <p:cNvPr id="10" name="object 10"/>
            <p:cNvSpPr/>
            <p:nvPr/>
          </p:nvSpPr>
          <p:spPr>
            <a:xfrm>
              <a:off x="4004310" y="3632453"/>
              <a:ext cx="746125" cy="422275"/>
            </a:xfrm>
            <a:custGeom>
              <a:avLst/>
              <a:gdLst/>
              <a:ahLst/>
              <a:cxnLst/>
              <a:rect l="l" t="t" r="r" b="b"/>
              <a:pathLst>
                <a:path w="746125" h="422275">
                  <a:moveTo>
                    <a:pt x="745998" y="419862"/>
                  </a:moveTo>
                  <a:lnTo>
                    <a:pt x="745998" y="3048"/>
                  </a:lnTo>
                  <a:lnTo>
                    <a:pt x="742950" y="0"/>
                  </a:lnTo>
                  <a:lnTo>
                    <a:pt x="2285" y="0"/>
                  </a:lnTo>
                  <a:lnTo>
                    <a:pt x="0" y="3048"/>
                  </a:lnTo>
                  <a:lnTo>
                    <a:pt x="0" y="419862"/>
                  </a:lnTo>
                  <a:lnTo>
                    <a:pt x="2286" y="422148"/>
                  </a:lnTo>
                  <a:lnTo>
                    <a:pt x="6095" y="422148"/>
                  </a:lnTo>
                  <a:lnTo>
                    <a:pt x="6096" y="12954"/>
                  </a:lnTo>
                  <a:lnTo>
                    <a:pt x="12192" y="6096"/>
                  </a:lnTo>
                  <a:lnTo>
                    <a:pt x="12192" y="12954"/>
                  </a:lnTo>
                  <a:lnTo>
                    <a:pt x="733044" y="12954"/>
                  </a:lnTo>
                  <a:lnTo>
                    <a:pt x="733044" y="6096"/>
                  </a:lnTo>
                  <a:lnTo>
                    <a:pt x="739140" y="12954"/>
                  </a:lnTo>
                  <a:lnTo>
                    <a:pt x="739140" y="422148"/>
                  </a:lnTo>
                  <a:lnTo>
                    <a:pt x="742950" y="422148"/>
                  </a:lnTo>
                  <a:lnTo>
                    <a:pt x="745998" y="419862"/>
                  </a:lnTo>
                  <a:close/>
                </a:path>
                <a:path w="746125" h="422275">
                  <a:moveTo>
                    <a:pt x="12192" y="12954"/>
                  </a:moveTo>
                  <a:lnTo>
                    <a:pt x="12192" y="6096"/>
                  </a:lnTo>
                  <a:lnTo>
                    <a:pt x="6096" y="12954"/>
                  </a:lnTo>
                  <a:lnTo>
                    <a:pt x="12192" y="12954"/>
                  </a:lnTo>
                  <a:close/>
                </a:path>
                <a:path w="746125" h="422275">
                  <a:moveTo>
                    <a:pt x="12192" y="409956"/>
                  </a:moveTo>
                  <a:lnTo>
                    <a:pt x="12192" y="12954"/>
                  </a:lnTo>
                  <a:lnTo>
                    <a:pt x="6096" y="12954"/>
                  </a:lnTo>
                  <a:lnTo>
                    <a:pt x="6096" y="409956"/>
                  </a:lnTo>
                  <a:lnTo>
                    <a:pt x="12192" y="409956"/>
                  </a:lnTo>
                  <a:close/>
                </a:path>
                <a:path w="746125" h="422275">
                  <a:moveTo>
                    <a:pt x="739140" y="409956"/>
                  </a:moveTo>
                  <a:lnTo>
                    <a:pt x="6096" y="409956"/>
                  </a:lnTo>
                  <a:lnTo>
                    <a:pt x="12192" y="416052"/>
                  </a:lnTo>
                  <a:lnTo>
                    <a:pt x="12192" y="422148"/>
                  </a:lnTo>
                  <a:lnTo>
                    <a:pt x="733044" y="422148"/>
                  </a:lnTo>
                  <a:lnTo>
                    <a:pt x="733044" y="416052"/>
                  </a:lnTo>
                  <a:lnTo>
                    <a:pt x="739140" y="409956"/>
                  </a:lnTo>
                  <a:close/>
                </a:path>
                <a:path w="746125" h="422275">
                  <a:moveTo>
                    <a:pt x="12192" y="422148"/>
                  </a:moveTo>
                  <a:lnTo>
                    <a:pt x="12192" y="416052"/>
                  </a:lnTo>
                  <a:lnTo>
                    <a:pt x="6096" y="409956"/>
                  </a:lnTo>
                  <a:lnTo>
                    <a:pt x="6095" y="422148"/>
                  </a:lnTo>
                  <a:lnTo>
                    <a:pt x="12192" y="422148"/>
                  </a:lnTo>
                  <a:close/>
                </a:path>
                <a:path w="746125" h="422275">
                  <a:moveTo>
                    <a:pt x="739140" y="12954"/>
                  </a:moveTo>
                  <a:lnTo>
                    <a:pt x="733044" y="6096"/>
                  </a:lnTo>
                  <a:lnTo>
                    <a:pt x="733044" y="12954"/>
                  </a:lnTo>
                  <a:lnTo>
                    <a:pt x="739140" y="12954"/>
                  </a:lnTo>
                  <a:close/>
                </a:path>
                <a:path w="746125" h="422275">
                  <a:moveTo>
                    <a:pt x="739140" y="409956"/>
                  </a:moveTo>
                  <a:lnTo>
                    <a:pt x="739140" y="12954"/>
                  </a:lnTo>
                  <a:lnTo>
                    <a:pt x="733044" y="12954"/>
                  </a:lnTo>
                  <a:lnTo>
                    <a:pt x="733044" y="409956"/>
                  </a:lnTo>
                  <a:lnTo>
                    <a:pt x="739140" y="409956"/>
                  </a:lnTo>
                  <a:close/>
                </a:path>
                <a:path w="746125" h="422275">
                  <a:moveTo>
                    <a:pt x="739140" y="422148"/>
                  </a:moveTo>
                  <a:lnTo>
                    <a:pt x="739140" y="409956"/>
                  </a:lnTo>
                  <a:lnTo>
                    <a:pt x="733044" y="416052"/>
                  </a:lnTo>
                  <a:lnTo>
                    <a:pt x="733044" y="422148"/>
                  </a:lnTo>
                  <a:lnTo>
                    <a:pt x="739140" y="422148"/>
                  </a:lnTo>
                  <a:close/>
                </a:path>
              </a:pathLst>
            </a:custGeom>
            <a:solidFill>
              <a:srgbClr val="000000"/>
            </a:solidFill>
          </p:spPr>
          <p:txBody>
            <a:bodyPr wrap="square" lIns="0" tIns="0" rIns="0" bIns="0" rtlCol="0"/>
            <a:lstStyle/>
            <a:p>
              <a:endParaRPr/>
            </a:p>
          </p:txBody>
        </p:sp>
      </p:grpSp>
      <p:sp>
        <p:nvSpPr>
          <p:cNvPr id="11" name="object 11"/>
          <p:cNvSpPr txBox="1"/>
          <p:nvPr/>
        </p:nvSpPr>
        <p:spPr>
          <a:xfrm>
            <a:off x="4010405" y="3638550"/>
            <a:ext cx="733425" cy="410209"/>
          </a:xfrm>
          <a:prstGeom prst="rect">
            <a:avLst/>
          </a:prstGeom>
        </p:spPr>
        <p:txBody>
          <a:bodyPr vert="horz" wrap="square" lIns="0" tIns="116205" rIns="0" bIns="0" rtlCol="0">
            <a:spAutoFit/>
          </a:bodyPr>
          <a:lstStyle/>
          <a:p>
            <a:pPr marL="48260">
              <a:lnSpc>
                <a:spcPct val="100000"/>
              </a:lnSpc>
              <a:spcBef>
                <a:spcPts val="915"/>
              </a:spcBef>
            </a:pPr>
            <a:r>
              <a:rPr sz="1100" spc="-5" dirty="0">
                <a:latin typeface="Times New Roman"/>
                <a:cs typeface="Times New Roman"/>
              </a:rPr>
              <a:t>Microwave</a:t>
            </a:r>
            <a:endParaRPr sz="1100">
              <a:latin typeface="Times New Roman"/>
              <a:cs typeface="Times New Roman"/>
            </a:endParaRPr>
          </a:p>
        </p:txBody>
      </p:sp>
      <p:pic>
        <p:nvPicPr>
          <p:cNvPr id="12" name="object 12"/>
          <p:cNvPicPr/>
          <p:nvPr/>
        </p:nvPicPr>
        <p:blipFill>
          <a:blip r:embed="rId3" cstate="print"/>
          <a:stretch>
            <a:fillRect/>
          </a:stretch>
        </p:blipFill>
        <p:spPr>
          <a:xfrm>
            <a:off x="1872233" y="4373879"/>
            <a:ext cx="6047994" cy="239877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645" y="728726"/>
            <a:ext cx="6068695" cy="574040"/>
          </a:xfrm>
          <a:prstGeom prst="rect">
            <a:avLst/>
          </a:prstGeom>
        </p:spPr>
        <p:txBody>
          <a:bodyPr vert="horz" wrap="square" lIns="0" tIns="12700" rIns="0" bIns="0" rtlCol="0">
            <a:spAutoFit/>
          </a:bodyPr>
          <a:lstStyle/>
          <a:p>
            <a:pPr marL="12700">
              <a:lnSpc>
                <a:spcPct val="100000"/>
              </a:lnSpc>
              <a:spcBef>
                <a:spcPts val="100"/>
              </a:spcBef>
            </a:pPr>
            <a:r>
              <a:rPr dirty="0"/>
              <a:t>Electromagnetic Spectrum</a:t>
            </a:r>
            <a:r>
              <a:rPr spc="-135" dirty="0"/>
              <a:t> </a:t>
            </a:r>
            <a:r>
              <a:rPr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92705"/>
            <a:ext cx="7547609"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To manage interference, spectrum is carefully divided,  and its use regulated and licensed, e.g., sold at</a:t>
            </a:r>
            <a:r>
              <a:rPr sz="2400" spc="30" dirty="0">
                <a:latin typeface="Arial"/>
                <a:cs typeface="Arial"/>
              </a:rPr>
              <a:t> </a:t>
            </a:r>
            <a:r>
              <a:rPr sz="2400" spc="-5" dirty="0">
                <a:latin typeface="Arial"/>
                <a:cs typeface="Arial"/>
              </a:rPr>
              <a:t>auction.</a:t>
            </a:r>
            <a:endParaRPr sz="2400">
              <a:latin typeface="Arial"/>
              <a:cs typeface="Arial"/>
            </a:endParaRPr>
          </a:p>
        </p:txBody>
      </p:sp>
      <p:sp>
        <p:nvSpPr>
          <p:cNvPr id="5" name="object 5"/>
          <p:cNvSpPr txBox="1"/>
          <p:nvPr/>
        </p:nvSpPr>
        <p:spPr>
          <a:xfrm>
            <a:off x="8650478" y="3069589"/>
            <a:ext cx="601980" cy="269875"/>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3</a:t>
            </a:r>
            <a:r>
              <a:rPr sz="1600" spc="-80" dirty="0">
                <a:latin typeface="Arial"/>
                <a:cs typeface="Arial"/>
              </a:rPr>
              <a:t> </a:t>
            </a:r>
            <a:r>
              <a:rPr sz="1600" spc="-5" dirty="0">
                <a:latin typeface="Arial"/>
                <a:cs typeface="Arial"/>
              </a:rPr>
              <a:t>GHz</a:t>
            </a:r>
            <a:endParaRPr sz="1600">
              <a:latin typeface="Arial"/>
              <a:cs typeface="Arial"/>
            </a:endParaRPr>
          </a:p>
        </p:txBody>
      </p:sp>
      <p:sp>
        <p:nvSpPr>
          <p:cNvPr id="6" name="object 6"/>
          <p:cNvSpPr/>
          <p:nvPr/>
        </p:nvSpPr>
        <p:spPr>
          <a:xfrm>
            <a:off x="8926068" y="3319271"/>
            <a:ext cx="13335" cy="75565"/>
          </a:xfrm>
          <a:custGeom>
            <a:avLst/>
            <a:gdLst/>
            <a:ahLst/>
            <a:cxnLst/>
            <a:rect l="l" t="t" r="r" b="b"/>
            <a:pathLst>
              <a:path w="13334" h="75564">
                <a:moveTo>
                  <a:pt x="12953" y="75437"/>
                </a:moveTo>
                <a:lnTo>
                  <a:pt x="12953" y="0"/>
                </a:lnTo>
                <a:lnTo>
                  <a:pt x="0" y="0"/>
                </a:lnTo>
                <a:lnTo>
                  <a:pt x="0" y="75437"/>
                </a:lnTo>
                <a:lnTo>
                  <a:pt x="12953" y="75437"/>
                </a:lnTo>
                <a:close/>
              </a:path>
            </a:pathLst>
          </a:custGeom>
          <a:solidFill>
            <a:srgbClr val="000000"/>
          </a:solidFill>
        </p:spPr>
        <p:txBody>
          <a:bodyPr wrap="square" lIns="0" tIns="0" rIns="0" bIns="0" rtlCol="0"/>
          <a:lstStyle/>
          <a:p>
            <a:endParaRPr/>
          </a:p>
        </p:txBody>
      </p:sp>
      <p:sp>
        <p:nvSpPr>
          <p:cNvPr id="7" name="object 7"/>
          <p:cNvSpPr txBox="1"/>
          <p:nvPr/>
        </p:nvSpPr>
        <p:spPr>
          <a:xfrm>
            <a:off x="644905" y="3027680"/>
            <a:ext cx="838200" cy="269875"/>
          </a:xfrm>
          <a:prstGeom prst="rect">
            <a:avLst/>
          </a:prstGeom>
        </p:spPr>
        <p:txBody>
          <a:bodyPr vert="horz" wrap="square" lIns="0" tIns="12700" rIns="0" bIns="0" rtlCol="0">
            <a:spAutoFit/>
          </a:bodyPr>
          <a:lstStyle/>
          <a:p>
            <a:pPr marL="12700">
              <a:lnSpc>
                <a:spcPct val="100000"/>
              </a:lnSpc>
              <a:spcBef>
                <a:spcPts val="100"/>
              </a:spcBef>
            </a:pPr>
            <a:r>
              <a:rPr sz="1600" spc="-5" dirty="0">
                <a:latin typeface="Arial"/>
                <a:cs typeface="Arial"/>
              </a:rPr>
              <a:t>300</a:t>
            </a:r>
            <a:r>
              <a:rPr sz="1600" spc="-75" dirty="0">
                <a:latin typeface="Arial"/>
                <a:cs typeface="Arial"/>
              </a:rPr>
              <a:t> </a:t>
            </a:r>
            <a:r>
              <a:rPr sz="1600" spc="-5" dirty="0">
                <a:latin typeface="Arial"/>
                <a:cs typeface="Arial"/>
              </a:rPr>
              <a:t>MHz</a:t>
            </a:r>
            <a:endParaRPr sz="1600">
              <a:latin typeface="Arial"/>
              <a:cs typeface="Arial"/>
            </a:endParaRPr>
          </a:p>
        </p:txBody>
      </p:sp>
      <p:sp>
        <p:nvSpPr>
          <p:cNvPr id="8" name="object 8"/>
          <p:cNvSpPr/>
          <p:nvPr/>
        </p:nvSpPr>
        <p:spPr>
          <a:xfrm>
            <a:off x="993648" y="3276599"/>
            <a:ext cx="7990840" cy="319405"/>
          </a:xfrm>
          <a:custGeom>
            <a:avLst/>
            <a:gdLst/>
            <a:ahLst/>
            <a:cxnLst/>
            <a:rect l="l" t="t" r="r" b="b"/>
            <a:pathLst>
              <a:path w="7990840" h="319404">
                <a:moveTo>
                  <a:pt x="103632" y="188214"/>
                </a:moveTo>
                <a:lnTo>
                  <a:pt x="102870" y="184404"/>
                </a:lnTo>
                <a:lnTo>
                  <a:pt x="99822" y="182118"/>
                </a:lnTo>
                <a:lnTo>
                  <a:pt x="96774" y="180594"/>
                </a:lnTo>
                <a:lnTo>
                  <a:pt x="92964" y="181356"/>
                </a:lnTo>
                <a:lnTo>
                  <a:pt x="90678" y="184404"/>
                </a:lnTo>
                <a:lnTo>
                  <a:pt x="58674" y="239585"/>
                </a:lnTo>
                <a:lnTo>
                  <a:pt x="58674" y="118110"/>
                </a:lnTo>
                <a:lnTo>
                  <a:pt x="58674" y="0"/>
                </a:lnTo>
                <a:lnTo>
                  <a:pt x="45720" y="0"/>
                </a:lnTo>
                <a:lnTo>
                  <a:pt x="45720" y="118110"/>
                </a:lnTo>
                <a:lnTo>
                  <a:pt x="45720" y="240906"/>
                </a:lnTo>
                <a:lnTo>
                  <a:pt x="12954" y="184404"/>
                </a:lnTo>
                <a:lnTo>
                  <a:pt x="11430" y="181356"/>
                </a:lnTo>
                <a:lnTo>
                  <a:pt x="7620" y="180594"/>
                </a:lnTo>
                <a:lnTo>
                  <a:pt x="4572" y="182118"/>
                </a:lnTo>
                <a:lnTo>
                  <a:pt x="1524" y="184404"/>
                </a:lnTo>
                <a:lnTo>
                  <a:pt x="0" y="188214"/>
                </a:lnTo>
                <a:lnTo>
                  <a:pt x="2286" y="191262"/>
                </a:lnTo>
                <a:lnTo>
                  <a:pt x="45720" y="266103"/>
                </a:lnTo>
                <a:lnTo>
                  <a:pt x="51816" y="276606"/>
                </a:lnTo>
                <a:lnTo>
                  <a:pt x="58674" y="264972"/>
                </a:lnTo>
                <a:lnTo>
                  <a:pt x="102108" y="191262"/>
                </a:lnTo>
                <a:lnTo>
                  <a:pt x="103632" y="188214"/>
                </a:lnTo>
                <a:close/>
              </a:path>
              <a:path w="7990840" h="319404">
                <a:moveTo>
                  <a:pt x="7990332" y="230124"/>
                </a:moveTo>
                <a:lnTo>
                  <a:pt x="7989570" y="226314"/>
                </a:lnTo>
                <a:lnTo>
                  <a:pt x="7983474" y="223266"/>
                </a:lnTo>
                <a:lnTo>
                  <a:pt x="7979664" y="224028"/>
                </a:lnTo>
                <a:lnTo>
                  <a:pt x="7977378" y="227076"/>
                </a:lnTo>
                <a:lnTo>
                  <a:pt x="7945374" y="282244"/>
                </a:lnTo>
                <a:lnTo>
                  <a:pt x="7945374" y="118110"/>
                </a:lnTo>
                <a:lnTo>
                  <a:pt x="7932420" y="118110"/>
                </a:lnTo>
                <a:lnTo>
                  <a:pt x="7932420" y="283578"/>
                </a:lnTo>
                <a:lnTo>
                  <a:pt x="7938503" y="294081"/>
                </a:lnTo>
                <a:lnTo>
                  <a:pt x="7899654" y="227076"/>
                </a:lnTo>
                <a:lnTo>
                  <a:pt x="7898130" y="224028"/>
                </a:lnTo>
                <a:lnTo>
                  <a:pt x="7894320" y="223266"/>
                </a:lnTo>
                <a:lnTo>
                  <a:pt x="7888224" y="226314"/>
                </a:lnTo>
                <a:lnTo>
                  <a:pt x="7886700" y="230124"/>
                </a:lnTo>
                <a:lnTo>
                  <a:pt x="7888986" y="233172"/>
                </a:lnTo>
                <a:lnTo>
                  <a:pt x="7932420" y="308686"/>
                </a:lnTo>
                <a:lnTo>
                  <a:pt x="7938503" y="319278"/>
                </a:lnTo>
                <a:lnTo>
                  <a:pt x="7945374" y="307543"/>
                </a:lnTo>
                <a:lnTo>
                  <a:pt x="7988808" y="233172"/>
                </a:lnTo>
                <a:lnTo>
                  <a:pt x="7990332" y="230124"/>
                </a:lnTo>
                <a:close/>
              </a:path>
            </a:pathLst>
          </a:custGeom>
          <a:solidFill>
            <a:srgbClr val="000000"/>
          </a:solidFill>
        </p:spPr>
        <p:txBody>
          <a:bodyPr wrap="square" lIns="0" tIns="0" rIns="0" bIns="0" rtlCol="0"/>
          <a:lstStyle/>
          <a:p>
            <a:endParaRPr/>
          </a:p>
        </p:txBody>
      </p:sp>
      <p:grpSp>
        <p:nvGrpSpPr>
          <p:cNvPr id="9" name="object 9"/>
          <p:cNvGrpSpPr/>
          <p:nvPr/>
        </p:nvGrpSpPr>
        <p:grpSpPr>
          <a:xfrm>
            <a:off x="930631" y="3646625"/>
            <a:ext cx="8192134" cy="1866264"/>
            <a:chOff x="930631" y="3646625"/>
            <a:chExt cx="8192134" cy="1866264"/>
          </a:xfrm>
        </p:grpSpPr>
        <p:pic>
          <p:nvPicPr>
            <p:cNvPr id="10" name="object 10"/>
            <p:cNvPicPr/>
            <p:nvPr/>
          </p:nvPicPr>
          <p:blipFill>
            <a:blip r:embed="rId2" cstate="print"/>
            <a:stretch>
              <a:fillRect/>
            </a:stretch>
          </p:blipFill>
          <p:spPr>
            <a:xfrm>
              <a:off x="936957" y="3646625"/>
              <a:ext cx="8172669" cy="727254"/>
            </a:xfrm>
            <a:prstGeom prst="rect">
              <a:avLst/>
            </a:prstGeom>
          </p:spPr>
        </p:pic>
        <p:sp>
          <p:nvSpPr>
            <p:cNvPr id="11" name="object 11"/>
            <p:cNvSpPr/>
            <p:nvPr/>
          </p:nvSpPr>
          <p:spPr>
            <a:xfrm>
              <a:off x="8554031" y="4322987"/>
              <a:ext cx="180975" cy="51435"/>
            </a:xfrm>
            <a:custGeom>
              <a:avLst/>
              <a:gdLst/>
              <a:ahLst/>
              <a:cxnLst/>
              <a:rect l="l" t="t" r="r" b="b"/>
              <a:pathLst>
                <a:path w="180975" h="51435">
                  <a:moveTo>
                    <a:pt x="180428" y="50892"/>
                  </a:moveTo>
                  <a:lnTo>
                    <a:pt x="172681" y="35883"/>
                  </a:lnTo>
                  <a:lnTo>
                    <a:pt x="143454" y="11828"/>
                  </a:lnTo>
                  <a:lnTo>
                    <a:pt x="108002" y="0"/>
                  </a:lnTo>
                  <a:lnTo>
                    <a:pt x="70566" y="339"/>
                  </a:lnTo>
                  <a:lnTo>
                    <a:pt x="35385" y="12784"/>
                  </a:lnTo>
                  <a:lnTo>
                    <a:pt x="6700" y="37275"/>
                  </a:lnTo>
                  <a:lnTo>
                    <a:pt x="0" y="50892"/>
                  </a:lnTo>
                  <a:lnTo>
                    <a:pt x="29420" y="50892"/>
                  </a:lnTo>
                  <a:lnTo>
                    <a:pt x="31494" y="47226"/>
                  </a:lnTo>
                  <a:lnTo>
                    <a:pt x="60203" y="29223"/>
                  </a:lnTo>
                  <a:lnTo>
                    <a:pt x="94106" y="24203"/>
                  </a:lnTo>
                  <a:lnTo>
                    <a:pt x="127287" y="32056"/>
                  </a:lnTo>
                  <a:lnTo>
                    <a:pt x="151537" y="50892"/>
                  </a:lnTo>
                  <a:lnTo>
                    <a:pt x="180428" y="50892"/>
                  </a:lnTo>
                  <a:close/>
                </a:path>
              </a:pathLst>
            </a:custGeom>
            <a:solidFill>
              <a:srgbClr val="000000"/>
            </a:solidFill>
          </p:spPr>
          <p:txBody>
            <a:bodyPr wrap="square" lIns="0" tIns="0" rIns="0" bIns="0" rtlCol="0"/>
            <a:lstStyle/>
            <a:p>
              <a:endParaRPr/>
            </a:p>
          </p:txBody>
        </p:sp>
        <p:pic>
          <p:nvPicPr>
            <p:cNvPr id="12" name="object 12"/>
            <p:cNvPicPr/>
            <p:nvPr/>
          </p:nvPicPr>
          <p:blipFill>
            <a:blip r:embed="rId3" cstate="print"/>
            <a:stretch>
              <a:fillRect/>
            </a:stretch>
          </p:blipFill>
          <p:spPr>
            <a:xfrm>
              <a:off x="930631" y="4373879"/>
              <a:ext cx="8191646" cy="972893"/>
            </a:xfrm>
            <a:prstGeom prst="rect">
              <a:avLst/>
            </a:prstGeom>
          </p:spPr>
        </p:pic>
        <p:sp>
          <p:nvSpPr>
            <p:cNvPr id="13" name="object 13"/>
            <p:cNvSpPr/>
            <p:nvPr/>
          </p:nvSpPr>
          <p:spPr>
            <a:xfrm>
              <a:off x="8541257" y="4373879"/>
              <a:ext cx="207010" cy="135255"/>
            </a:xfrm>
            <a:custGeom>
              <a:avLst/>
              <a:gdLst/>
              <a:ahLst/>
              <a:cxnLst/>
              <a:rect l="l" t="t" r="r" b="b"/>
              <a:pathLst>
                <a:path w="207009" h="135254">
                  <a:moveTo>
                    <a:pt x="42194" y="0"/>
                  </a:moveTo>
                  <a:lnTo>
                    <a:pt x="12773" y="0"/>
                  </a:lnTo>
                  <a:lnTo>
                    <a:pt x="1523" y="22860"/>
                  </a:lnTo>
                  <a:lnTo>
                    <a:pt x="0" y="32004"/>
                  </a:lnTo>
                  <a:lnTo>
                    <a:pt x="0" y="41910"/>
                  </a:lnTo>
                  <a:lnTo>
                    <a:pt x="762" y="51816"/>
                  </a:lnTo>
                  <a:lnTo>
                    <a:pt x="2286" y="60960"/>
                  </a:lnTo>
                  <a:lnTo>
                    <a:pt x="4572" y="70104"/>
                  </a:lnTo>
                  <a:lnTo>
                    <a:pt x="25146" y="101380"/>
                  </a:lnTo>
                  <a:lnTo>
                    <a:pt x="25146" y="40386"/>
                  </a:lnTo>
                  <a:lnTo>
                    <a:pt x="25908" y="33528"/>
                  </a:lnTo>
                  <a:lnTo>
                    <a:pt x="26670" y="27432"/>
                  </a:lnTo>
                  <a:lnTo>
                    <a:pt x="42194" y="0"/>
                  </a:lnTo>
                  <a:close/>
                </a:path>
                <a:path w="207009" h="135254">
                  <a:moveTo>
                    <a:pt x="180594" y="100577"/>
                  </a:moveTo>
                  <a:lnTo>
                    <a:pt x="180594" y="48768"/>
                  </a:lnTo>
                  <a:lnTo>
                    <a:pt x="162165" y="85719"/>
                  </a:lnTo>
                  <a:lnTo>
                    <a:pt x="128942" y="105694"/>
                  </a:lnTo>
                  <a:lnTo>
                    <a:pt x="89693" y="108412"/>
                  </a:lnTo>
                  <a:lnTo>
                    <a:pt x="53187" y="93594"/>
                  </a:lnTo>
                  <a:lnTo>
                    <a:pt x="28194" y="60960"/>
                  </a:lnTo>
                  <a:lnTo>
                    <a:pt x="25146" y="40386"/>
                  </a:lnTo>
                  <a:lnTo>
                    <a:pt x="25146" y="101380"/>
                  </a:lnTo>
                  <a:lnTo>
                    <a:pt x="27924" y="105605"/>
                  </a:lnTo>
                  <a:lnTo>
                    <a:pt x="61049" y="127014"/>
                  </a:lnTo>
                  <a:lnTo>
                    <a:pt x="99183" y="134837"/>
                  </a:lnTo>
                  <a:lnTo>
                    <a:pt x="137559" y="129580"/>
                  </a:lnTo>
                  <a:lnTo>
                    <a:pt x="171414" y="111748"/>
                  </a:lnTo>
                  <a:lnTo>
                    <a:pt x="180594" y="100577"/>
                  </a:lnTo>
                  <a:close/>
                </a:path>
                <a:path w="207009" h="135254">
                  <a:moveTo>
                    <a:pt x="206502" y="40386"/>
                  </a:moveTo>
                  <a:lnTo>
                    <a:pt x="205740" y="31242"/>
                  </a:lnTo>
                  <a:lnTo>
                    <a:pt x="204215" y="21336"/>
                  </a:lnTo>
                  <a:lnTo>
                    <a:pt x="193201" y="0"/>
                  </a:lnTo>
                  <a:lnTo>
                    <a:pt x="164310" y="0"/>
                  </a:lnTo>
                  <a:lnTo>
                    <a:pt x="166604" y="1781"/>
                  </a:lnTo>
                  <a:lnTo>
                    <a:pt x="180594" y="35052"/>
                  </a:lnTo>
                  <a:lnTo>
                    <a:pt x="180594" y="100577"/>
                  </a:lnTo>
                  <a:lnTo>
                    <a:pt x="195983" y="81848"/>
                  </a:lnTo>
                  <a:lnTo>
                    <a:pt x="206502" y="40386"/>
                  </a:lnTo>
                  <a:close/>
                </a:path>
              </a:pathLst>
            </a:custGeom>
            <a:solidFill>
              <a:srgbClr val="000000"/>
            </a:solidFill>
          </p:spPr>
          <p:txBody>
            <a:bodyPr wrap="square" lIns="0" tIns="0" rIns="0" bIns="0" rtlCol="0"/>
            <a:lstStyle/>
            <a:p>
              <a:endParaRPr/>
            </a:p>
          </p:txBody>
        </p:sp>
        <p:pic>
          <p:nvPicPr>
            <p:cNvPr id="14" name="object 14"/>
            <p:cNvPicPr/>
            <p:nvPr/>
          </p:nvPicPr>
          <p:blipFill>
            <a:blip r:embed="rId4" cstate="print"/>
            <a:stretch>
              <a:fillRect/>
            </a:stretch>
          </p:blipFill>
          <p:spPr>
            <a:xfrm>
              <a:off x="3207257" y="5180237"/>
              <a:ext cx="206501" cy="172812"/>
            </a:xfrm>
            <a:prstGeom prst="rect">
              <a:avLst/>
            </a:prstGeom>
          </p:spPr>
        </p:pic>
        <p:sp>
          <p:nvSpPr>
            <p:cNvPr id="15" name="object 15"/>
            <p:cNvSpPr/>
            <p:nvPr/>
          </p:nvSpPr>
          <p:spPr>
            <a:xfrm>
              <a:off x="3260420" y="4472177"/>
              <a:ext cx="5320030" cy="1040765"/>
            </a:xfrm>
            <a:custGeom>
              <a:avLst/>
              <a:gdLst/>
              <a:ahLst/>
              <a:cxnLst/>
              <a:rect l="l" t="t" r="r" b="b"/>
              <a:pathLst>
                <a:path w="5320030" h="1040764">
                  <a:moveTo>
                    <a:pt x="98920" y="880884"/>
                  </a:moveTo>
                  <a:lnTo>
                    <a:pt x="0" y="880884"/>
                  </a:lnTo>
                  <a:lnTo>
                    <a:pt x="7874" y="885964"/>
                  </a:lnTo>
                  <a:lnTo>
                    <a:pt x="45999" y="893787"/>
                  </a:lnTo>
                  <a:lnTo>
                    <a:pt x="84378" y="888530"/>
                  </a:lnTo>
                  <a:lnTo>
                    <a:pt x="98920" y="880884"/>
                  </a:lnTo>
                  <a:close/>
                </a:path>
                <a:path w="5320030" h="1040764">
                  <a:moveTo>
                    <a:pt x="1760397" y="1027188"/>
                  </a:moveTo>
                  <a:lnTo>
                    <a:pt x="390626" y="880884"/>
                  </a:lnTo>
                  <a:lnTo>
                    <a:pt x="150304" y="855205"/>
                  </a:lnTo>
                  <a:lnTo>
                    <a:pt x="209727" y="828306"/>
                  </a:lnTo>
                  <a:lnTo>
                    <a:pt x="212775" y="826782"/>
                  </a:lnTo>
                  <a:lnTo>
                    <a:pt x="214299" y="823734"/>
                  </a:lnTo>
                  <a:lnTo>
                    <a:pt x="212775" y="819924"/>
                  </a:lnTo>
                  <a:lnTo>
                    <a:pt x="211251" y="816876"/>
                  </a:lnTo>
                  <a:lnTo>
                    <a:pt x="207441" y="815352"/>
                  </a:lnTo>
                  <a:lnTo>
                    <a:pt x="204393" y="816876"/>
                  </a:lnTo>
                  <a:lnTo>
                    <a:pt x="113715" y="857262"/>
                  </a:lnTo>
                  <a:lnTo>
                    <a:pt x="125907" y="866203"/>
                  </a:lnTo>
                  <a:lnTo>
                    <a:pt x="145923" y="880884"/>
                  </a:lnTo>
                  <a:lnTo>
                    <a:pt x="193725" y="915936"/>
                  </a:lnTo>
                  <a:lnTo>
                    <a:pt x="196773" y="918222"/>
                  </a:lnTo>
                  <a:lnTo>
                    <a:pt x="200583" y="917460"/>
                  </a:lnTo>
                  <a:lnTo>
                    <a:pt x="202869" y="915174"/>
                  </a:lnTo>
                  <a:lnTo>
                    <a:pt x="204393" y="912126"/>
                  </a:lnTo>
                  <a:lnTo>
                    <a:pt x="203631" y="908316"/>
                  </a:lnTo>
                  <a:lnTo>
                    <a:pt x="201345" y="906030"/>
                  </a:lnTo>
                  <a:lnTo>
                    <a:pt x="167449" y="880884"/>
                  </a:lnTo>
                  <a:lnTo>
                    <a:pt x="149263" y="867384"/>
                  </a:lnTo>
                  <a:lnTo>
                    <a:pt x="125907" y="864882"/>
                  </a:lnTo>
                  <a:lnTo>
                    <a:pt x="128955" y="865200"/>
                  </a:lnTo>
                  <a:lnTo>
                    <a:pt x="149263" y="867384"/>
                  </a:lnTo>
                  <a:lnTo>
                    <a:pt x="274993" y="880884"/>
                  </a:lnTo>
                  <a:lnTo>
                    <a:pt x="1758873" y="1040142"/>
                  </a:lnTo>
                  <a:lnTo>
                    <a:pt x="1760397" y="1027188"/>
                  </a:lnTo>
                  <a:close/>
                </a:path>
                <a:path w="5320030" h="1040764">
                  <a:moveTo>
                    <a:pt x="5319700" y="0"/>
                  </a:moveTo>
                  <a:lnTo>
                    <a:pt x="5220640" y="1524"/>
                  </a:lnTo>
                  <a:lnTo>
                    <a:pt x="5217592" y="1524"/>
                  </a:lnTo>
                  <a:lnTo>
                    <a:pt x="5214544" y="4572"/>
                  </a:lnTo>
                  <a:lnTo>
                    <a:pt x="5214544" y="11430"/>
                  </a:lnTo>
                  <a:lnTo>
                    <a:pt x="5217592" y="14478"/>
                  </a:lnTo>
                  <a:lnTo>
                    <a:pt x="5220640" y="14478"/>
                  </a:lnTo>
                  <a:lnTo>
                    <a:pt x="5286273" y="13347"/>
                  </a:lnTo>
                  <a:lnTo>
                    <a:pt x="3840619" y="880872"/>
                  </a:lnTo>
                  <a:lnTo>
                    <a:pt x="3642537" y="999744"/>
                  </a:lnTo>
                  <a:lnTo>
                    <a:pt x="3648633" y="1010412"/>
                  </a:lnTo>
                  <a:lnTo>
                    <a:pt x="3864495" y="880872"/>
                  </a:lnTo>
                  <a:lnTo>
                    <a:pt x="5292547" y="23914"/>
                  </a:lnTo>
                  <a:lnTo>
                    <a:pt x="5261026" y="80772"/>
                  </a:lnTo>
                  <a:lnTo>
                    <a:pt x="5259502" y="83820"/>
                  </a:lnTo>
                  <a:lnTo>
                    <a:pt x="5260264" y="87630"/>
                  </a:lnTo>
                  <a:lnTo>
                    <a:pt x="5263312" y="89916"/>
                  </a:lnTo>
                  <a:lnTo>
                    <a:pt x="5266360" y="91440"/>
                  </a:lnTo>
                  <a:lnTo>
                    <a:pt x="5270170" y="89916"/>
                  </a:lnTo>
                  <a:lnTo>
                    <a:pt x="5272456" y="86868"/>
                  </a:lnTo>
                  <a:lnTo>
                    <a:pt x="5312080" y="14020"/>
                  </a:lnTo>
                  <a:lnTo>
                    <a:pt x="5319700" y="0"/>
                  </a:lnTo>
                  <a:close/>
                </a:path>
              </a:pathLst>
            </a:custGeom>
            <a:solidFill>
              <a:srgbClr val="000000"/>
            </a:solidFill>
          </p:spPr>
          <p:txBody>
            <a:bodyPr wrap="square" lIns="0" tIns="0" rIns="0" bIns="0" rtlCol="0"/>
            <a:lstStyle/>
            <a:p>
              <a:endParaRPr/>
            </a:p>
          </p:txBody>
        </p:sp>
      </p:grpSp>
      <p:sp>
        <p:nvSpPr>
          <p:cNvPr id="16" name="object 16"/>
          <p:cNvSpPr txBox="1"/>
          <p:nvPr/>
        </p:nvSpPr>
        <p:spPr>
          <a:xfrm>
            <a:off x="1534922" y="5716016"/>
            <a:ext cx="3151505" cy="185420"/>
          </a:xfrm>
          <a:prstGeom prst="rect">
            <a:avLst/>
          </a:prstGeom>
        </p:spPr>
        <p:txBody>
          <a:bodyPr vert="horz" wrap="square" lIns="0" tIns="12700" rIns="0" bIns="0" rtlCol="0">
            <a:spAutoFit/>
          </a:bodyPr>
          <a:lstStyle/>
          <a:p>
            <a:pPr marL="12700">
              <a:lnSpc>
                <a:spcPct val="100000"/>
              </a:lnSpc>
              <a:spcBef>
                <a:spcPts val="100"/>
              </a:spcBef>
            </a:pPr>
            <a:r>
              <a:rPr sz="1050" spc="-5" dirty="0">
                <a:latin typeface="Arial"/>
                <a:cs typeface="Arial"/>
              </a:rPr>
              <a:t>Source: NTIA </a:t>
            </a:r>
            <a:r>
              <a:rPr sz="1050" dirty="0">
                <a:latin typeface="Arial"/>
                <a:cs typeface="Arial"/>
              </a:rPr>
              <a:t>Office </a:t>
            </a:r>
            <a:r>
              <a:rPr sz="1050" spc="-5" dirty="0">
                <a:latin typeface="Arial"/>
                <a:cs typeface="Arial"/>
              </a:rPr>
              <a:t>of Spectrum Management,</a:t>
            </a:r>
            <a:r>
              <a:rPr sz="1050" spc="-65" dirty="0">
                <a:latin typeface="Arial"/>
                <a:cs typeface="Arial"/>
              </a:rPr>
              <a:t> </a:t>
            </a:r>
            <a:r>
              <a:rPr sz="1050" spc="-5" dirty="0">
                <a:latin typeface="Arial"/>
                <a:cs typeface="Arial"/>
              </a:rPr>
              <a:t>2003</a:t>
            </a:r>
            <a:endParaRPr sz="1050">
              <a:latin typeface="Arial"/>
              <a:cs typeface="Arial"/>
            </a:endParaRPr>
          </a:p>
        </p:txBody>
      </p:sp>
      <p:sp>
        <p:nvSpPr>
          <p:cNvPr id="17" name="object 17"/>
          <p:cNvSpPr txBox="1"/>
          <p:nvPr/>
        </p:nvSpPr>
        <p:spPr>
          <a:xfrm>
            <a:off x="718058" y="5665723"/>
            <a:ext cx="601980" cy="269875"/>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3</a:t>
            </a:r>
            <a:r>
              <a:rPr sz="1600" spc="-80" dirty="0">
                <a:latin typeface="Arial"/>
                <a:cs typeface="Arial"/>
              </a:rPr>
              <a:t> </a:t>
            </a:r>
            <a:r>
              <a:rPr sz="1600" spc="-5" dirty="0">
                <a:latin typeface="Arial"/>
                <a:cs typeface="Arial"/>
              </a:rPr>
              <a:t>GHz</a:t>
            </a:r>
            <a:endParaRPr sz="1600">
              <a:latin typeface="Arial"/>
              <a:cs typeface="Arial"/>
            </a:endParaRPr>
          </a:p>
        </p:txBody>
      </p:sp>
      <p:sp>
        <p:nvSpPr>
          <p:cNvPr id="18" name="object 18"/>
          <p:cNvSpPr/>
          <p:nvPr/>
        </p:nvSpPr>
        <p:spPr>
          <a:xfrm>
            <a:off x="967739" y="5429250"/>
            <a:ext cx="104139" cy="257810"/>
          </a:xfrm>
          <a:custGeom>
            <a:avLst/>
            <a:gdLst/>
            <a:ahLst/>
            <a:cxnLst/>
            <a:rect l="l" t="t" r="r" b="b"/>
            <a:pathLst>
              <a:path w="104140" h="257810">
                <a:moveTo>
                  <a:pt x="103631" y="89153"/>
                </a:moveTo>
                <a:lnTo>
                  <a:pt x="102107" y="86105"/>
                </a:lnTo>
                <a:lnTo>
                  <a:pt x="51815" y="0"/>
                </a:lnTo>
                <a:lnTo>
                  <a:pt x="1523" y="86105"/>
                </a:lnTo>
                <a:lnTo>
                  <a:pt x="0" y="89153"/>
                </a:lnTo>
                <a:lnTo>
                  <a:pt x="762" y="92963"/>
                </a:lnTo>
                <a:lnTo>
                  <a:pt x="6857" y="96012"/>
                </a:lnTo>
                <a:lnTo>
                  <a:pt x="11429" y="95250"/>
                </a:lnTo>
                <a:lnTo>
                  <a:pt x="12953" y="92201"/>
                </a:lnTo>
                <a:lnTo>
                  <a:pt x="45719" y="35708"/>
                </a:lnTo>
                <a:lnTo>
                  <a:pt x="45719" y="12953"/>
                </a:lnTo>
                <a:lnTo>
                  <a:pt x="57911" y="12953"/>
                </a:lnTo>
                <a:lnTo>
                  <a:pt x="57911" y="35708"/>
                </a:lnTo>
                <a:lnTo>
                  <a:pt x="90678" y="92201"/>
                </a:lnTo>
                <a:lnTo>
                  <a:pt x="92201" y="95250"/>
                </a:lnTo>
                <a:lnTo>
                  <a:pt x="96773" y="96012"/>
                </a:lnTo>
                <a:lnTo>
                  <a:pt x="99822" y="94487"/>
                </a:lnTo>
                <a:lnTo>
                  <a:pt x="102107" y="92963"/>
                </a:lnTo>
                <a:lnTo>
                  <a:pt x="103631" y="89153"/>
                </a:lnTo>
                <a:close/>
              </a:path>
              <a:path w="104140" h="257810">
                <a:moveTo>
                  <a:pt x="57911" y="35708"/>
                </a:moveTo>
                <a:lnTo>
                  <a:pt x="57911" y="12953"/>
                </a:lnTo>
                <a:lnTo>
                  <a:pt x="45719" y="12953"/>
                </a:lnTo>
                <a:lnTo>
                  <a:pt x="45719" y="35708"/>
                </a:lnTo>
                <a:lnTo>
                  <a:pt x="46481" y="34395"/>
                </a:lnTo>
                <a:lnTo>
                  <a:pt x="46481" y="16001"/>
                </a:lnTo>
                <a:lnTo>
                  <a:pt x="57150" y="16001"/>
                </a:lnTo>
                <a:lnTo>
                  <a:pt x="57150" y="34395"/>
                </a:lnTo>
                <a:lnTo>
                  <a:pt x="57911" y="35708"/>
                </a:lnTo>
                <a:close/>
              </a:path>
              <a:path w="104140" h="257810">
                <a:moveTo>
                  <a:pt x="57911" y="257555"/>
                </a:moveTo>
                <a:lnTo>
                  <a:pt x="57911" y="35708"/>
                </a:lnTo>
                <a:lnTo>
                  <a:pt x="51815" y="25198"/>
                </a:lnTo>
                <a:lnTo>
                  <a:pt x="45719" y="35708"/>
                </a:lnTo>
                <a:lnTo>
                  <a:pt x="45719" y="257555"/>
                </a:lnTo>
                <a:lnTo>
                  <a:pt x="57911" y="257555"/>
                </a:lnTo>
                <a:close/>
              </a:path>
              <a:path w="104140" h="257810">
                <a:moveTo>
                  <a:pt x="57150" y="16001"/>
                </a:moveTo>
                <a:lnTo>
                  <a:pt x="46481" y="16001"/>
                </a:lnTo>
                <a:lnTo>
                  <a:pt x="51815" y="25198"/>
                </a:lnTo>
                <a:lnTo>
                  <a:pt x="57150" y="16001"/>
                </a:lnTo>
                <a:close/>
              </a:path>
              <a:path w="104140" h="257810">
                <a:moveTo>
                  <a:pt x="51815" y="25198"/>
                </a:moveTo>
                <a:lnTo>
                  <a:pt x="46481" y="16001"/>
                </a:lnTo>
                <a:lnTo>
                  <a:pt x="46481" y="34395"/>
                </a:lnTo>
                <a:lnTo>
                  <a:pt x="51815" y="25198"/>
                </a:lnTo>
                <a:close/>
              </a:path>
              <a:path w="104140" h="257810">
                <a:moveTo>
                  <a:pt x="57150" y="34395"/>
                </a:moveTo>
                <a:lnTo>
                  <a:pt x="57150" y="16001"/>
                </a:lnTo>
                <a:lnTo>
                  <a:pt x="51815" y="25198"/>
                </a:lnTo>
                <a:lnTo>
                  <a:pt x="57150" y="34395"/>
                </a:lnTo>
                <a:close/>
              </a:path>
            </a:pathLst>
          </a:custGeom>
          <a:solidFill>
            <a:srgbClr val="000000"/>
          </a:solidFill>
        </p:spPr>
        <p:txBody>
          <a:bodyPr wrap="square" lIns="0" tIns="0" rIns="0" bIns="0" rtlCol="0"/>
          <a:lstStyle/>
          <a:p>
            <a:endParaRPr/>
          </a:p>
        </p:txBody>
      </p:sp>
      <p:sp>
        <p:nvSpPr>
          <p:cNvPr id="19" name="object 19"/>
          <p:cNvSpPr txBox="1"/>
          <p:nvPr/>
        </p:nvSpPr>
        <p:spPr>
          <a:xfrm>
            <a:off x="8603233" y="5656579"/>
            <a:ext cx="714375" cy="269875"/>
          </a:xfrm>
          <a:prstGeom prst="rect">
            <a:avLst/>
          </a:prstGeom>
        </p:spPr>
        <p:txBody>
          <a:bodyPr vert="horz" wrap="square" lIns="0" tIns="12700" rIns="0" bIns="0" rtlCol="0">
            <a:spAutoFit/>
          </a:bodyPr>
          <a:lstStyle/>
          <a:p>
            <a:pPr marL="12700">
              <a:lnSpc>
                <a:spcPct val="100000"/>
              </a:lnSpc>
              <a:spcBef>
                <a:spcPts val="100"/>
              </a:spcBef>
            </a:pPr>
            <a:r>
              <a:rPr sz="1600" spc="-5" dirty="0">
                <a:latin typeface="Arial"/>
                <a:cs typeface="Arial"/>
              </a:rPr>
              <a:t>30</a:t>
            </a:r>
            <a:r>
              <a:rPr sz="1600" spc="-75" dirty="0">
                <a:latin typeface="Arial"/>
                <a:cs typeface="Arial"/>
              </a:rPr>
              <a:t> </a:t>
            </a:r>
            <a:r>
              <a:rPr sz="1600" spc="-5" dirty="0">
                <a:latin typeface="Arial"/>
                <a:cs typeface="Arial"/>
              </a:rPr>
              <a:t>GHz</a:t>
            </a:r>
            <a:endParaRPr sz="1600">
              <a:latin typeface="Arial"/>
              <a:cs typeface="Arial"/>
            </a:endParaRPr>
          </a:p>
        </p:txBody>
      </p:sp>
      <p:sp>
        <p:nvSpPr>
          <p:cNvPr id="20" name="object 20"/>
          <p:cNvSpPr/>
          <p:nvPr/>
        </p:nvSpPr>
        <p:spPr>
          <a:xfrm>
            <a:off x="8909304" y="5420105"/>
            <a:ext cx="104139" cy="276225"/>
          </a:xfrm>
          <a:custGeom>
            <a:avLst/>
            <a:gdLst/>
            <a:ahLst/>
            <a:cxnLst/>
            <a:rect l="l" t="t" r="r" b="b"/>
            <a:pathLst>
              <a:path w="104140" h="276225">
                <a:moveTo>
                  <a:pt x="103631" y="88391"/>
                </a:moveTo>
                <a:lnTo>
                  <a:pt x="101346" y="85343"/>
                </a:lnTo>
                <a:lnTo>
                  <a:pt x="51815" y="0"/>
                </a:lnTo>
                <a:lnTo>
                  <a:pt x="1524" y="85343"/>
                </a:lnTo>
                <a:lnTo>
                  <a:pt x="0" y="88391"/>
                </a:lnTo>
                <a:lnTo>
                  <a:pt x="762" y="92201"/>
                </a:lnTo>
                <a:lnTo>
                  <a:pt x="3810" y="94487"/>
                </a:lnTo>
                <a:lnTo>
                  <a:pt x="6857" y="96011"/>
                </a:lnTo>
                <a:lnTo>
                  <a:pt x="10668" y="95249"/>
                </a:lnTo>
                <a:lnTo>
                  <a:pt x="12953" y="92201"/>
                </a:lnTo>
                <a:lnTo>
                  <a:pt x="44957" y="37022"/>
                </a:lnTo>
                <a:lnTo>
                  <a:pt x="44957" y="12191"/>
                </a:lnTo>
                <a:lnTo>
                  <a:pt x="57911" y="12191"/>
                </a:lnTo>
                <a:lnTo>
                  <a:pt x="57911" y="35708"/>
                </a:lnTo>
                <a:lnTo>
                  <a:pt x="90677" y="92201"/>
                </a:lnTo>
                <a:lnTo>
                  <a:pt x="92201" y="95249"/>
                </a:lnTo>
                <a:lnTo>
                  <a:pt x="96012" y="96011"/>
                </a:lnTo>
                <a:lnTo>
                  <a:pt x="99060" y="94487"/>
                </a:lnTo>
                <a:lnTo>
                  <a:pt x="102107" y="92201"/>
                </a:lnTo>
                <a:lnTo>
                  <a:pt x="103631" y="88391"/>
                </a:lnTo>
                <a:close/>
              </a:path>
              <a:path w="104140" h="276225">
                <a:moveTo>
                  <a:pt x="57911" y="35708"/>
                </a:moveTo>
                <a:lnTo>
                  <a:pt x="57911" y="12191"/>
                </a:lnTo>
                <a:lnTo>
                  <a:pt x="44957" y="12191"/>
                </a:lnTo>
                <a:lnTo>
                  <a:pt x="44957" y="37022"/>
                </a:lnTo>
                <a:lnTo>
                  <a:pt x="46481" y="34395"/>
                </a:lnTo>
                <a:lnTo>
                  <a:pt x="46481" y="16001"/>
                </a:lnTo>
                <a:lnTo>
                  <a:pt x="57150" y="16001"/>
                </a:lnTo>
                <a:lnTo>
                  <a:pt x="57150" y="34395"/>
                </a:lnTo>
                <a:lnTo>
                  <a:pt x="57911" y="35708"/>
                </a:lnTo>
                <a:close/>
              </a:path>
              <a:path w="104140" h="276225">
                <a:moveTo>
                  <a:pt x="57911" y="275843"/>
                </a:moveTo>
                <a:lnTo>
                  <a:pt x="57911" y="35708"/>
                </a:lnTo>
                <a:lnTo>
                  <a:pt x="51815" y="25198"/>
                </a:lnTo>
                <a:lnTo>
                  <a:pt x="44957" y="37022"/>
                </a:lnTo>
                <a:lnTo>
                  <a:pt x="44957" y="275843"/>
                </a:lnTo>
                <a:lnTo>
                  <a:pt x="57911" y="275843"/>
                </a:lnTo>
                <a:close/>
              </a:path>
              <a:path w="104140" h="276225">
                <a:moveTo>
                  <a:pt x="57150" y="16001"/>
                </a:moveTo>
                <a:lnTo>
                  <a:pt x="46481" y="16001"/>
                </a:lnTo>
                <a:lnTo>
                  <a:pt x="51815" y="25198"/>
                </a:lnTo>
                <a:lnTo>
                  <a:pt x="57150" y="16001"/>
                </a:lnTo>
                <a:close/>
              </a:path>
              <a:path w="104140" h="276225">
                <a:moveTo>
                  <a:pt x="51815" y="25198"/>
                </a:moveTo>
                <a:lnTo>
                  <a:pt x="46481" y="16001"/>
                </a:lnTo>
                <a:lnTo>
                  <a:pt x="46481" y="34395"/>
                </a:lnTo>
                <a:lnTo>
                  <a:pt x="51815" y="25198"/>
                </a:lnTo>
                <a:close/>
              </a:path>
              <a:path w="104140" h="276225">
                <a:moveTo>
                  <a:pt x="57150" y="34395"/>
                </a:moveTo>
                <a:lnTo>
                  <a:pt x="57150" y="16001"/>
                </a:lnTo>
                <a:lnTo>
                  <a:pt x="51815" y="25198"/>
                </a:lnTo>
                <a:lnTo>
                  <a:pt x="57150" y="34395"/>
                </a:lnTo>
                <a:close/>
              </a:path>
            </a:pathLst>
          </a:custGeom>
          <a:solidFill>
            <a:srgbClr val="000000"/>
          </a:solidFill>
        </p:spPr>
        <p:txBody>
          <a:bodyPr wrap="square" lIns="0" tIns="0" rIns="0" bIns="0" rtlCol="0"/>
          <a:lstStyle/>
          <a:p>
            <a:endParaRPr/>
          </a:p>
        </p:txBody>
      </p:sp>
      <p:sp>
        <p:nvSpPr>
          <p:cNvPr id="21" name="object 21"/>
          <p:cNvSpPr txBox="1"/>
          <p:nvPr/>
        </p:nvSpPr>
        <p:spPr>
          <a:xfrm>
            <a:off x="5138420" y="5437123"/>
            <a:ext cx="1595120" cy="269875"/>
          </a:xfrm>
          <a:prstGeom prst="rect">
            <a:avLst/>
          </a:prstGeom>
        </p:spPr>
        <p:txBody>
          <a:bodyPr vert="horz" wrap="square" lIns="0" tIns="12700" rIns="0" bIns="0" rtlCol="0">
            <a:spAutoFit/>
          </a:bodyPr>
          <a:lstStyle/>
          <a:p>
            <a:pPr marL="12700">
              <a:lnSpc>
                <a:spcPct val="100000"/>
              </a:lnSpc>
              <a:spcBef>
                <a:spcPts val="100"/>
              </a:spcBef>
            </a:pPr>
            <a:r>
              <a:rPr sz="1600" spc="-5" dirty="0">
                <a:latin typeface="Arial"/>
                <a:cs typeface="Arial"/>
              </a:rPr>
              <a:t>WiFi (ISM</a:t>
            </a:r>
            <a:r>
              <a:rPr sz="1600" spc="-60" dirty="0">
                <a:latin typeface="Arial"/>
                <a:cs typeface="Arial"/>
              </a:rPr>
              <a:t> </a:t>
            </a:r>
            <a:r>
              <a:rPr sz="1600" spc="-5" dirty="0">
                <a:latin typeface="Arial"/>
                <a:cs typeface="Arial"/>
              </a:rPr>
              <a:t>bands)</a:t>
            </a:r>
            <a:endParaRPr sz="1600">
              <a:latin typeface="Arial"/>
              <a:cs typeface="Arial"/>
            </a:endParaRPr>
          </a:p>
        </p:txBody>
      </p:sp>
      <p:sp>
        <p:nvSpPr>
          <p:cNvPr id="22" name="object 22"/>
          <p:cNvSpPr txBox="1"/>
          <p:nvPr/>
        </p:nvSpPr>
        <p:spPr>
          <a:xfrm>
            <a:off x="3183889" y="6017766"/>
            <a:ext cx="4068445" cy="330200"/>
          </a:xfrm>
          <a:prstGeom prst="rect">
            <a:avLst/>
          </a:prstGeom>
        </p:spPr>
        <p:txBody>
          <a:bodyPr vert="horz" wrap="square" lIns="0" tIns="12065" rIns="0" bIns="0" rtlCol="0">
            <a:spAutoFit/>
          </a:bodyPr>
          <a:lstStyle/>
          <a:p>
            <a:pPr marL="12700">
              <a:lnSpc>
                <a:spcPct val="100000"/>
              </a:lnSpc>
              <a:spcBef>
                <a:spcPts val="95"/>
              </a:spcBef>
            </a:pPr>
            <a:r>
              <a:rPr sz="2000" spc="-5" dirty="0">
                <a:latin typeface="Arial"/>
                <a:cs typeface="Arial"/>
              </a:rPr>
              <a:t>Part of the US frequency</a:t>
            </a:r>
            <a:r>
              <a:rPr sz="2000" spc="-55" dirty="0">
                <a:latin typeface="Arial"/>
                <a:cs typeface="Arial"/>
              </a:rPr>
              <a:t> </a:t>
            </a:r>
            <a:r>
              <a:rPr sz="2000" spc="-10" dirty="0">
                <a:latin typeface="Arial"/>
                <a:cs typeface="Arial"/>
              </a:rPr>
              <a:t>allocations</a:t>
            </a:r>
            <a:endParaRPr sz="200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645" y="728726"/>
            <a:ext cx="6068695" cy="574040"/>
          </a:xfrm>
          <a:prstGeom prst="rect">
            <a:avLst/>
          </a:prstGeom>
        </p:spPr>
        <p:txBody>
          <a:bodyPr vert="horz" wrap="square" lIns="0" tIns="12700" rIns="0" bIns="0" rtlCol="0">
            <a:spAutoFit/>
          </a:bodyPr>
          <a:lstStyle/>
          <a:p>
            <a:pPr marL="12700">
              <a:lnSpc>
                <a:spcPct val="100000"/>
              </a:lnSpc>
              <a:spcBef>
                <a:spcPts val="100"/>
              </a:spcBef>
            </a:pPr>
            <a:r>
              <a:rPr dirty="0"/>
              <a:t>Electromagnetic Spectrum</a:t>
            </a:r>
            <a:r>
              <a:rPr spc="-135" dirty="0"/>
              <a:t> </a:t>
            </a:r>
            <a:r>
              <a:rPr dirty="0"/>
              <a:t>(3)</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26907" y="1762822"/>
            <a:ext cx="7202170" cy="1199515"/>
          </a:xfrm>
          <a:prstGeom prst="rect">
            <a:avLst/>
          </a:prstGeom>
        </p:spPr>
        <p:txBody>
          <a:bodyPr vert="horz" wrap="square" lIns="0" tIns="87630" rIns="0" bIns="0" rtlCol="0">
            <a:spAutoFit/>
          </a:bodyPr>
          <a:lstStyle/>
          <a:p>
            <a:pPr marL="12700">
              <a:lnSpc>
                <a:spcPct val="100000"/>
              </a:lnSpc>
              <a:spcBef>
                <a:spcPts val="690"/>
              </a:spcBef>
            </a:pPr>
            <a:r>
              <a:rPr sz="2400" spc="-5" dirty="0">
                <a:latin typeface="Arial"/>
                <a:cs typeface="Arial"/>
              </a:rPr>
              <a:t>Fortunately, there are also unlicensed (“ISM”)</a:t>
            </a:r>
            <a:r>
              <a:rPr sz="2400" spc="15" dirty="0">
                <a:latin typeface="Arial"/>
                <a:cs typeface="Arial"/>
              </a:rPr>
              <a:t> </a:t>
            </a:r>
            <a:r>
              <a:rPr sz="2400" spc="-5" dirty="0">
                <a:latin typeface="Arial"/>
                <a:cs typeface="Arial"/>
              </a:rPr>
              <a:t>bands:</a:t>
            </a:r>
            <a:endParaRPr sz="2400" dirty="0">
              <a:latin typeface="Arial"/>
              <a:cs typeface="Arial"/>
            </a:endParaRPr>
          </a:p>
          <a:p>
            <a:pPr marL="812800" indent="-344170">
              <a:lnSpc>
                <a:spcPct val="100000"/>
              </a:lnSpc>
              <a:spcBef>
                <a:spcPts val="490"/>
              </a:spcBef>
              <a:buClr>
                <a:srgbClr val="0000FF"/>
              </a:buClr>
              <a:buChar char="−"/>
              <a:tabLst>
                <a:tab pos="812165" algn="l"/>
                <a:tab pos="813435" algn="l"/>
              </a:tabLst>
            </a:pPr>
            <a:r>
              <a:rPr sz="2000" spc="-5" dirty="0">
                <a:latin typeface="Arial"/>
                <a:cs typeface="Arial"/>
              </a:rPr>
              <a:t>Free for use at low </a:t>
            </a:r>
            <a:r>
              <a:rPr sz="2000" spc="-10" dirty="0">
                <a:latin typeface="Arial"/>
                <a:cs typeface="Arial"/>
              </a:rPr>
              <a:t>power; devices manage</a:t>
            </a:r>
            <a:r>
              <a:rPr sz="2000" spc="85" dirty="0">
                <a:latin typeface="Arial"/>
                <a:cs typeface="Arial"/>
              </a:rPr>
              <a:t> </a:t>
            </a:r>
            <a:r>
              <a:rPr sz="2000" spc="-10" dirty="0">
                <a:latin typeface="Arial"/>
                <a:cs typeface="Arial"/>
              </a:rPr>
              <a:t>interference</a:t>
            </a:r>
            <a:endParaRPr sz="2000" dirty="0">
              <a:latin typeface="Arial"/>
              <a:cs typeface="Arial"/>
            </a:endParaRPr>
          </a:p>
          <a:p>
            <a:pPr marL="812800" indent="-343535">
              <a:lnSpc>
                <a:spcPct val="100000"/>
              </a:lnSpc>
              <a:spcBef>
                <a:spcPts val="480"/>
              </a:spcBef>
              <a:buClr>
                <a:srgbClr val="0000FF"/>
              </a:buClr>
              <a:buChar char="−"/>
              <a:tabLst>
                <a:tab pos="812165" algn="l"/>
                <a:tab pos="813435" algn="l"/>
              </a:tabLst>
            </a:pPr>
            <a:r>
              <a:rPr sz="2000" spc="-5" dirty="0">
                <a:latin typeface="Arial"/>
                <a:cs typeface="Arial"/>
              </a:rPr>
              <a:t>Widely used for </a:t>
            </a:r>
            <a:r>
              <a:rPr sz="2000" spc="-10" dirty="0">
                <a:latin typeface="Arial"/>
                <a:cs typeface="Arial"/>
              </a:rPr>
              <a:t>networking; </a:t>
            </a:r>
            <a:r>
              <a:rPr sz="2000" spc="-5" dirty="0">
                <a:latin typeface="Arial"/>
                <a:cs typeface="Arial"/>
              </a:rPr>
              <a:t>WiFi, Bluetooth, Zigbee,</a:t>
            </a:r>
            <a:r>
              <a:rPr sz="2000" spc="110" dirty="0">
                <a:latin typeface="Arial"/>
                <a:cs typeface="Arial"/>
              </a:rPr>
              <a:t> </a:t>
            </a:r>
            <a:r>
              <a:rPr sz="2000" spc="-10" dirty="0">
                <a:latin typeface="Arial"/>
                <a:cs typeface="Arial"/>
              </a:rPr>
              <a:t>etc.</a:t>
            </a:r>
            <a:endParaRPr sz="2000" dirty="0">
              <a:latin typeface="Arial"/>
              <a:cs typeface="Arial"/>
            </a:endParaRPr>
          </a:p>
        </p:txBody>
      </p:sp>
      <p:pic>
        <p:nvPicPr>
          <p:cNvPr id="5" name="object 5"/>
          <p:cNvPicPr/>
          <p:nvPr/>
        </p:nvPicPr>
        <p:blipFill>
          <a:blip r:embed="rId2" cstate="print"/>
          <a:stretch>
            <a:fillRect/>
          </a:stretch>
        </p:blipFill>
        <p:spPr>
          <a:xfrm>
            <a:off x="1952244" y="3636264"/>
            <a:ext cx="6029705" cy="1716786"/>
          </a:xfrm>
          <a:prstGeom prst="rect">
            <a:avLst/>
          </a:prstGeom>
        </p:spPr>
      </p:pic>
      <p:sp>
        <p:nvSpPr>
          <p:cNvPr id="6" name="object 6"/>
          <p:cNvSpPr txBox="1"/>
          <p:nvPr/>
        </p:nvSpPr>
        <p:spPr>
          <a:xfrm>
            <a:off x="4797805" y="4713223"/>
            <a:ext cx="631190" cy="513715"/>
          </a:xfrm>
          <a:prstGeom prst="rect">
            <a:avLst/>
          </a:prstGeom>
        </p:spPr>
        <p:txBody>
          <a:bodyPr vert="horz" wrap="square" lIns="0" tIns="12700" rIns="0" bIns="0" rtlCol="0">
            <a:spAutoFit/>
          </a:bodyPr>
          <a:lstStyle/>
          <a:p>
            <a:pPr marL="12700">
              <a:lnSpc>
                <a:spcPct val="100000"/>
              </a:lnSpc>
              <a:spcBef>
                <a:spcPts val="100"/>
              </a:spcBef>
            </a:pPr>
            <a:r>
              <a:rPr sz="1600" spc="-5" dirty="0">
                <a:latin typeface="Arial"/>
                <a:cs typeface="Arial"/>
              </a:rPr>
              <a:t>802.</a:t>
            </a:r>
            <a:r>
              <a:rPr sz="1600" spc="-125" dirty="0">
                <a:latin typeface="Arial"/>
                <a:cs typeface="Arial"/>
              </a:rPr>
              <a:t>1</a:t>
            </a:r>
            <a:r>
              <a:rPr sz="1600" dirty="0">
                <a:latin typeface="Arial"/>
                <a:cs typeface="Arial"/>
              </a:rPr>
              <a:t>1</a:t>
            </a:r>
            <a:endParaRPr sz="1600">
              <a:latin typeface="Arial"/>
              <a:cs typeface="Arial"/>
            </a:endParaRPr>
          </a:p>
          <a:p>
            <a:pPr marL="89535">
              <a:lnSpc>
                <a:spcPct val="100000"/>
              </a:lnSpc>
            </a:pPr>
            <a:r>
              <a:rPr sz="1600" spc="-5" dirty="0">
                <a:latin typeface="Arial"/>
                <a:cs typeface="Arial"/>
              </a:rPr>
              <a:t>b/g/n</a:t>
            </a:r>
            <a:endParaRPr sz="1600">
              <a:latin typeface="Arial"/>
              <a:cs typeface="Arial"/>
            </a:endParaRPr>
          </a:p>
        </p:txBody>
      </p:sp>
      <p:sp>
        <p:nvSpPr>
          <p:cNvPr id="7" name="object 7"/>
          <p:cNvSpPr txBox="1"/>
          <p:nvPr/>
        </p:nvSpPr>
        <p:spPr>
          <a:xfrm>
            <a:off x="7838954" y="4808481"/>
            <a:ext cx="1082040" cy="269875"/>
          </a:xfrm>
          <a:prstGeom prst="rect">
            <a:avLst/>
          </a:prstGeom>
        </p:spPr>
        <p:txBody>
          <a:bodyPr vert="horz" wrap="square" lIns="0" tIns="12700" rIns="0" bIns="0" rtlCol="0">
            <a:spAutoFit/>
          </a:bodyPr>
          <a:lstStyle/>
          <a:p>
            <a:pPr marL="12700">
              <a:lnSpc>
                <a:spcPct val="100000"/>
              </a:lnSpc>
              <a:spcBef>
                <a:spcPts val="100"/>
              </a:spcBef>
            </a:pPr>
            <a:r>
              <a:rPr sz="1600" spc="-5" dirty="0">
                <a:latin typeface="Arial"/>
                <a:cs typeface="Arial"/>
              </a:rPr>
              <a:t>802.</a:t>
            </a:r>
            <a:r>
              <a:rPr sz="1600" spc="-125" dirty="0">
                <a:latin typeface="Arial"/>
                <a:cs typeface="Arial"/>
              </a:rPr>
              <a:t>1</a:t>
            </a:r>
            <a:r>
              <a:rPr sz="1600" spc="-5" dirty="0">
                <a:latin typeface="Arial"/>
                <a:cs typeface="Arial"/>
              </a:rPr>
              <a:t>1a/g/n</a:t>
            </a:r>
            <a:endParaRPr sz="1600">
              <a:latin typeface="Arial"/>
              <a:cs typeface="Arial"/>
            </a:endParaRPr>
          </a:p>
        </p:txBody>
      </p:sp>
      <p:grpSp>
        <p:nvGrpSpPr>
          <p:cNvPr id="8" name="object 8"/>
          <p:cNvGrpSpPr/>
          <p:nvPr/>
        </p:nvGrpSpPr>
        <p:grpSpPr>
          <a:xfrm>
            <a:off x="1952244" y="4715255"/>
            <a:ext cx="6029960" cy="1708150"/>
            <a:chOff x="1952244" y="4715255"/>
            <a:chExt cx="6029960" cy="1708150"/>
          </a:xfrm>
        </p:grpSpPr>
        <p:sp>
          <p:nvSpPr>
            <p:cNvPr id="9" name="object 9"/>
            <p:cNvSpPr/>
            <p:nvPr/>
          </p:nvSpPr>
          <p:spPr>
            <a:xfrm>
              <a:off x="7412735" y="4897373"/>
              <a:ext cx="340995" cy="104139"/>
            </a:xfrm>
            <a:custGeom>
              <a:avLst/>
              <a:gdLst/>
              <a:ahLst/>
              <a:cxnLst/>
              <a:rect l="l" t="t" r="r" b="b"/>
              <a:pathLst>
                <a:path w="340995" h="104139">
                  <a:moveTo>
                    <a:pt x="96774" y="7620"/>
                  </a:moveTo>
                  <a:lnTo>
                    <a:pt x="95250" y="4572"/>
                  </a:lnTo>
                  <a:lnTo>
                    <a:pt x="92964" y="1524"/>
                  </a:lnTo>
                  <a:lnTo>
                    <a:pt x="89154" y="0"/>
                  </a:lnTo>
                  <a:lnTo>
                    <a:pt x="86106" y="2286"/>
                  </a:lnTo>
                  <a:lnTo>
                    <a:pt x="0" y="51054"/>
                  </a:lnTo>
                  <a:lnTo>
                    <a:pt x="12954" y="58803"/>
                  </a:lnTo>
                  <a:lnTo>
                    <a:pt x="12954" y="44958"/>
                  </a:lnTo>
                  <a:lnTo>
                    <a:pt x="36950" y="45120"/>
                  </a:lnTo>
                  <a:lnTo>
                    <a:pt x="92964" y="12954"/>
                  </a:lnTo>
                  <a:lnTo>
                    <a:pt x="96012" y="11430"/>
                  </a:lnTo>
                  <a:lnTo>
                    <a:pt x="96774" y="7620"/>
                  </a:lnTo>
                  <a:close/>
                </a:path>
                <a:path w="340995" h="104139">
                  <a:moveTo>
                    <a:pt x="36941" y="45125"/>
                  </a:moveTo>
                  <a:lnTo>
                    <a:pt x="12954" y="44958"/>
                  </a:lnTo>
                  <a:lnTo>
                    <a:pt x="12954" y="57912"/>
                  </a:lnTo>
                  <a:lnTo>
                    <a:pt x="16002" y="57933"/>
                  </a:lnTo>
                  <a:lnTo>
                    <a:pt x="16002" y="45720"/>
                  </a:lnTo>
                  <a:lnTo>
                    <a:pt x="25819" y="51512"/>
                  </a:lnTo>
                  <a:lnTo>
                    <a:pt x="36941" y="45125"/>
                  </a:lnTo>
                  <a:close/>
                </a:path>
                <a:path w="340995" h="104139">
                  <a:moveTo>
                    <a:pt x="96012" y="96774"/>
                  </a:moveTo>
                  <a:lnTo>
                    <a:pt x="95250" y="92964"/>
                  </a:lnTo>
                  <a:lnTo>
                    <a:pt x="92202" y="90678"/>
                  </a:lnTo>
                  <a:lnTo>
                    <a:pt x="36950" y="58079"/>
                  </a:lnTo>
                  <a:lnTo>
                    <a:pt x="12954" y="57912"/>
                  </a:lnTo>
                  <a:lnTo>
                    <a:pt x="12954" y="58803"/>
                  </a:lnTo>
                  <a:lnTo>
                    <a:pt x="85344" y="102108"/>
                  </a:lnTo>
                  <a:lnTo>
                    <a:pt x="88392" y="103632"/>
                  </a:lnTo>
                  <a:lnTo>
                    <a:pt x="92202" y="102870"/>
                  </a:lnTo>
                  <a:lnTo>
                    <a:pt x="94488" y="99822"/>
                  </a:lnTo>
                  <a:lnTo>
                    <a:pt x="96012" y="96774"/>
                  </a:lnTo>
                  <a:close/>
                </a:path>
                <a:path w="340995" h="104139">
                  <a:moveTo>
                    <a:pt x="25819" y="51512"/>
                  </a:moveTo>
                  <a:lnTo>
                    <a:pt x="16002" y="45720"/>
                  </a:lnTo>
                  <a:lnTo>
                    <a:pt x="16002" y="57150"/>
                  </a:lnTo>
                  <a:lnTo>
                    <a:pt x="25819" y="51512"/>
                  </a:lnTo>
                  <a:close/>
                </a:path>
                <a:path w="340995" h="104139">
                  <a:moveTo>
                    <a:pt x="36950" y="58079"/>
                  </a:moveTo>
                  <a:lnTo>
                    <a:pt x="25819" y="51512"/>
                  </a:lnTo>
                  <a:lnTo>
                    <a:pt x="16002" y="57150"/>
                  </a:lnTo>
                  <a:lnTo>
                    <a:pt x="16002" y="57933"/>
                  </a:lnTo>
                  <a:lnTo>
                    <a:pt x="36950" y="58079"/>
                  </a:lnTo>
                  <a:close/>
                </a:path>
                <a:path w="340995" h="104139">
                  <a:moveTo>
                    <a:pt x="340614" y="60198"/>
                  </a:moveTo>
                  <a:lnTo>
                    <a:pt x="340614" y="47244"/>
                  </a:lnTo>
                  <a:lnTo>
                    <a:pt x="36941" y="45125"/>
                  </a:lnTo>
                  <a:lnTo>
                    <a:pt x="25819" y="51512"/>
                  </a:lnTo>
                  <a:lnTo>
                    <a:pt x="36950" y="58079"/>
                  </a:lnTo>
                  <a:lnTo>
                    <a:pt x="340614" y="60198"/>
                  </a:lnTo>
                  <a:close/>
                </a:path>
              </a:pathLst>
            </a:custGeom>
            <a:solidFill>
              <a:srgbClr val="000000"/>
            </a:solidFill>
          </p:spPr>
          <p:txBody>
            <a:bodyPr wrap="square" lIns="0" tIns="0" rIns="0" bIns="0" rtlCol="0"/>
            <a:lstStyle/>
            <a:p>
              <a:endParaRPr/>
            </a:p>
          </p:txBody>
        </p:sp>
        <p:pic>
          <p:nvPicPr>
            <p:cNvPr id="10" name="object 10"/>
            <p:cNvPicPr/>
            <p:nvPr/>
          </p:nvPicPr>
          <p:blipFill>
            <a:blip r:embed="rId3" cstate="print"/>
            <a:stretch>
              <a:fillRect/>
            </a:stretch>
          </p:blipFill>
          <p:spPr>
            <a:xfrm>
              <a:off x="6105905" y="4715255"/>
              <a:ext cx="1323594" cy="533400"/>
            </a:xfrm>
            <a:prstGeom prst="rect">
              <a:avLst/>
            </a:prstGeom>
          </p:spPr>
        </p:pic>
        <p:pic>
          <p:nvPicPr>
            <p:cNvPr id="11" name="object 11"/>
            <p:cNvPicPr/>
            <p:nvPr/>
          </p:nvPicPr>
          <p:blipFill>
            <a:blip r:embed="rId4" cstate="print"/>
            <a:stretch>
              <a:fillRect/>
            </a:stretch>
          </p:blipFill>
          <p:spPr>
            <a:xfrm>
              <a:off x="4038600" y="4743449"/>
              <a:ext cx="467105" cy="467105"/>
            </a:xfrm>
            <a:prstGeom prst="rect">
              <a:avLst/>
            </a:prstGeom>
          </p:spPr>
        </p:pic>
        <p:sp>
          <p:nvSpPr>
            <p:cNvPr id="12" name="object 12"/>
            <p:cNvSpPr/>
            <p:nvPr/>
          </p:nvSpPr>
          <p:spPr>
            <a:xfrm>
              <a:off x="4479036" y="4934711"/>
              <a:ext cx="276860" cy="104139"/>
            </a:xfrm>
            <a:custGeom>
              <a:avLst/>
              <a:gdLst/>
              <a:ahLst/>
              <a:cxnLst/>
              <a:rect l="l" t="t" r="r" b="b"/>
              <a:pathLst>
                <a:path w="276860" h="104139">
                  <a:moveTo>
                    <a:pt x="96774" y="7620"/>
                  </a:moveTo>
                  <a:lnTo>
                    <a:pt x="94487" y="4572"/>
                  </a:lnTo>
                  <a:lnTo>
                    <a:pt x="92963" y="1524"/>
                  </a:lnTo>
                  <a:lnTo>
                    <a:pt x="89153" y="0"/>
                  </a:lnTo>
                  <a:lnTo>
                    <a:pt x="86105" y="2286"/>
                  </a:lnTo>
                  <a:lnTo>
                    <a:pt x="0" y="51815"/>
                  </a:lnTo>
                  <a:lnTo>
                    <a:pt x="12953" y="59382"/>
                  </a:lnTo>
                  <a:lnTo>
                    <a:pt x="12953" y="45720"/>
                  </a:lnTo>
                  <a:lnTo>
                    <a:pt x="35708" y="45720"/>
                  </a:lnTo>
                  <a:lnTo>
                    <a:pt x="92201" y="12953"/>
                  </a:lnTo>
                  <a:lnTo>
                    <a:pt x="95250" y="11429"/>
                  </a:lnTo>
                  <a:lnTo>
                    <a:pt x="96774" y="7620"/>
                  </a:lnTo>
                  <a:close/>
                </a:path>
                <a:path w="276860" h="104139">
                  <a:moveTo>
                    <a:pt x="35708" y="45720"/>
                  </a:moveTo>
                  <a:lnTo>
                    <a:pt x="12953" y="45720"/>
                  </a:lnTo>
                  <a:lnTo>
                    <a:pt x="12953" y="58674"/>
                  </a:lnTo>
                  <a:lnTo>
                    <a:pt x="16001" y="58674"/>
                  </a:lnTo>
                  <a:lnTo>
                    <a:pt x="16001" y="46482"/>
                  </a:lnTo>
                  <a:lnTo>
                    <a:pt x="25198" y="51815"/>
                  </a:lnTo>
                  <a:lnTo>
                    <a:pt x="35708" y="45720"/>
                  </a:lnTo>
                  <a:close/>
                </a:path>
                <a:path w="276860" h="104139">
                  <a:moveTo>
                    <a:pt x="96774" y="96774"/>
                  </a:moveTo>
                  <a:lnTo>
                    <a:pt x="95250" y="92963"/>
                  </a:lnTo>
                  <a:lnTo>
                    <a:pt x="92201" y="90677"/>
                  </a:lnTo>
                  <a:lnTo>
                    <a:pt x="37022" y="58674"/>
                  </a:lnTo>
                  <a:lnTo>
                    <a:pt x="12953" y="58674"/>
                  </a:lnTo>
                  <a:lnTo>
                    <a:pt x="12953" y="59382"/>
                  </a:lnTo>
                  <a:lnTo>
                    <a:pt x="86105" y="102108"/>
                  </a:lnTo>
                  <a:lnTo>
                    <a:pt x="89153" y="103632"/>
                  </a:lnTo>
                  <a:lnTo>
                    <a:pt x="92963" y="102870"/>
                  </a:lnTo>
                  <a:lnTo>
                    <a:pt x="94487" y="99822"/>
                  </a:lnTo>
                  <a:lnTo>
                    <a:pt x="96774" y="96774"/>
                  </a:lnTo>
                  <a:close/>
                </a:path>
                <a:path w="276860" h="104139">
                  <a:moveTo>
                    <a:pt x="25198" y="51815"/>
                  </a:moveTo>
                  <a:lnTo>
                    <a:pt x="16001" y="46482"/>
                  </a:lnTo>
                  <a:lnTo>
                    <a:pt x="16001" y="57150"/>
                  </a:lnTo>
                  <a:lnTo>
                    <a:pt x="25198" y="51815"/>
                  </a:lnTo>
                  <a:close/>
                </a:path>
                <a:path w="276860" h="104139">
                  <a:moveTo>
                    <a:pt x="37022" y="58674"/>
                  </a:moveTo>
                  <a:lnTo>
                    <a:pt x="25198" y="51815"/>
                  </a:lnTo>
                  <a:lnTo>
                    <a:pt x="16001" y="57150"/>
                  </a:lnTo>
                  <a:lnTo>
                    <a:pt x="16001" y="58674"/>
                  </a:lnTo>
                  <a:lnTo>
                    <a:pt x="37022" y="58674"/>
                  </a:lnTo>
                  <a:close/>
                </a:path>
                <a:path w="276860" h="104139">
                  <a:moveTo>
                    <a:pt x="276605" y="58674"/>
                  </a:moveTo>
                  <a:lnTo>
                    <a:pt x="276605" y="45720"/>
                  </a:lnTo>
                  <a:lnTo>
                    <a:pt x="35708" y="45720"/>
                  </a:lnTo>
                  <a:lnTo>
                    <a:pt x="25198" y="51815"/>
                  </a:lnTo>
                  <a:lnTo>
                    <a:pt x="37022" y="58674"/>
                  </a:lnTo>
                  <a:lnTo>
                    <a:pt x="276605" y="58674"/>
                  </a:lnTo>
                  <a:close/>
                </a:path>
              </a:pathLst>
            </a:custGeom>
            <a:solidFill>
              <a:srgbClr val="000000"/>
            </a:solidFill>
          </p:spPr>
          <p:txBody>
            <a:bodyPr wrap="square" lIns="0" tIns="0" rIns="0" bIns="0" rtlCol="0"/>
            <a:lstStyle/>
            <a:p>
              <a:endParaRPr/>
            </a:p>
          </p:txBody>
        </p:sp>
        <p:pic>
          <p:nvPicPr>
            <p:cNvPr id="13" name="object 13"/>
            <p:cNvPicPr/>
            <p:nvPr/>
          </p:nvPicPr>
          <p:blipFill>
            <a:blip r:embed="rId5" cstate="print"/>
            <a:stretch>
              <a:fillRect/>
            </a:stretch>
          </p:blipFill>
          <p:spPr>
            <a:xfrm>
              <a:off x="1952244" y="5353050"/>
              <a:ext cx="6029705" cy="1069848"/>
            </a:xfrm>
            <a:prstGeom prst="rect">
              <a:avLst/>
            </a:prstGeom>
          </p:spPr>
        </p:pic>
      </p:grpSp>
      <p:sp>
        <p:nvSpPr>
          <p:cNvPr id="15" name="TextBox 14">
            <a:extLst>
              <a:ext uri="{FF2B5EF4-FFF2-40B4-BE49-F238E27FC236}">
                <a16:creationId xmlns:a16="http://schemas.microsoft.com/office/drawing/2014/main" id="{B5A5767B-AD13-432D-9B04-D7C68CAB7D3C}"/>
              </a:ext>
            </a:extLst>
          </p:cNvPr>
          <p:cNvSpPr txBox="1"/>
          <p:nvPr/>
        </p:nvSpPr>
        <p:spPr>
          <a:xfrm>
            <a:off x="1120901" y="6697592"/>
            <a:ext cx="5029200" cy="646331"/>
          </a:xfrm>
          <a:prstGeom prst="rect">
            <a:avLst/>
          </a:prstGeom>
          <a:noFill/>
        </p:spPr>
        <p:txBody>
          <a:bodyPr wrap="square">
            <a:spAutoFit/>
          </a:bodyPr>
          <a:lstStyle/>
          <a:p>
            <a:r>
              <a:rPr lang="en-US" b="1" dirty="0"/>
              <a:t>Industrial, scientific and medical networks</a:t>
            </a:r>
            <a:r>
              <a:rPr lang="en-US" dirty="0"/>
              <a:t> (ISM networks)</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96438" y="728726"/>
            <a:ext cx="4065270" cy="574040"/>
          </a:xfrm>
          <a:prstGeom prst="rect">
            <a:avLst/>
          </a:prstGeom>
        </p:spPr>
        <p:txBody>
          <a:bodyPr vert="horz" wrap="square" lIns="0" tIns="12700" rIns="0" bIns="0" rtlCol="0">
            <a:spAutoFit/>
          </a:bodyPr>
          <a:lstStyle/>
          <a:p>
            <a:pPr marL="12700">
              <a:lnSpc>
                <a:spcPct val="100000"/>
              </a:lnSpc>
              <a:spcBef>
                <a:spcPts val="100"/>
              </a:spcBef>
            </a:pPr>
            <a:r>
              <a:rPr spc="-5" dirty="0"/>
              <a:t>Radio</a:t>
            </a:r>
            <a:r>
              <a:rPr spc="-105" dirty="0"/>
              <a:t> </a:t>
            </a:r>
            <a:r>
              <a:rPr dirty="0"/>
              <a:t>Transmission</a:t>
            </a:r>
          </a:p>
        </p:txBody>
      </p:sp>
      <p:grpSp>
        <p:nvGrpSpPr>
          <p:cNvPr id="3" name="object 3"/>
          <p:cNvGrpSpPr/>
          <p:nvPr/>
        </p:nvGrpSpPr>
        <p:grpSpPr>
          <a:xfrm>
            <a:off x="457073" y="4200397"/>
            <a:ext cx="9144000" cy="980440"/>
            <a:chOff x="457200" y="2414777"/>
            <a:chExt cx="9144000" cy="980440"/>
          </a:xfrm>
        </p:grpSpPr>
        <p:sp>
          <p:nvSpPr>
            <p:cNvPr id="4" name="object 4"/>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4914900" y="2781299"/>
              <a:ext cx="4573015" cy="613410"/>
            </a:xfrm>
            <a:prstGeom prst="rect">
              <a:avLst/>
            </a:prstGeom>
          </p:spPr>
        </p:pic>
        <p:pic>
          <p:nvPicPr>
            <p:cNvPr id="6" name="object 6"/>
            <p:cNvPicPr/>
            <p:nvPr/>
          </p:nvPicPr>
          <p:blipFill>
            <a:blip r:embed="rId3" cstate="print"/>
            <a:stretch>
              <a:fillRect/>
            </a:stretch>
          </p:blipFill>
          <p:spPr>
            <a:xfrm>
              <a:off x="1028700" y="2541269"/>
              <a:ext cx="3658666" cy="853440"/>
            </a:xfrm>
            <a:prstGeom prst="rect">
              <a:avLst/>
            </a:prstGeom>
          </p:spPr>
        </p:pic>
      </p:grpSp>
      <p:sp>
        <p:nvSpPr>
          <p:cNvPr id="7" name="object 7"/>
          <p:cNvSpPr txBox="1"/>
          <p:nvPr/>
        </p:nvSpPr>
        <p:spPr>
          <a:xfrm>
            <a:off x="823390" y="1401261"/>
            <a:ext cx="8473009" cy="1885131"/>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sz="2400" spc="-5" dirty="0">
                <a:latin typeface="Arial"/>
                <a:cs typeface="Arial"/>
              </a:rPr>
              <a:t>Radio signals penetrate buildings well and propagate for  long distances with </a:t>
            </a:r>
            <a:r>
              <a:rPr sz="2400" u="heavy" spc="-5" dirty="0">
                <a:uFill>
                  <a:solidFill>
                    <a:srgbClr val="000000"/>
                  </a:solidFill>
                </a:uFill>
                <a:latin typeface="Arial"/>
                <a:cs typeface="Arial"/>
              </a:rPr>
              <a:t>path</a:t>
            </a:r>
            <a:r>
              <a:rPr sz="2400" u="heavy" spc="25" dirty="0">
                <a:uFill>
                  <a:solidFill>
                    <a:srgbClr val="000000"/>
                  </a:solidFill>
                </a:uFill>
                <a:latin typeface="Arial"/>
                <a:cs typeface="Arial"/>
              </a:rPr>
              <a:t> </a:t>
            </a:r>
            <a:r>
              <a:rPr sz="2400" u="heavy" spc="-5" dirty="0">
                <a:uFill>
                  <a:solidFill>
                    <a:srgbClr val="000000"/>
                  </a:solidFill>
                </a:uFill>
                <a:latin typeface="Arial"/>
                <a:cs typeface="Arial"/>
              </a:rPr>
              <a:t>loss</a:t>
            </a:r>
            <a:r>
              <a:rPr lang="en-US" sz="2400" u="heavy" spc="-5" dirty="0">
                <a:uFill>
                  <a:solidFill>
                    <a:srgbClr val="000000"/>
                  </a:solidFill>
                </a:uFill>
                <a:latin typeface="Arial"/>
                <a:cs typeface="Arial"/>
              </a:rPr>
              <a:t> (attenuation)</a:t>
            </a:r>
          </a:p>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Arial"/>
                <a:cs typeface="Arial"/>
              </a:rPr>
              <a:t>At high frequencies, radio waves travel in a straight line.</a:t>
            </a:r>
          </a:p>
          <a:p>
            <a:pPr marL="355600" marR="5080" indent="-342900">
              <a:spcBef>
                <a:spcPts val="100"/>
              </a:spcBef>
              <a:buFont typeface="Arial" panose="020B0604020202020204" pitchFamily="34" charset="0"/>
              <a:buChar char="•"/>
            </a:pPr>
            <a:r>
              <a:rPr lang="en-US" sz="2400" spc="-5" dirty="0">
                <a:uFill>
                  <a:solidFill>
                    <a:srgbClr val="000000"/>
                  </a:solidFill>
                </a:uFill>
                <a:latin typeface="Arial"/>
                <a:cs typeface="Arial"/>
              </a:rPr>
              <a:t>At all frequencies radio waves pass through obstacles, but power falls sharply </a:t>
            </a:r>
            <a:endParaRPr sz="2400" dirty="0">
              <a:latin typeface="Arial"/>
              <a:cs typeface="Arial"/>
            </a:endParaRPr>
          </a:p>
        </p:txBody>
      </p:sp>
      <p:grpSp>
        <p:nvGrpSpPr>
          <p:cNvPr id="8" name="object 8"/>
          <p:cNvGrpSpPr/>
          <p:nvPr/>
        </p:nvGrpSpPr>
        <p:grpSpPr>
          <a:xfrm>
            <a:off x="977265" y="5204206"/>
            <a:ext cx="8460105" cy="1838960"/>
            <a:chOff x="1028700" y="3394709"/>
            <a:chExt cx="8460105" cy="1838960"/>
          </a:xfrm>
        </p:grpSpPr>
        <p:pic>
          <p:nvPicPr>
            <p:cNvPr id="9" name="object 9"/>
            <p:cNvPicPr/>
            <p:nvPr/>
          </p:nvPicPr>
          <p:blipFill>
            <a:blip r:embed="rId4" cstate="print"/>
            <a:stretch>
              <a:fillRect/>
            </a:stretch>
          </p:blipFill>
          <p:spPr>
            <a:xfrm>
              <a:off x="4914900" y="3394709"/>
              <a:ext cx="4573511" cy="1712214"/>
            </a:xfrm>
            <a:prstGeom prst="rect">
              <a:avLst/>
            </a:prstGeom>
          </p:spPr>
        </p:pic>
        <p:pic>
          <p:nvPicPr>
            <p:cNvPr id="10" name="object 10"/>
            <p:cNvPicPr/>
            <p:nvPr/>
          </p:nvPicPr>
          <p:blipFill>
            <a:blip r:embed="rId5" cstate="print"/>
            <a:stretch>
              <a:fillRect/>
            </a:stretch>
          </p:blipFill>
          <p:spPr>
            <a:xfrm>
              <a:off x="1028700" y="3394709"/>
              <a:ext cx="3658666" cy="1838706"/>
            </a:xfrm>
            <a:prstGeom prst="rect">
              <a:avLst/>
            </a:prstGeom>
          </p:spPr>
        </p:pic>
        <p:sp>
          <p:nvSpPr>
            <p:cNvPr id="11" name="object 11"/>
            <p:cNvSpPr/>
            <p:nvPr/>
          </p:nvSpPr>
          <p:spPr>
            <a:xfrm>
              <a:off x="2571750" y="4762499"/>
              <a:ext cx="4705350" cy="448309"/>
            </a:xfrm>
            <a:custGeom>
              <a:avLst/>
              <a:gdLst/>
              <a:ahLst/>
              <a:cxnLst/>
              <a:rect l="l" t="t" r="r" b="b"/>
              <a:pathLst>
                <a:path w="4705350" h="448310">
                  <a:moveTo>
                    <a:pt x="400050" y="105156"/>
                  </a:moveTo>
                  <a:lnTo>
                    <a:pt x="0" y="105156"/>
                  </a:lnTo>
                  <a:lnTo>
                    <a:pt x="0" y="448056"/>
                  </a:lnTo>
                  <a:lnTo>
                    <a:pt x="400050" y="448056"/>
                  </a:lnTo>
                  <a:lnTo>
                    <a:pt x="400050" y="105156"/>
                  </a:lnTo>
                  <a:close/>
                </a:path>
                <a:path w="4705350" h="448310">
                  <a:moveTo>
                    <a:pt x="4705350" y="0"/>
                  </a:moveTo>
                  <a:lnTo>
                    <a:pt x="4305300" y="0"/>
                  </a:lnTo>
                  <a:lnTo>
                    <a:pt x="4305300" y="342900"/>
                  </a:lnTo>
                  <a:lnTo>
                    <a:pt x="4705350" y="342900"/>
                  </a:lnTo>
                  <a:lnTo>
                    <a:pt x="4705350" y="0"/>
                  </a:lnTo>
                  <a:close/>
                </a:path>
              </a:pathLst>
            </a:custGeom>
            <a:solidFill>
              <a:srgbClr val="FFFFFF"/>
            </a:solidFill>
          </p:spPr>
          <p:txBody>
            <a:bodyPr wrap="square" lIns="0" tIns="0" rIns="0" bIns="0" rtlCol="0"/>
            <a:lstStyle/>
            <a:p>
              <a:endParaRPr/>
            </a:p>
          </p:txBody>
        </p:sp>
      </p:grpSp>
      <p:sp>
        <p:nvSpPr>
          <p:cNvPr id="12" name="object 12"/>
          <p:cNvSpPr txBox="1"/>
          <p:nvPr/>
        </p:nvSpPr>
        <p:spPr>
          <a:xfrm>
            <a:off x="5477890" y="7136726"/>
            <a:ext cx="4010025" cy="57404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a:cs typeface="Arial"/>
              </a:rPr>
              <a:t>In the </a:t>
            </a:r>
            <a:r>
              <a:rPr sz="1800" spc="-5" dirty="0">
                <a:latin typeface="Arial"/>
                <a:cs typeface="Arial"/>
              </a:rPr>
              <a:t>HF band, </a:t>
            </a:r>
            <a:r>
              <a:rPr sz="1800" dirty="0">
                <a:latin typeface="Arial"/>
                <a:cs typeface="Arial"/>
              </a:rPr>
              <a:t>radio </a:t>
            </a:r>
            <a:r>
              <a:rPr sz="1800" spc="-5" dirty="0">
                <a:latin typeface="Arial"/>
                <a:cs typeface="Arial"/>
              </a:rPr>
              <a:t>waves bounce</a:t>
            </a:r>
            <a:r>
              <a:rPr sz="1800" spc="-125" dirty="0">
                <a:latin typeface="Arial"/>
                <a:cs typeface="Arial"/>
              </a:rPr>
              <a:t> </a:t>
            </a:r>
            <a:r>
              <a:rPr sz="1800" spc="-5" dirty="0">
                <a:latin typeface="Arial"/>
                <a:cs typeface="Arial"/>
              </a:rPr>
              <a:t>off  </a:t>
            </a:r>
            <a:r>
              <a:rPr sz="1800" dirty="0">
                <a:latin typeface="Arial"/>
                <a:cs typeface="Arial"/>
              </a:rPr>
              <a:t>the</a:t>
            </a:r>
            <a:r>
              <a:rPr sz="1800" spc="-15" dirty="0">
                <a:latin typeface="Arial"/>
                <a:cs typeface="Arial"/>
              </a:rPr>
              <a:t> </a:t>
            </a:r>
            <a:r>
              <a:rPr sz="1800" dirty="0">
                <a:latin typeface="Arial"/>
                <a:cs typeface="Arial"/>
              </a:rPr>
              <a:t>ionosphere.</a:t>
            </a:r>
          </a:p>
        </p:txBody>
      </p:sp>
      <p:sp>
        <p:nvSpPr>
          <p:cNvPr id="13" name="object 13"/>
          <p:cNvSpPr txBox="1"/>
          <p:nvPr/>
        </p:nvSpPr>
        <p:spPr>
          <a:xfrm>
            <a:off x="977265" y="7043674"/>
            <a:ext cx="3937635" cy="57404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a:cs typeface="Arial"/>
              </a:rPr>
              <a:t>In the </a:t>
            </a:r>
            <a:r>
              <a:rPr sz="1800" spc="-50" dirty="0">
                <a:latin typeface="Arial"/>
                <a:cs typeface="Arial"/>
              </a:rPr>
              <a:t>VLF, </a:t>
            </a:r>
            <a:r>
              <a:rPr sz="1800" spc="-70" dirty="0">
                <a:latin typeface="Arial"/>
                <a:cs typeface="Arial"/>
              </a:rPr>
              <a:t>LF, </a:t>
            </a:r>
            <a:r>
              <a:rPr sz="1800" spc="-5" dirty="0">
                <a:latin typeface="Arial"/>
                <a:cs typeface="Arial"/>
              </a:rPr>
              <a:t>and </a:t>
            </a:r>
            <a:r>
              <a:rPr sz="1800" dirty="0">
                <a:latin typeface="Arial"/>
                <a:cs typeface="Arial"/>
              </a:rPr>
              <a:t>MF </a:t>
            </a:r>
            <a:r>
              <a:rPr sz="1800" spc="-5" dirty="0">
                <a:latin typeface="Arial"/>
                <a:cs typeface="Arial"/>
              </a:rPr>
              <a:t>bands, </a:t>
            </a:r>
            <a:r>
              <a:rPr sz="1800" dirty="0">
                <a:latin typeface="Arial"/>
                <a:cs typeface="Arial"/>
              </a:rPr>
              <a:t>radio  </a:t>
            </a:r>
            <a:r>
              <a:rPr sz="1800" spc="-5" dirty="0">
                <a:latin typeface="Arial"/>
                <a:cs typeface="Arial"/>
              </a:rPr>
              <a:t>waves </a:t>
            </a:r>
            <a:r>
              <a:rPr sz="1800" dirty="0">
                <a:latin typeface="Arial"/>
                <a:cs typeface="Arial"/>
              </a:rPr>
              <a:t>follow the curvature </a:t>
            </a:r>
            <a:r>
              <a:rPr sz="1800" spc="-5" dirty="0">
                <a:latin typeface="Arial"/>
                <a:cs typeface="Arial"/>
              </a:rPr>
              <a:t>of </a:t>
            </a:r>
            <a:r>
              <a:rPr sz="1800" dirty="0">
                <a:latin typeface="Arial"/>
                <a:cs typeface="Arial"/>
              </a:rPr>
              <a:t>the</a:t>
            </a:r>
            <a:r>
              <a:rPr sz="1800" spc="-120" dirty="0">
                <a:latin typeface="Arial"/>
                <a:cs typeface="Arial"/>
              </a:rPr>
              <a:t> </a:t>
            </a:r>
            <a:r>
              <a:rPr sz="1800" dirty="0">
                <a:latin typeface="Arial"/>
                <a:cs typeface="Arial"/>
              </a:rPr>
              <a:t>earth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01138" y="728726"/>
            <a:ext cx="5056505" cy="574040"/>
          </a:xfrm>
          <a:prstGeom prst="rect">
            <a:avLst/>
          </a:prstGeom>
        </p:spPr>
        <p:txBody>
          <a:bodyPr vert="horz" wrap="square" lIns="0" tIns="12700" rIns="0" bIns="0" rtlCol="0">
            <a:spAutoFit/>
          </a:bodyPr>
          <a:lstStyle/>
          <a:p>
            <a:pPr marL="12700">
              <a:lnSpc>
                <a:spcPct val="100000"/>
              </a:lnSpc>
              <a:spcBef>
                <a:spcPts val="100"/>
              </a:spcBef>
            </a:pPr>
            <a:r>
              <a:rPr dirty="0"/>
              <a:t>Microwave</a:t>
            </a:r>
            <a:r>
              <a:rPr spc="-105" dirty="0"/>
              <a:t> </a:t>
            </a:r>
            <a:r>
              <a:rPr dirty="0"/>
              <a:t>Transmission</a:t>
            </a:r>
          </a:p>
        </p:txBody>
      </p:sp>
      <p:sp>
        <p:nvSpPr>
          <p:cNvPr id="3" name="object 3"/>
          <p:cNvSpPr txBox="1"/>
          <p:nvPr/>
        </p:nvSpPr>
        <p:spPr>
          <a:xfrm>
            <a:off x="1155446" y="1624838"/>
            <a:ext cx="7769859" cy="1640839"/>
          </a:xfrm>
          <a:prstGeom prst="rect">
            <a:avLst/>
          </a:prstGeom>
        </p:spPr>
        <p:txBody>
          <a:bodyPr vert="horz" wrap="square" lIns="0" tIns="12700" rIns="0" bIns="0" rtlCol="0">
            <a:spAutoFit/>
          </a:bodyPr>
          <a:lstStyle/>
          <a:p>
            <a:pPr marL="12700" marR="292100">
              <a:lnSpc>
                <a:spcPct val="100000"/>
              </a:lnSpc>
              <a:spcBef>
                <a:spcPts val="100"/>
              </a:spcBef>
            </a:pPr>
            <a:r>
              <a:rPr sz="2400" spc="-5" dirty="0">
                <a:latin typeface="Arial"/>
                <a:cs typeface="Arial"/>
              </a:rPr>
              <a:t>Microwaves have much bandwidth and are widely used  indoors (WiFi) and outdoors (3G,</a:t>
            </a:r>
            <a:r>
              <a:rPr sz="2400" spc="20" dirty="0">
                <a:latin typeface="Arial"/>
                <a:cs typeface="Arial"/>
              </a:rPr>
              <a:t> </a:t>
            </a:r>
            <a:r>
              <a:rPr sz="2400" spc="-5" dirty="0">
                <a:latin typeface="Arial"/>
                <a:cs typeface="Arial"/>
              </a:rPr>
              <a:t>satellites)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Signal is attenuated/reflected by everyday</a:t>
            </a:r>
            <a:r>
              <a:rPr sz="2400" spc="20" dirty="0">
                <a:latin typeface="Arial"/>
                <a:cs typeface="Arial"/>
              </a:rPr>
              <a:t> </a:t>
            </a:r>
            <a:r>
              <a:rPr sz="2400" spc="-5" dirty="0">
                <a:latin typeface="Arial"/>
                <a:cs typeface="Arial"/>
              </a:rPr>
              <a:t>objects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Strength varies with mobility due multipath fading,</a:t>
            </a:r>
            <a:r>
              <a:rPr sz="2400" spc="35" dirty="0">
                <a:latin typeface="Arial"/>
                <a:cs typeface="Arial"/>
              </a:rPr>
              <a:t> </a:t>
            </a:r>
            <a:r>
              <a:rPr sz="2400" spc="-5" dirty="0">
                <a:latin typeface="Arial"/>
                <a:cs typeface="Arial"/>
              </a:rPr>
              <a:t>etc.</a:t>
            </a:r>
            <a:endParaRPr sz="2400">
              <a:latin typeface="Arial"/>
              <a:cs typeface="Arial"/>
            </a:endParaRPr>
          </a:p>
        </p:txBody>
      </p:sp>
      <p:pic>
        <p:nvPicPr>
          <p:cNvPr id="4" name="object 4"/>
          <p:cNvPicPr/>
          <p:nvPr/>
        </p:nvPicPr>
        <p:blipFill>
          <a:blip r:embed="rId2" cstate="print"/>
          <a:stretch>
            <a:fillRect/>
          </a:stretch>
        </p:blipFill>
        <p:spPr>
          <a:xfrm>
            <a:off x="1614677" y="3643884"/>
            <a:ext cx="7001256" cy="29283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97783" y="728726"/>
            <a:ext cx="3862070" cy="574040"/>
          </a:xfrm>
          <a:prstGeom prst="rect">
            <a:avLst/>
          </a:prstGeom>
        </p:spPr>
        <p:txBody>
          <a:bodyPr vert="horz" wrap="square" lIns="0" tIns="12700" rIns="0" bIns="0" rtlCol="0">
            <a:spAutoFit/>
          </a:bodyPr>
          <a:lstStyle/>
          <a:p>
            <a:pPr marL="12700">
              <a:lnSpc>
                <a:spcPct val="100000"/>
              </a:lnSpc>
              <a:spcBef>
                <a:spcPts val="100"/>
              </a:spcBef>
            </a:pPr>
            <a:r>
              <a:rPr spc="-5" dirty="0"/>
              <a:t>Light</a:t>
            </a:r>
            <a:r>
              <a:rPr spc="-105" dirty="0"/>
              <a:t> </a:t>
            </a:r>
            <a:r>
              <a:rPr dirty="0"/>
              <a:t>Transmission</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035165" cy="135128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Line-of-sight light (no fiber) can be used for</a:t>
            </a:r>
            <a:r>
              <a:rPr sz="2400" spc="60" dirty="0">
                <a:latin typeface="Arial"/>
                <a:cs typeface="Arial"/>
              </a:rPr>
              <a:t> </a:t>
            </a:r>
            <a:r>
              <a:rPr sz="2400" spc="-5" dirty="0">
                <a:latin typeface="Arial"/>
                <a:cs typeface="Arial"/>
              </a:rPr>
              <a:t>links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Light is highly directional, has much</a:t>
            </a:r>
            <a:r>
              <a:rPr sz="2400" spc="10" dirty="0">
                <a:latin typeface="Arial"/>
                <a:cs typeface="Arial"/>
              </a:rPr>
              <a:t> </a:t>
            </a:r>
            <a:r>
              <a:rPr sz="2400" spc="-5" dirty="0">
                <a:latin typeface="Arial"/>
                <a:cs typeface="Arial"/>
              </a:rPr>
              <a:t>bandwidth</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Use of LEDs/cameras and</a:t>
            </a:r>
            <a:r>
              <a:rPr sz="2400" spc="-45" dirty="0">
                <a:latin typeface="Arial"/>
                <a:cs typeface="Arial"/>
              </a:rPr>
              <a:t> </a:t>
            </a:r>
            <a:r>
              <a:rPr sz="2400" spc="-5" dirty="0">
                <a:latin typeface="Arial"/>
                <a:cs typeface="Arial"/>
              </a:rPr>
              <a:t>lasers/photodetectors</a:t>
            </a:r>
            <a:endParaRPr sz="2400">
              <a:latin typeface="Arial"/>
              <a:cs typeface="Arial"/>
            </a:endParaRPr>
          </a:p>
        </p:txBody>
      </p:sp>
      <p:grpSp>
        <p:nvGrpSpPr>
          <p:cNvPr id="5" name="object 5"/>
          <p:cNvGrpSpPr/>
          <p:nvPr/>
        </p:nvGrpSpPr>
        <p:grpSpPr>
          <a:xfrm>
            <a:off x="2410205" y="3621023"/>
            <a:ext cx="5237480" cy="2780030"/>
            <a:chOff x="2410205" y="3621023"/>
            <a:chExt cx="5237480" cy="2780030"/>
          </a:xfrm>
        </p:grpSpPr>
        <p:pic>
          <p:nvPicPr>
            <p:cNvPr id="6" name="object 6"/>
            <p:cNvPicPr/>
            <p:nvPr/>
          </p:nvPicPr>
          <p:blipFill>
            <a:blip r:embed="rId2" cstate="print"/>
            <a:stretch>
              <a:fillRect/>
            </a:stretch>
          </p:blipFill>
          <p:spPr>
            <a:xfrm>
              <a:off x="6340682" y="4212716"/>
              <a:ext cx="1006965" cy="161162"/>
            </a:xfrm>
            <a:prstGeom prst="rect">
              <a:avLst/>
            </a:prstGeom>
          </p:spPr>
        </p:pic>
        <p:pic>
          <p:nvPicPr>
            <p:cNvPr id="7" name="object 7"/>
            <p:cNvPicPr/>
            <p:nvPr/>
          </p:nvPicPr>
          <p:blipFill>
            <a:blip r:embed="rId3" cstate="print"/>
            <a:stretch>
              <a:fillRect/>
            </a:stretch>
          </p:blipFill>
          <p:spPr>
            <a:xfrm>
              <a:off x="2640674" y="4510508"/>
              <a:ext cx="2588931" cy="842541"/>
            </a:xfrm>
            <a:prstGeom prst="rect">
              <a:avLst/>
            </a:prstGeom>
          </p:spPr>
        </p:pic>
        <p:pic>
          <p:nvPicPr>
            <p:cNvPr id="8" name="object 8"/>
            <p:cNvPicPr/>
            <p:nvPr/>
          </p:nvPicPr>
          <p:blipFill>
            <a:blip r:embed="rId4" cstate="print"/>
            <a:stretch>
              <a:fillRect/>
            </a:stretch>
          </p:blipFill>
          <p:spPr>
            <a:xfrm>
              <a:off x="5103113" y="4373879"/>
              <a:ext cx="2544317" cy="979170"/>
            </a:xfrm>
            <a:prstGeom prst="rect">
              <a:avLst/>
            </a:prstGeom>
          </p:spPr>
        </p:pic>
        <p:pic>
          <p:nvPicPr>
            <p:cNvPr id="9" name="object 9"/>
            <p:cNvPicPr/>
            <p:nvPr/>
          </p:nvPicPr>
          <p:blipFill>
            <a:blip r:embed="rId5" cstate="print"/>
            <a:stretch>
              <a:fillRect/>
            </a:stretch>
          </p:blipFill>
          <p:spPr>
            <a:xfrm>
              <a:off x="3300983" y="3621023"/>
              <a:ext cx="813816" cy="752855"/>
            </a:xfrm>
            <a:prstGeom prst="rect">
              <a:avLst/>
            </a:prstGeom>
          </p:spPr>
        </p:pic>
        <p:sp>
          <p:nvSpPr>
            <p:cNvPr id="10" name="object 10"/>
            <p:cNvSpPr/>
            <p:nvPr/>
          </p:nvSpPr>
          <p:spPr>
            <a:xfrm>
              <a:off x="3703319" y="4373879"/>
              <a:ext cx="9525" cy="5080"/>
            </a:xfrm>
            <a:custGeom>
              <a:avLst/>
              <a:gdLst/>
              <a:ahLst/>
              <a:cxnLst/>
              <a:rect l="l" t="t" r="r" b="b"/>
              <a:pathLst>
                <a:path w="9525" h="5079">
                  <a:moveTo>
                    <a:pt x="0" y="4572"/>
                  </a:moveTo>
                  <a:lnTo>
                    <a:pt x="9144" y="4572"/>
                  </a:lnTo>
                  <a:lnTo>
                    <a:pt x="9144" y="0"/>
                  </a:lnTo>
                  <a:lnTo>
                    <a:pt x="0" y="0"/>
                  </a:lnTo>
                  <a:lnTo>
                    <a:pt x="0" y="4572"/>
                  </a:lnTo>
                  <a:close/>
                </a:path>
              </a:pathLst>
            </a:custGeom>
            <a:solidFill>
              <a:srgbClr val="000000"/>
            </a:solidFill>
          </p:spPr>
          <p:txBody>
            <a:bodyPr wrap="square" lIns="0" tIns="0" rIns="0" bIns="0" rtlCol="0"/>
            <a:lstStyle/>
            <a:p>
              <a:endParaRPr/>
            </a:p>
          </p:txBody>
        </p:sp>
        <p:sp>
          <p:nvSpPr>
            <p:cNvPr id="11" name="object 11"/>
            <p:cNvSpPr/>
            <p:nvPr/>
          </p:nvSpPr>
          <p:spPr>
            <a:xfrm>
              <a:off x="3703319" y="4383404"/>
              <a:ext cx="9525" cy="20320"/>
            </a:xfrm>
            <a:custGeom>
              <a:avLst/>
              <a:gdLst/>
              <a:ahLst/>
              <a:cxnLst/>
              <a:rect l="l" t="t" r="r" b="b"/>
              <a:pathLst>
                <a:path w="9525" h="20320">
                  <a:moveTo>
                    <a:pt x="0" y="0"/>
                  </a:moveTo>
                  <a:lnTo>
                    <a:pt x="9144" y="0"/>
                  </a:lnTo>
                </a:path>
                <a:path w="9525" h="20320">
                  <a:moveTo>
                    <a:pt x="0" y="9905"/>
                  </a:moveTo>
                  <a:lnTo>
                    <a:pt x="9144" y="9905"/>
                  </a:lnTo>
                </a:path>
                <a:path w="9525" h="20320">
                  <a:moveTo>
                    <a:pt x="0" y="19812"/>
                  </a:moveTo>
                  <a:lnTo>
                    <a:pt x="9144" y="19812"/>
                  </a:lnTo>
                </a:path>
              </a:pathLst>
            </a:custGeom>
            <a:ln w="9905">
              <a:solidFill>
                <a:srgbClr val="000000"/>
              </a:solidFill>
            </a:ln>
          </p:spPr>
          <p:txBody>
            <a:bodyPr wrap="square" lIns="0" tIns="0" rIns="0" bIns="0" rtlCol="0"/>
            <a:lstStyle/>
            <a:p>
              <a:endParaRPr/>
            </a:p>
          </p:txBody>
        </p:sp>
        <p:pic>
          <p:nvPicPr>
            <p:cNvPr id="12" name="object 12"/>
            <p:cNvPicPr/>
            <p:nvPr/>
          </p:nvPicPr>
          <p:blipFill>
            <a:blip r:embed="rId6" cstate="print"/>
            <a:stretch>
              <a:fillRect/>
            </a:stretch>
          </p:blipFill>
          <p:spPr>
            <a:xfrm>
              <a:off x="3840480" y="4373879"/>
              <a:ext cx="45720" cy="64008"/>
            </a:xfrm>
            <a:prstGeom prst="rect">
              <a:avLst/>
            </a:prstGeom>
          </p:spPr>
        </p:pic>
        <p:sp>
          <p:nvSpPr>
            <p:cNvPr id="13" name="object 13"/>
            <p:cNvSpPr/>
            <p:nvPr/>
          </p:nvSpPr>
          <p:spPr>
            <a:xfrm>
              <a:off x="3703319" y="4413122"/>
              <a:ext cx="9525" cy="20320"/>
            </a:xfrm>
            <a:custGeom>
              <a:avLst/>
              <a:gdLst/>
              <a:ahLst/>
              <a:cxnLst/>
              <a:rect l="l" t="t" r="r" b="b"/>
              <a:pathLst>
                <a:path w="9525" h="20320">
                  <a:moveTo>
                    <a:pt x="0" y="0"/>
                  </a:moveTo>
                  <a:lnTo>
                    <a:pt x="9144" y="0"/>
                  </a:lnTo>
                </a:path>
                <a:path w="9525" h="20320">
                  <a:moveTo>
                    <a:pt x="0" y="9906"/>
                  </a:moveTo>
                  <a:lnTo>
                    <a:pt x="9144" y="9906"/>
                  </a:lnTo>
                </a:path>
                <a:path w="9525" h="20320">
                  <a:moveTo>
                    <a:pt x="0" y="19812"/>
                  </a:moveTo>
                  <a:lnTo>
                    <a:pt x="9144" y="19812"/>
                  </a:lnTo>
                </a:path>
              </a:pathLst>
            </a:custGeom>
            <a:ln w="9905">
              <a:solidFill>
                <a:srgbClr val="000000"/>
              </a:solidFill>
            </a:ln>
          </p:spPr>
          <p:txBody>
            <a:bodyPr wrap="square" lIns="0" tIns="0" rIns="0" bIns="0" rtlCol="0"/>
            <a:lstStyle/>
            <a:p>
              <a:endParaRPr/>
            </a:p>
          </p:txBody>
        </p:sp>
        <p:sp>
          <p:nvSpPr>
            <p:cNvPr id="14" name="object 14"/>
            <p:cNvSpPr/>
            <p:nvPr/>
          </p:nvSpPr>
          <p:spPr>
            <a:xfrm>
              <a:off x="3707891" y="4437887"/>
              <a:ext cx="0" cy="29845"/>
            </a:xfrm>
            <a:custGeom>
              <a:avLst/>
              <a:gdLst/>
              <a:ahLst/>
              <a:cxnLst/>
              <a:rect l="l" t="t" r="r" b="b"/>
              <a:pathLst>
                <a:path h="29845">
                  <a:moveTo>
                    <a:pt x="0" y="29717"/>
                  </a:moveTo>
                  <a:lnTo>
                    <a:pt x="0" y="0"/>
                  </a:lnTo>
                </a:path>
              </a:pathLst>
            </a:custGeom>
            <a:ln w="9144">
              <a:solidFill>
                <a:srgbClr val="000000"/>
              </a:solidFill>
            </a:ln>
          </p:spPr>
          <p:txBody>
            <a:bodyPr wrap="square" lIns="0" tIns="0" rIns="0" bIns="0" rtlCol="0"/>
            <a:lstStyle/>
            <a:p>
              <a:endParaRPr/>
            </a:p>
          </p:txBody>
        </p:sp>
        <p:pic>
          <p:nvPicPr>
            <p:cNvPr id="15" name="object 15"/>
            <p:cNvPicPr/>
            <p:nvPr/>
          </p:nvPicPr>
          <p:blipFill>
            <a:blip r:embed="rId7" cstate="print"/>
            <a:stretch>
              <a:fillRect/>
            </a:stretch>
          </p:blipFill>
          <p:spPr>
            <a:xfrm>
              <a:off x="2656039" y="5353050"/>
              <a:ext cx="2158723" cy="979170"/>
            </a:xfrm>
            <a:prstGeom prst="rect">
              <a:avLst/>
            </a:prstGeom>
          </p:spPr>
        </p:pic>
        <p:pic>
          <p:nvPicPr>
            <p:cNvPr id="16" name="object 16"/>
            <p:cNvPicPr/>
            <p:nvPr/>
          </p:nvPicPr>
          <p:blipFill>
            <a:blip r:embed="rId8" cstate="print"/>
            <a:stretch>
              <a:fillRect/>
            </a:stretch>
          </p:blipFill>
          <p:spPr>
            <a:xfrm>
              <a:off x="2410205" y="5353050"/>
              <a:ext cx="5237225" cy="985266"/>
            </a:xfrm>
            <a:prstGeom prst="rect">
              <a:avLst/>
            </a:prstGeom>
          </p:spPr>
        </p:pic>
        <p:pic>
          <p:nvPicPr>
            <p:cNvPr id="17" name="object 17"/>
            <p:cNvPicPr/>
            <p:nvPr/>
          </p:nvPicPr>
          <p:blipFill>
            <a:blip r:embed="rId9" cstate="print"/>
            <a:stretch>
              <a:fillRect/>
            </a:stretch>
          </p:blipFill>
          <p:spPr>
            <a:xfrm>
              <a:off x="5103113" y="6332219"/>
              <a:ext cx="2544317" cy="68580"/>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2192" y="728726"/>
            <a:ext cx="4955540" cy="574040"/>
          </a:xfrm>
          <a:prstGeom prst="rect">
            <a:avLst/>
          </a:prstGeom>
        </p:spPr>
        <p:txBody>
          <a:bodyPr vert="horz" wrap="square" lIns="0" tIns="12700" rIns="0" bIns="0" rtlCol="0">
            <a:spAutoFit/>
          </a:bodyPr>
          <a:lstStyle/>
          <a:p>
            <a:pPr marL="12700">
              <a:lnSpc>
                <a:spcPct val="100000"/>
              </a:lnSpc>
              <a:spcBef>
                <a:spcPts val="100"/>
              </a:spcBef>
            </a:pPr>
            <a:r>
              <a:rPr dirty="0"/>
              <a:t>Wireless vs.</a:t>
            </a:r>
            <a:r>
              <a:rPr spc="-105" dirty="0"/>
              <a:t> </a:t>
            </a:r>
            <a:r>
              <a:rPr dirty="0"/>
              <a:t>Wires/Fiber</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219200" y="1524000"/>
            <a:ext cx="8229600" cy="5018040"/>
          </a:xfrm>
          <a:prstGeom prst="rect">
            <a:avLst/>
          </a:prstGeom>
        </p:spPr>
        <p:txBody>
          <a:bodyPr vert="horz" wrap="square" lIns="0" tIns="87630" rIns="0" bIns="0" rtlCol="0">
            <a:spAutoFit/>
          </a:bodyPr>
          <a:lstStyle/>
          <a:p>
            <a:pPr marL="12700">
              <a:lnSpc>
                <a:spcPct val="100000"/>
              </a:lnSpc>
              <a:spcBef>
                <a:spcPts val="690"/>
              </a:spcBef>
            </a:pPr>
            <a:r>
              <a:rPr sz="2800" dirty="0">
                <a:latin typeface="Arial"/>
                <a:cs typeface="Arial"/>
              </a:rPr>
              <a:t>Wireless:</a:t>
            </a:r>
          </a:p>
          <a:p>
            <a:pPr marL="469265">
              <a:lnSpc>
                <a:spcPct val="100000"/>
              </a:lnSpc>
              <a:spcBef>
                <a:spcPts val="490"/>
              </a:spcBef>
              <a:tabLst>
                <a:tab pos="812165" algn="l"/>
              </a:tabLst>
            </a:pPr>
            <a:r>
              <a:rPr sz="2400" spc="-5" dirty="0">
                <a:solidFill>
                  <a:srgbClr val="0000FF"/>
                </a:solidFill>
                <a:latin typeface="Arial"/>
                <a:cs typeface="Arial"/>
              </a:rPr>
              <a:t>+	</a:t>
            </a:r>
            <a:r>
              <a:rPr sz="2400" spc="-5" dirty="0">
                <a:latin typeface="Arial"/>
                <a:cs typeface="Arial"/>
              </a:rPr>
              <a:t>Easy and </a:t>
            </a:r>
            <a:r>
              <a:rPr sz="2400" spc="-10" dirty="0">
                <a:latin typeface="Arial"/>
                <a:cs typeface="Arial"/>
              </a:rPr>
              <a:t>inexpensive </a:t>
            </a:r>
            <a:r>
              <a:rPr sz="2400" spc="-5" dirty="0">
                <a:latin typeface="Arial"/>
                <a:cs typeface="Arial"/>
              </a:rPr>
              <a:t>to</a:t>
            </a:r>
            <a:r>
              <a:rPr sz="2400" spc="5" dirty="0">
                <a:latin typeface="Arial"/>
                <a:cs typeface="Arial"/>
              </a:rPr>
              <a:t> </a:t>
            </a:r>
            <a:r>
              <a:rPr sz="2400" spc="-10" dirty="0">
                <a:latin typeface="Arial"/>
                <a:cs typeface="Arial"/>
              </a:rPr>
              <a:t>deploy</a:t>
            </a:r>
            <a:endParaRPr sz="2400" dirty="0">
              <a:latin typeface="Arial"/>
              <a:cs typeface="Arial"/>
            </a:endParaRPr>
          </a:p>
          <a:p>
            <a:pPr marL="469900">
              <a:lnSpc>
                <a:spcPct val="100000"/>
              </a:lnSpc>
              <a:spcBef>
                <a:spcPts val="480"/>
              </a:spcBef>
              <a:tabLst>
                <a:tab pos="812165" algn="l"/>
              </a:tabLst>
            </a:pPr>
            <a:r>
              <a:rPr sz="2400" spc="-5" dirty="0">
                <a:solidFill>
                  <a:srgbClr val="0000FF"/>
                </a:solidFill>
                <a:latin typeface="Arial"/>
                <a:cs typeface="Arial"/>
              </a:rPr>
              <a:t>+	</a:t>
            </a:r>
            <a:r>
              <a:rPr sz="2400" spc="-10" dirty="0">
                <a:latin typeface="Arial"/>
                <a:cs typeface="Arial"/>
              </a:rPr>
              <a:t>Naturally supports</a:t>
            </a:r>
            <a:r>
              <a:rPr sz="2400" dirty="0">
                <a:latin typeface="Arial"/>
                <a:cs typeface="Arial"/>
              </a:rPr>
              <a:t> </a:t>
            </a:r>
            <a:r>
              <a:rPr sz="2400" spc="-10" dirty="0">
                <a:latin typeface="Arial"/>
                <a:cs typeface="Arial"/>
              </a:rPr>
              <a:t>mobility</a:t>
            </a:r>
            <a:endParaRPr sz="2400" dirty="0">
              <a:latin typeface="Arial"/>
              <a:cs typeface="Arial"/>
            </a:endParaRPr>
          </a:p>
          <a:p>
            <a:pPr marL="469900">
              <a:lnSpc>
                <a:spcPct val="100000"/>
              </a:lnSpc>
              <a:spcBef>
                <a:spcPts val="480"/>
              </a:spcBef>
              <a:tabLst>
                <a:tab pos="812165" algn="l"/>
              </a:tabLst>
            </a:pPr>
            <a:r>
              <a:rPr sz="2400" spc="-5" dirty="0">
                <a:solidFill>
                  <a:srgbClr val="0000FF"/>
                </a:solidFill>
                <a:latin typeface="Arial"/>
                <a:cs typeface="Arial"/>
              </a:rPr>
              <a:t>+	</a:t>
            </a:r>
            <a:r>
              <a:rPr sz="2400" spc="-10" dirty="0">
                <a:latin typeface="Arial"/>
                <a:cs typeface="Arial"/>
              </a:rPr>
              <a:t>Naturally </a:t>
            </a:r>
            <a:r>
              <a:rPr sz="2400" spc="-5" dirty="0">
                <a:latin typeface="Arial"/>
                <a:cs typeface="Arial"/>
              </a:rPr>
              <a:t>supports</a:t>
            </a:r>
            <a:r>
              <a:rPr sz="2400" spc="5" dirty="0">
                <a:latin typeface="Arial"/>
                <a:cs typeface="Arial"/>
              </a:rPr>
              <a:t> </a:t>
            </a:r>
            <a:r>
              <a:rPr sz="2400" spc="-10" dirty="0">
                <a:latin typeface="Arial"/>
                <a:cs typeface="Arial"/>
              </a:rPr>
              <a:t>broadcast</a:t>
            </a:r>
            <a:endParaRPr sz="2400" dirty="0">
              <a:latin typeface="Arial"/>
              <a:cs typeface="Arial"/>
            </a:endParaRPr>
          </a:p>
          <a:p>
            <a:pPr marL="812800" indent="-343535">
              <a:lnSpc>
                <a:spcPct val="100000"/>
              </a:lnSpc>
              <a:spcBef>
                <a:spcPts val="480"/>
              </a:spcBef>
              <a:buClr>
                <a:srgbClr val="0000FF"/>
              </a:buClr>
              <a:buChar char="−"/>
              <a:tabLst>
                <a:tab pos="812165" algn="l"/>
                <a:tab pos="813435" algn="l"/>
              </a:tabLst>
            </a:pPr>
            <a:r>
              <a:rPr sz="2400" spc="-5" dirty="0">
                <a:latin typeface="Arial"/>
                <a:cs typeface="Arial"/>
              </a:rPr>
              <a:t>Transmissions </a:t>
            </a:r>
            <a:r>
              <a:rPr sz="2400" spc="-10" dirty="0">
                <a:latin typeface="Arial"/>
                <a:cs typeface="Arial"/>
              </a:rPr>
              <a:t>interfere </a:t>
            </a:r>
            <a:r>
              <a:rPr sz="2400" spc="-5" dirty="0">
                <a:latin typeface="Arial"/>
                <a:cs typeface="Arial"/>
              </a:rPr>
              <a:t>and must be</a:t>
            </a:r>
            <a:r>
              <a:rPr sz="2400" dirty="0">
                <a:latin typeface="Arial"/>
                <a:cs typeface="Arial"/>
              </a:rPr>
              <a:t> </a:t>
            </a:r>
            <a:r>
              <a:rPr sz="2400" spc="-10" dirty="0">
                <a:latin typeface="Arial"/>
                <a:cs typeface="Arial"/>
              </a:rPr>
              <a:t>managed</a:t>
            </a:r>
            <a:endParaRPr sz="2400" dirty="0">
              <a:latin typeface="Arial"/>
              <a:cs typeface="Arial"/>
            </a:endParaRPr>
          </a:p>
          <a:p>
            <a:pPr marL="812800" indent="-343535">
              <a:lnSpc>
                <a:spcPct val="100000"/>
              </a:lnSpc>
              <a:spcBef>
                <a:spcPts val="480"/>
              </a:spcBef>
              <a:buClr>
                <a:srgbClr val="0000FF"/>
              </a:buClr>
              <a:buChar char="−"/>
              <a:tabLst>
                <a:tab pos="812165" algn="l"/>
                <a:tab pos="813435" algn="l"/>
              </a:tabLst>
            </a:pPr>
            <a:r>
              <a:rPr sz="2400" spc="-5" dirty="0">
                <a:latin typeface="Arial"/>
                <a:cs typeface="Arial"/>
              </a:rPr>
              <a:t>Signal strengths </a:t>
            </a:r>
            <a:r>
              <a:rPr sz="2400" spc="-10" dirty="0">
                <a:latin typeface="Arial"/>
                <a:cs typeface="Arial"/>
              </a:rPr>
              <a:t>hence </a:t>
            </a:r>
            <a:r>
              <a:rPr sz="2400" spc="-5" dirty="0">
                <a:latin typeface="Arial"/>
                <a:cs typeface="Arial"/>
              </a:rPr>
              <a:t>data rates vary</a:t>
            </a:r>
            <a:r>
              <a:rPr sz="2400" spc="-10" dirty="0">
                <a:latin typeface="Arial"/>
                <a:cs typeface="Arial"/>
              </a:rPr>
              <a:t> greatly</a:t>
            </a:r>
            <a:endParaRPr sz="2400" dirty="0">
              <a:latin typeface="Arial"/>
              <a:cs typeface="Arial"/>
            </a:endParaRPr>
          </a:p>
          <a:p>
            <a:pPr marL="12700">
              <a:lnSpc>
                <a:spcPct val="100000"/>
              </a:lnSpc>
              <a:spcBef>
                <a:spcPts val="1789"/>
              </a:spcBef>
            </a:pPr>
            <a:r>
              <a:rPr sz="2800" spc="-5" dirty="0">
                <a:latin typeface="Arial"/>
                <a:cs typeface="Arial"/>
              </a:rPr>
              <a:t>Wires/Fiber:</a:t>
            </a:r>
            <a:endParaRPr sz="2800" dirty="0">
              <a:latin typeface="Arial"/>
              <a:cs typeface="Arial"/>
            </a:endParaRPr>
          </a:p>
          <a:p>
            <a:pPr marL="469900">
              <a:lnSpc>
                <a:spcPct val="100000"/>
              </a:lnSpc>
              <a:spcBef>
                <a:spcPts val="490"/>
              </a:spcBef>
              <a:tabLst>
                <a:tab pos="812165" algn="l"/>
              </a:tabLst>
            </a:pPr>
            <a:r>
              <a:rPr sz="2400" spc="-5" dirty="0">
                <a:solidFill>
                  <a:srgbClr val="0000FF"/>
                </a:solidFill>
                <a:latin typeface="Arial"/>
                <a:cs typeface="Arial"/>
              </a:rPr>
              <a:t>+	</a:t>
            </a:r>
            <a:r>
              <a:rPr sz="2400" spc="-5" dirty="0">
                <a:latin typeface="Arial"/>
                <a:cs typeface="Arial"/>
              </a:rPr>
              <a:t>Easy to </a:t>
            </a:r>
            <a:r>
              <a:rPr sz="2400" spc="-10" dirty="0">
                <a:latin typeface="Arial"/>
                <a:cs typeface="Arial"/>
              </a:rPr>
              <a:t>engineer </a:t>
            </a:r>
            <a:r>
              <a:rPr sz="2400" spc="-5" dirty="0">
                <a:latin typeface="Arial"/>
                <a:cs typeface="Arial"/>
              </a:rPr>
              <a:t>a fixed data rate over </a:t>
            </a:r>
            <a:r>
              <a:rPr sz="2400" spc="-10" dirty="0">
                <a:latin typeface="Arial"/>
                <a:cs typeface="Arial"/>
              </a:rPr>
              <a:t>point-to-point</a:t>
            </a:r>
            <a:r>
              <a:rPr sz="2400" spc="30" dirty="0">
                <a:latin typeface="Arial"/>
                <a:cs typeface="Arial"/>
              </a:rPr>
              <a:t> </a:t>
            </a:r>
            <a:r>
              <a:rPr sz="2400" spc="-10" dirty="0">
                <a:latin typeface="Arial"/>
                <a:cs typeface="Arial"/>
              </a:rPr>
              <a:t>links</a:t>
            </a:r>
            <a:endParaRPr sz="2400" dirty="0">
              <a:latin typeface="Arial"/>
              <a:cs typeface="Arial"/>
            </a:endParaRPr>
          </a:p>
          <a:p>
            <a:pPr marL="812800" indent="-343535">
              <a:lnSpc>
                <a:spcPct val="100000"/>
              </a:lnSpc>
              <a:spcBef>
                <a:spcPts val="480"/>
              </a:spcBef>
              <a:buClr>
                <a:srgbClr val="0000FF"/>
              </a:buClr>
              <a:buChar char="−"/>
              <a:tabLst>
                <a:tab pos="812165" algn="l"/>
                <a:tab pos="813435" algn="l"/>
              </a:tabLst>
            </a:pPr>
            <a:r>
              <a:rPr sz="2400" spc="-5" dirty="0">
                <a:latin typeface="Arial"/>
                <a:cs typeface="Arial"/>
              </a:rPr>
              <a:t>Can be </a:t>
            </a:r>
            <a:r>
              <a:rPr sz="2400" spc="-10" dirty="0">
                <a:latin typeface="Arial"/>
                <a:cs typeface="Arial"/>
              </a:rPr>
              <a:t>expensive </a:t>
            </a:r>
            <a:r>
              <a:rPr sz="2400" spc="-5" dirty="0">
                <a:latin typeface="Arial"/>
                <a:cs typeface="Arial"/>
              </a:rPr>
              <a:t>to </a:t>
            </a:r>
            <a:r>
              <a:rPr sz="2400" spc="-10" dirty="0">
                <a:latin typeface="Arial"/>
                <a:cs typeface="Arial"/>
              </a:rPr>
              <a:t>deploy, </a:t>
            </a:r>
            <a:r>
              <a:rPr sz="2400" spc="-5" dirty="0">
                <a:latin typeface="Arial"/>
                <a:cs typeface="Arial"/>
              </a:rPr>
              <a:t>esp. over</a:t>
            </a:r>
            <a:r>
              <a:rPr sz="2400" spc="5" dirty="0">
                <a:latin typeface="Arial"/>
                <a:cs typeface="Arial"/>
              </a:rPr>
              <a:t> </a:t>
            </a:r>
            <a:r>
              <a:rPr sz="2400" spc="-10" dirty="0">
                <a:latin typeface="Arial"/>
                <a:cs typeface="Arial"/>
              </a:rPr>
              <a:t>distances</a:t>
            </a:r>
            <a:endParaRPr sz="2400" dirty="0">
              <a:latin typeface="Arial"/>
              <a:cs typeface="Arial"/>
            </a:endParaRPr>
          </a:p>
          <a:p>
            <a:pPr marL="812800" indent="-343535">
              <a:lnSpc>
                <a:spcPct val="100000"/>
              </a:lnSpc>
              <a:spcBef>
                <a:spcPts val="480"/>
              </a:spcBef>
              <a:buClr>
                <a:srgbClr val="0000FF"/>
              </a:buClr>
              <a:buChar char="−"/>
              <a:tabLst>
                <a:tab pos="812165" algn="l"/>
                <a:tab pos="813435" algn="l"/>
              </a:tabLst>
            </a:pPr>
            <a:r>
              <a:rPr sz="2400" spc="-10" dirty="0">
                <a:latin typeface="Arial"/>
                <a:cs typeface="Arial"/>
              </a:rPr>
              <a:t>Doesn’t </a:t>
            </a:r>
            <a:r>
              <a:rPr sz="2400" spc="-5" dirty="0">
                <a:latin typeface="Arial"/>
                <a:cs typeface="Arial"/>
              </a:rPr>
              <a:t>readily support mobility or</a:t>
            </a:r>
            <a:r>
              <a:rPr sz="2400" spc="25" dirty="0">
                <a:latin typeface="Arial"/>
                <a:cs typeface="Arial"/>
              </a:rPr>
              <a:t> </a:t>
            </a:r>
            <a:r>
              <a:rPr sz="2400" spc="-10" dirty="0">
                <a:latin typeface="Arial"/>
                <a:cs typeface="Arial"/>
              </a:rPr>
              <a:t>broadcast</a:t>
            </a:r>
            <a:endParaRPr sz="2400" dirty="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7892" y="728726"/>
            <a:ext cx="5180965" cy="574040"/>
          </a:xfrm>
          <a:prstGeom prst="rect">
            <a:avLst/>
          </a:prstGeom>
        </p:spPr>
        <p:txBody>
          <a:bodyPr vert="horz" wrap="square" lIns="0" tIns="12700" rIns="0" bIns="0" rtlCol="0">
            <a:spAutoFit/>
          </a:bodyPr>
          <a:lstStyle/>
          <a:p>
            <a:pPr marL="12700">
              <a:lnSpc>
                <a:spcPct val="100000"/>
              </a:lnSpc>
              <a:spcBef>
                <a:spcPts val="100"/>
              </a:spcBef>
            </a:pPr>
            <a:r>
              <a:rPr spc="-5" dirty="0"/>
              <a:t>Communication</a:t>
            </a:r>
            <a:r>
              <a:rPr spc="-114" dirty="0"/>
              <a:t> </a:t>
            </a:r>
            <a:r>
              <a:rPr dirty="0"/>
              <a:t>Satellites</a:t>
            </a:r>
          </a:p>
        </p:txBody>
      </p:sp>
      <p:sp>
        <p:nvSpPr>
          <p:cNvPr id="3" name="object 3"/>
          <p:cNvSpPr txBox="1"/>
          <p:nvPr/>
        </p:nvSpPr>
        <p:spPr>
          <a:xfrm>
            <a:off x="1600200" y="1676400"/>
            <a:ext cx="7543800" cy="2613536"/>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Satellites are effective for broadcast distribution  and anywhere/anytime</a:t>
            </a:r>
            <a:r>
              <a:rPr sz="2400" spc="10" dirty="0">
                <a:latin typeface="Arial"/>
                <a:cs typeface="Arial"/>
              </a:rPr>
              <a:t> </a:t>
            </a:r>
            <a:r>
              <a:rPr sz="2400" spc="-5" dirty="0">
                <a:latin typeface="Arial"/>
                <a:cs typeface="Arial"/>
              </a:rPr>
              <a:t>communications</a:t>
            </a:r>
            <a:endParaRPr sz="2400" dirty="0">
              <a:latin typeface="Arial"/>
              <a:cs typeface="Arial"/>
            </a:endParaRPr>
          </a:p>
          <a:p>
            <a:pPr marL="469900" indent="-457200">
              <a:lnSpc>
                <a:spcPct val="100000"/>
              </a:lnSpc>
              <a:spcBef>
                <a:spcPts val="1200"/>
              </a:spcBef>
              <a:buClr>
                <a:srgbClr val="0000FF"/>
              </a:buClr>
              <a:buChar char="•"/>
              <a:tabLst>
                <a:tab pos="469265" algn="l"/>
                <a:tab pos="469900" algn="l"/>
              </a:tabLst>
            </a:pPr>
            <a:r>
              <a:rPr sz="2400" spc="-5" dirty="0">
                <a:latin typeface="Arial"/>
                <a:cs typeface="Arial"/>
              </a:rPr>
              <a:t>Kinds of Satellites</a:t>
            </a:r>
            <a:r>
              <a:rPr sz="2400" spc="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Geostationary (GEO) Satellites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Low-Earth Orbit (LEO) Satellites</a:t>
            </a:r>
            <a:r>
              <a:rPr sz="2400" spc="2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Satellites vs. Fiber </a:t>
            </a:r>
            <a:r>
              <a:rPr sz="2400" dirty="0">
                <a:solidFill>
                  <a:srgbClr val="0000FF"/>
                </a:solidFill>
                <a:latin typeface="Arial"/>
                <a:cs typeface="Arial"/>
              </a:rPr>
              <a:t>»</a:t>
            </a:r>
            <a:endParaRPr sz="2400" dirty="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99892" y="728726"/>
            <a:ext cx="3656965" cy="574040"/>
          </a:xfrm>
          <a:prstGeom prst="rect">
            <a:avLst/>
          </a:prstGeom>
        </p:spPr>
        <p:txBody>
          <a:bodyPr vert="horz" wrap="square" lIns="0" tIns="12700" rIns="0" bIns="0" rtlCol="0">
            <a:spAutoFit/>
          </a:bodyPr>
          <a:lstStyle/>
          <a:p>
            <a:pPr marL="12700">
              <a:lnSpc>
                <a:spcPct val="100000"/>
              </a:lnSpc>
              <a:spcBef>
                <a:spcPts val="100"/>
              </a:spcBef>
            </a:pPr>
            <a:r>
              <a:rPr dirty="0"/>
              <a:t>Kinds </a:t>
            </a:r>
            <a:r>
              <a:rPr spc="-5" dirty="0"/>
              <a:t>of</a:t>
            </a:r>
            <a:r>
              <a:rPr spc="-114" dirty="0"/>
              <a:t> </a:t>
            </a:r>
            <a:r>
              <a:rPr dirty="0"/>
              <a:t>Satellites</a:t>
            </a:r>
          </a:p>
        </p:txBody>
      </p:sp>
      <p:sp>
        <p:nvSpPr>
          <p:cNvPr id="3" name="object 3"/>
          <p:cNvSpPr txBox="1"/>
          <p:nvPr/>
        </p:nvSpPr>
        <p:spPr>
          <a:xfrm>
            <a:off x="1450339" y="1758950"/>
            <a:ext cx="7239000" cy="127508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Satellites and their properties vary by</a:t>
            </a:r>
            <a:r>
              <a:rPr sz="2400" spc="45" dirty="0">
                <a:latin typeface="Arial"/>
                <a:cs typeface="Arial"/>
              </a:rPr>
              <a:t> </a:t>
            </a:r>
            <a:r>
              <a:rPr sz="2400" spc="-5" dirty="0">
                <a:latin typeface="Arial"/>
                <a:cs typeface="Arial"/>
              </a:rPr>
              <a:t>altitude:</a:t>
            </a:r>
            <a:endParaRPr sz="2400">
              <a:latin typeface="Arial"/>
              <a:cs typeface="Arial"/>
            </a:endParaRPr>
          </a:p>
          <a:p>
            <a:pPr marL="469900" marR="5080" indent="-457200">
              <a:lnSpc>
                <a:spcPct val="100000"/>
              </a:lnSpc>
              <a:spcBef>
                <a:spcPts val="600"/>
              </a:spcBef>
              <a:buClr>
                <a:srgbClr val="0000FF"/>
              </a:buClr>
              <a:buChar char="•"/>
              <a:tabLst>
                <a:tab pos="469265" algn="l"/>
                <a:tab pos="469900" algn="l"/>
              </a:tabLst>
            </a:pPr>
            <a:r>
              <a:rPr sz="2400" spc="-5" dirty="0">
                <a:latin typeface="Arial"/>
                <a:cs typeface="Arial"/>
              </a:rPr>
              <a:t>Geostationary (GEO), Medium-Earth Orbit (MEO),  and Low-Earth Orbit</a:t>
            </a:r>
            <a:r>
              <a:rPr sz="2400" spc="20" dirty="0">
                <a:latin typeface="Arial"/>
                <a:cs typeface="Arial"/>
              </a:rPr>
              <a:t> </a:t>
            </a:r>
            <a:r>
              <a:rPr sz="2400" spc="-5" dirty="0">
                <a:latin typeface="Arial"/>
                <a:cs typeface="Arial"/>
              </a:rPr>
              <a:t>(LEO)</a:t>
            </a:r>
            <a:endParaRPr sz="2400">
              <a:latin typeface="Arial"/>
              <a:cs typeface="Arial"/>
            </a:endParaRPr>
          </a:p>
        </p:txBody>
      </p:sp>
      <p:grpSp>
        <p:nvGrpSpPr>
          <p:cNvPr id="4" name="object 4"/>
          <p:cNvGrpSpPr/>
          <p:nvPr/>
        </p:nvGrpSpPr>
        <p:grpSpPr>
          <a:xfrm>
            <a:off x="2162175" y="3393947"/>
            <a:ext cx="5762625" cy="980440"/>
            <a:chOff x="2162175" y="3393947"/>
            <a:chExt cx="5762625" cy="980440"/>
          </a:xfrm>
        </p:grpSpPr>
        <p:pic>
          <p:nvPicPr>
            <p:cNvPr id="5" name="object 5"/>
            <p:cNvPicPr/>
            <p:nvPr/>
          </p:nvPicPr>
          <p:blipFill>
            <a:blip r:embed="rId2" cstate="print"/>
            <a:stretch>
              <a:fillRect/>
            </a:stretch>
          </p:blipFill>
          <p:spPr>
            <a:xfrm>
              <a:off x="2162175" y="3441785"/>
              <a:ext cx="5429250" cy="932094"/>
            </a:xfrm>
            <a:prstGeom prst="rect">
              <a:avLst/>
            </a:prstGeom>
          </p:spPr>
        </p:pic>
        <p:sp>
          <p:nvSpPr>
            <p:cNvPr id="6" name="object 6"/>
            <p:cNvSpPr/>
            <p:nvPr/>
          </p:nvSpPr>
          <p:spPr>
            <a:xfrm>
              <a:off x="6477000" y="3393947"/>
              <a:ext cx="1447800" cy="344805"/>
            </a:xfrm>
            <a:custGeom>
              <a:avLst/>
              <a:gdLst/>
              <a:ahLst/>
              <a:cxnLst/>
              <a:rect l="l" t="t" r="r" b="b"/>
              <a:pathLst>
                <a:path w="1447800" h="344804">
                  <a:moveTo>
                    <a:pt x="1447800" y="344424"/>
                  </a:moveTo>
                  <a:lnTo>
                    <a:pt x="1447800" y="0"/>
                  </a:lnTo>
                  <a:lnTo>
                    <a:pt x="0" y="0"/>
                  </a:lnTo>
                  <a:lnTo>
                    <a:pt x="0" y="344424"/>
                  </a:lnTo>
                  <a:lnTo>
                    <a:pt x="1447800" y="344424"/>
                  </a:lnTo>
                  <a:close/>
                </a:path>
              </a:pathLst>
            </a:custGeom>
            <a:solidFill>
              <a:srgbClr val="FFFFFF"/>
            </a:solidFill>
          </p:spPr>
          <p:txBody>
            <a:bodyPr wrap="square" lIns="0" tIns="0" rIns="0" bIns="0" rtlCol="0"/>
            <a:lstStyle/>
            <a:p>
              <a:endParaRPr/>
            </a:p>
          </p:txBody>
        </p:sp>
      </p:grpSp>
      <p:sp>
        <p:nvSpPr>
          <p:cNvPr id="7" name="object 7"/>
          <p:cNvSpPr txBox="1"/>
          <p:nvPr/>
        </p:nvSpPr>
        <p:spPr>
          <a:xfrm>
            <a:off x="6651752" y="3305047"/>
            <a:ext cx="1098550" cy="391160"/>
          </a:xfrm>
          <a:prstGeom prst="rect">
            <a:avLst/>
          </a:prstGeom>
        </p:spPr>
        <p:txBody>
          <a:bodyPr vert="horz" wrap="square" lIns="0" tIns="12700" rIns="0" bIns="0" rtlCol="0">
            <a:spAutoFit/>
          </a:bodyPr>
          <a:lstStyle/>
          <a:p>
            <a:pPr marL="13335" marR="5080" indent="-1270">
              <a:lnSpc>
                <a:spcPct val="100000"/>
              </a:lnSpc>
              <a:spcBef>
                <a:spcPts val="100"/>
              </a:spcBef>
            </a:pPr>
            <a:r>
              <a:rPr sz="1200" dirty="0">
                <a:latin typeface="Arial"/>
                <a:cs typeface="Arial"/>
              </a:rPr>
              <a:t>Sats </a:t>
            </a:r>
            <a:r>
              <a:rPr sz="1200" spc="-5" dirty="0">
                <a:latin typeface="Arial"/>
                <a:cs typeface="Arial"/>
              </a:rPr>
              <a:t>needed</a:t>
            </a:r>
            <a:r>
              <a:rPr sz="1200" spc="-120" dirty="0">
                <a:latin typeface="Arial"/>
                <a:cs typeface="Arial"/>
              </a:rPr>
              <a:t> </a:t>
            </a:r>
            <a:r>
              <a:rPr sz="1200" dirty="0">
                <a:latin typeface="Arial"/>
                <a:cs typeface="Arial"/>
              </a:rPr>
              <a:t>for  </a:t>
            </a:r>
            <a:r>
              <a:rPr sz="1200" spc="-5" dirty="0">
                <a:latin typeface="Arial"/>
                <a:cs typeface="Arial"/>
              </a:rPr>
              <a:t>global</a:t>
            </a:r>
            <a:r>
              <a:rPr sz="1200" spc="-105" dirty="0">
                <a:latin typeface="Arial"/>
                <a:cs typeface="Arial"/>
              </a:rPr>
              <a:t> </a:t>
            </a:r>
            <a:r>
              <a:rPr sz="1200" spc="-5" dirty="0">
                <a:latin typeface="Arial"/>
                <a:cs typeface="Arial"/>
              </a:rPr>
              <a:t>coverage</a:t>
            </a:r>
            <a:endParaRPr sz="1200">
              <a:latin typeface="Arial"/>
              <a:cs typeface="Arial"/>
            </a:endParaRPr>
          </a:p>
        </p:txBody>
      </p:sp>
      <p:pic>
        <p:nvPicPr>
          <p:cNvPr id="8" name="object 8"/>
          <p:cNvPicPr/>
          <p:nvPr/>
        </p:nvPicPr>
        <p:blipFill>
          <a:blip r:embed="rId3" cstate="print"/>
          <a:stretch>
            <a:fillRect/>
          </a:stretch>
        </p:blipFill>
        <p:spPr>
          <a:xfrm>
            <a:off x="1981200" y="4373879"/>
            <a:ext cx="5810250" cy="21412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3245" y="728726"/>
            <a:ext cx="4854575" cy="574040"/>
          </a:xfrm>
          <a:prstGeom prst="rect">
            <a:avLst/>
          </a:prstGeom>
        </p:spPr>
        <p:txBody>
          <a:bodyPr vert="horz" wrap="square" lIns="0" tIns="12700" rIns="0" bIns="0" rtlCol="0">
            <a:spAutoFit/>
          </a:bodyPr>
          <a:lstStyle/>
          <a:p>
            <a:pPr marL="12700">
              <a:lnSpc>
                <a:spcPct val="100000"/>
              </a:lnSpc>
              <a:spcBef>
                <a:spcPts val="100"/>
              </a:spcBef>
            </a:pPr>
            <a:r>
              <a:rPr dirty="0"/>
              <a:t>Geostationary</a:t>
            </a:r>
            <a:r>
              <a:rPr spc="-114" dirty="0"/>
              <a:t> </a:t>
            </a:r>
            <a:r>
              <a:rPr dirty="0"/>
              <a:t>Satellites</a:t>
            </a:r>
          </a:p>
        </p:txBody>
      </p:sp>
      <p:grpSp>
        <p:nvGrpSpPr>
          <p:cNvPr id="3" name="object 3"/>
          <p:cNvGrpSpPr/>
          <p:nvPr/>
        </p:nvGrpSpPr>
        <p:grpSpPr>
          <a:xfrm>
            <a:off x="4559872" y="3663696"/>
            <a:ext cx="2700020" cy="710565"/>
            <a:chOff x="4559872" y="3663696"/>
            <a:chExt cx="2700020" cy="710565"/>
          </a:xfrm>
        </p:grpSpPr>
        <p:pic>
          <p:nvPicPr>
            <p:cNvPr id="4" name="object 4"/>
            <p:cNvPicPr/>
            <p:nvPr/>
          </p:nvPicPr>
          <p:blipFill>
            <a:blip r:embed="rId2" cstate="print"/>
            <a:stretch>
              <a:fillRect/>
            </a:stretch>
          </p:blipFill>
          <p:spPr>
            <a:xfrm>
              <a:off x="4559872" y="3668588"/>
              <a:ext cx="1996565" cy="705291"/>
            </a:xfrm>
            <a:prstGeom prst="rect">
              <a:avLst/>
            </a:prstGeom>
          </p:spPr>
        </p:pic>
        <p:sp>
          <p:nvSpPr>
            <p:cNvPr id="5" name="object 5"/>
            <p:cNvSpPr/>
            <p:nvPr/>
          </p:nvSpPr>
          <p:spPr>
            <a:xfrm>
              <a:off x="5715000" y="3663696"/>
              <a:ext cx="1544955" cy="369570"/>
            </a:xfrm>
            <a:custGeom>
              <a:avLst/>
              <a:gdLst/>
              <a:ahLst/>
              <a:cxnLst/>
              <a:rect l="l" t="t" r="r" b="b"/>
              <a:pathLst>
                <a:path w="1544954" h="369570">
                  <a:moveTo>
                    <a:pt x="1544574" y="369570"/>
                  </a:moveTo>
                  <a:lnTo>
                    <a:pt x="1544574" y="0"/>
                  </a:lnTo>
                  <a:lnTo>
                    <a:pt x="0" y="0"/>
                  </a:lnTo>
                  <a:lnTo>
                    <a:pt x="0" y="369570"/>
                  </a:lnTo>
                  <a:lnTo>
                    <a:pt x="1544574" y="369570"/>
                  </a:lnTo>
                  <a:close/>
                </a:path>
              </a:pathLst>
            </a:custGeom>
            <a:solidFill>
              <a:srgbClr val="FFFFFF"/>
            </a:solidFill>
          </p:spPr>
          <p:txBody>
            <a:bodyPr wrap="square" lIns="0" tIns="0" rIns="0" bIns="0" rtlCol="0"/>
            <a:lstStyle/>
            <a:p>
              <a:endParaRPr/>
            </a:p>
          </p:txBody>
        </p:sp>
      </p:grpSp>
      <p:sp>
        <p:nvSpPr>
          <p:cNvPr id="6" name="object 6"/>
          <p:cNvSpPr txBox="1"/>
          <p:nvPr/>
        </p:nvSpPr>
        <p:spPr>
          <a:xfrm>
            <a:off x="1450339" y="1808099"/>
            <a:ext cx="7280909" cy="2182495"/>
          </a:xfrm>
          <a:prstGeom prst="rect">
            <a:avLst/>
          </a:prstGeom>
        </p:spPr>
        <p:txBody>
          <a:bodyPr vert="horz" wrap="square" lIns="0" tIns="87630" rIns="0" bIns="0" rtlCol="0">
            <a:spAutoFit/>
          </a:bodyPr>
          <a:lstStyle/>
          <a:p>
            <a:pPr marL="12700">
              <a:lnSpc>
                <a:spcPct val="100000"/>
              </a:lnSpc>
              <a:spcBef>
                <a:spcPts val="690"/>
              </a:spcBef>
            </a:pPr>
            <a:r>
              <a:rPr sz="2400" spc="-5" dirty="0">
                <a:latin typeface="Arial"/>
                <a:cs typeface="Arial"/>
              </a:rPr>
              <a:t>GEO satellites orbit 35,000 km above </a:t>
            </a:r>
            <a:r>
              <a:rPr sz="2400" dirty="0">
                <a:latin typeface="Arial"/>
                <a:cs typeface="Arial"/>
              </a:rPr>
              <a:t>a </a:t>
            </a:r>
            <a:r>
              <a:rPr sz="2400" spc="-5" dirty="0">
                <a:latin typeface="Arial"/>
                <a:cs typeface="Arial"/>
              </a:rPr>
              <a:t>fixed</a:t>
            </a:r>
            <a:r>
              <a:rPr sz="2400" spc="-15" dirty="0">
                <a:latin typeface="Arial"/>
                <a:cs typeface="Arial"/>
              </a:rPr>
              <a:t> </a:t>
            </a:r>
            <a:r>
              <a:rPr sz="2400" spc="-5" dirty="0">
                <a:latin typeface="Arial"/>
                <a:cs typeface="Arial"/>
              </a:rPr>
              <a:t>location</a:t>
            </a:r>
            <a:endParaRPr sz="2400">
              <a:latin typeface="Arial"/>
              <a:cs typeface="Arial"/>
            </a:endParaRPr>
          </a:p>
          <a:p>
            <a:pPr marL="641350" indent="-286385">
              <a:lnSpc>
                <a:spcPct val="100000"/>
              </a:lnSpc>
              <a:spcBef>
                <a:spcPts val="490"/>
              </a:spcBef>
              <a:buClr>
                <a:srgbClr val="0000FF"/>
              </a:buClr>
              <a:buChar char="−"/>
              <a:tabLst>
                <a:tab pos="640715" algn="l"/>
                <a:tab pos="641350" algn="l"/>
              </a:tabLst>
            </a:pPr>
            <a:r>
              <a:rPr sz="2000" spc="-10" dirty="0">
                <a:latin typeface="Arial"/>
                <a:cs typeface="Arial"/>
              </a:rPr>
              <a:t>VSAT </a:t>
            </a:r>
            <a:r>
              <a:rPr sz="2000" spc="-5" dirty="0">
                <a:latin typeface="Arial"/>
                <a:cs typeface="Arial"/>
              </a:rPr>
              <a:t>(computers) can communicate with the help of a</a:t>
            </a:r>
            <a:r>
              <a:rPr sz="2000" spc="-30" dirty="0">
                <a:latin typeface="Arial"/>
                <a:cs typeface="Arial"/>
              </a:rPr>
              <a:t> </a:t>
            </a:r>
            <a:r>
              <a:rPr sz="2000" spc="-5" dirty="0">
                <a:latin typeface="Arial"/>
                <a:cs typeface="Arial"/>
              </a:rPr>
              <a:t>hub</a:t>
            </a:r>
            <a:endParaRPr sz="2000">
              <a:latin typeface="Arial"/>
              <a:cs typeface="Arial"/>
            </a:endParaRPr>
          </a:p>
          <a:p>
            <a:pPr marL="640715" marR="121285" indent="-285750">
              <a:lnSpc>
                <a:spcPct val="100000"/>
              </a:lnSpc>
              <a:spcBef>
                <a:spcPts val="480"/>
              </a:spcBef>
              <a:buClr>
                <a:srgbClr val="0000FF"/>
              </a:buClr>
              <a:buChar char="−"/>
              <a:tabLst>
                <a:tab pos="640715" algn="l"/>
                <a:tab pos="641350" algn="l"/>
              </a:tabLst>
            </a:pPr>
            <a:r>
              <a:rPr sz="2000" spc="-10" dirty="0">
                <a:latin typeface="Arial"/>
                <a:cs typeface="Arial"/>
              </a:rPr>
              <a:t>Different bands </a:t>
            </a:r>
            <a:r>
              <a:rPr sz="2000" spc="-5" dirty="0">
                <a:latin typeface="Arial"/>
                <a:cs typeface="Arial"/>
              </a:rPr>
              <a:t>(L, S, C, Ku, </a:t>
            </a:r>
            <a:r>
              <a:rPr sz="2000" dirty="0">
                <a:latin typeface="Arial"/>
                <a:cs typeface="Arial"/>
              </a:rPr>
              <a:t>Ka) </a:t>
            </a:r>
            <a:r>
              <a:rPr sz="2000" spc="-5" dirty="0">
                <a:latin typeface="Arial"/>
                <a:cs typeface="Arial"/>
              </a:rPr>
              <a:t>in the GHz are in use </a:t>
            </a:r>
            <a:r>
              <a:rPr sz="2000" spc="-10" dirty="0">
                <a:latin typeface="Arial"/>
                <a:cs typeface="Arial"/>
              </a:rPr>
              <a:t>but  </a:t>
            </a:r>
            <a:r>
              <a:rPr sz="2000" spc="-5" dirty="0">
                <a:latin typeface="Arial"/>
                <a:cs typeface="Arial"/>
              </a:rPr>
              <a:t>may be </a:t>
            </a:r>
            <a:r>
              <a:rPr sz="2000" spc="-10" dirty="0">
                <a:latin typeface="Arial"/>
                <a:cs typeface="Arial"/>
              </a:rPr>
              <a:t>crowded </a:t>
            </a:r>
            <a:r>
              <a:rPr sz="2000" spc="-5" dirty="0">
                <a:latin typeface="Arial"/>
                <a:cs typeface="Arial"/>
              </a:rPr>
              <a:t>or </a:t>
            </a:r>
            <a:r>
              <a:rPr sz="2000" spc="-10" dirty="0">
                <a:latin typeface="Arial"/>
                <a:cs typeface="Arial"/>
              </a:rPr>
              <a:t>susceptible </a:t>
            </a:r>
            <a:r>
              <a:rPr sz="2000" spc="-5" dirty="0">
                <a:latin typeface="Arial"/>
                <a:cs typeface="Arial"/>
              </a:rPr>
              <a:t>to</a:t>
            </a:r>
            <a:r>
              <a:rPr sz="2000" spc="5" dirty="0">
                <a:latin typeface="Arial"/>
                <a:cs typeface="Arial"/>
              </a:rPr>
              <a:t> </a:t>
            </a:r>
            <a:r>
              <a:rPr sz="2000" spc="-10" dirty="0">
                <a:latin typeface="Arial"/>
                <a:cs typeface="Arial"/>
              </a:rPr>
              <a:t>rain.</a:t>
            </a:r>
            <a:endParaRPr sz="2000">
              <a:latin typeface="Arial"/>
              <a:cs typeface="Arial"/>
            </a:endParaRPr>
          </a:p>
          <a:p>
            <a:pPr>
              <a:lnSpc>
                <a:spcPct val="100000"/>
              </a:lnSpc>
              <a:spcBef>
                <a:spcPts val="20"/>
              </a:spcBef>
            </a:pPr>
            <a:endParaRPr sz="2750">
              <a:latin typeface="Arial"/>
              <a:cs typeface="Arial"/>
            </a:endParaRPr>
          </a:p>
          <a:p>
            <a:pPr marL="4356100">
              <a:lnSpc>
                <a:spcPct val="100000"/>
              </a:lnSpc>
            </a:pPr>
            <a:r>
              <a:rPr sz="1800" dirty="0">
                <a:latin typeface="Arial"/>
                <a:cs typeface="Arial"/>
              </a:rPr>
              <a:t>GEO</a:t>
            </a:r>
            <a:r>
              <a:rPr sz="1800" spc="-10" dirty="0">
                <a:latin typeface="Arial"/>
                <a:cs typeface="Arial"/>
              </a:rPr>
              <a:t> </a:t>
            </a:r>
            <a:r>
              <a:rPr sz="1800" spc="-5" dirty="0">
                <a:latin typeface="Arial"/>
                <a:cs typeface="Arial"/>
              </a:rPr>
              <a:t>satellite</a:t>
            </a:r>
            <a:endParaRPr sz="1800">
              <a:latin typeface="Arial"/>
              <a:cs typeface="Arial"/>
            </a:endParaRPr>
          </a:p>
        </p:txBody>
      </p:sp>
      <p:pic>
        <p:nvPicPr>
          <p:cNvPr id="7" name="object 7"/>
          <p:cNvPicPr/>
          <p:nvPr/>
        </p:nvPicPr>
        <p:blipFill>
          <a:blip r:embed="rId3" cstate="print"/>
          <a:stretch>
            <a:fillRect/>
          </a:stretch>
        </p:blipFill>
        <p:spPr>
          <a:xfrm>
            <a:off x="2821685" y="4373879"/>
            <a:ext cx="4979670" cy="1958340"/>
          </a:xfrm>
          <a:prstGeom prst="rect">
            <a:avLst/>
          </a:prstGeom>
        </p:spPr>
      </p:pic>
      <p:sp>
        <p:nvSpPr>
          <p:cNvPr id="8" name="object 8"/>
          <p:cNvSpPr txBox="1"/>
          <p:nvPr/>
        </p:nvSpPr>
        <p:spPr>
          <a:xfrm>
            <a:off x="3163316" y="5620766"/>
            <a:ext cx="60579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VS</a:t>
            </a:r>
            <a:r>
              <a:rPr sz="1800" spc="-135" dirty="0">
                <a:latin typeface="Arial"/>
                <a:cs typeface="Arial"/>
              </a:rPr>
              <a:t>A</a:t>
            </a:r>
            <a:r>
              <a:rPr sz="1800" dirty="0">
                <a:latin typeface="Arial"/>
                <a:cs typeface="Arial"/>
              </a:rPr>
              <a:t>T</a:t>
            </a:r>
            <a:endParaRPr sz="1800">
              <a:latin typeface="Arial"/>
              <a:cs typeface="Arial"/>
            </a:endParaRPr>
          </a:p>
        </p:txBody>
      </p:sp>
      <p:grpSp>
        <p:nvGrpSpPr>
          <p:cNvPr id="9" name="object 9"/>
          <p:cNvGrpSpPr/>
          <p:nvPr/>
        </p:nvGrpSpPr>
        <p:grpSpPr>
          <a:xfrm>
            <a:off x="2581655" y="5874258"/>
            <a:ext cx="5140960" cy="1002030"/>
            <a:chOff x="2581655" y="5874258"/>
            <a:chExt cx="5140960" cy="1002030"/>
          </a:xfrm>
        </p:grpSpPr>
        <p:sp>
          <p:nvSpPr>
            <p:cNvPr id="10" name="object 10"/>
            <p:cNvSpPr/>
            <p:nvPr/>
          </p:nvSpPr>
          <p:spPr>
            <a:xfrm>
              <a:off x="3449573" y="5874258"/>
              <a:ext cx="375920" cy="390525"/>
            </a:xfrm>
            <a:custGeom>
              <a:avLst/>
              <a:gdLst/>
              <a:ahLst/>
              <a:cxnLst/>
              <a:rect l="l" t="t" r="r" b="b"/>
              <a:pathLst>
                <a:path w="375920" h="390525">
                  <a:moveTo>
                    <a:pt x="318850" y="246945"/>
                  </a:moveTo>
                  <a:lnTo>
                    <a:pt x="303445" y="195838"/>
                  </a:lnTo>
                  <a:lnTo>
                    <a:pt x="276384" y="155359"/>
                  </a:lnTo>
                  <a:lnTo>
                    <a:pt x="239561" y="118314"/>
                  </a:lnTo>
                  <a:lnTo>
                    <a:pt x="195967" y="85186"/>
                  </a:lnTo>
                  <a:lnTo>
                    <a:pt x="148594" y="56460"/>
                  </a:lnTo>
                  <a:lnTo>
                    <a:pt x="100433" y="32618"/>
                  </a:lnTo>
                  <a:lnTo>
                    <a:pt x="54477" y="14145"/>
                  </a:lnTo>
                  <a:lnTo>
                    <a:pt x="13716" y="1523"/>
                  </a:lnTo>
                  <a:lnTo>
                    <a:pt x="6096" y="0"/>
                  </a:lnTo>
                  <a:lnTo>
                    <a:pt x="0" y="28194"/>
                  </a:lnTo>
                  <a:lnTo>
                    <a:pt x="7620" y="29718"/>
                  </a:lnTo>
                  <a:lnTo>
                    <a:pt x="43708" y="40607"/>
                  </a:lnTo>
                  <a:lnTo>
                    <a:pt x="85791" y="57389"/>
                  </a:lnTo>
                  <a:lnTo>
                    <a:pt x="130763" y="79428"/>
                  </a:lnTo>
                  <a:lnTo>
                    <a:pt x="175521" y="106084"/>
                  </a:lnTo>
                  <a:lnTo>
                    <a:pt x="216961" y="136720"/>
                  </a:lnTo>
                  <a:lnTo>
                    <a:pt x="251977" y="170698"/>
                  </a:lnTo>
                  <a:lnTo>
                    <a:pt x="277465" y="207379"/>
                  </a:lnTo>
                  <a:lnTo>
                    <a:pt x="290322" y="246126"/>
                  </a:lnTo>
                  <a:lnTo>
                    <a:pt x="290874" y="250726"/>
                  </a:lnTo>
                  <a:lnTo>
                    <a:pt x="318850" y="246945"/>
                  </a:lnTo>
                  <a:close/>
                </a:path>
                <a:path w="375920" h="390525">
                  <a:moveTo>
                    <a:pt x="320802" y="384558"/>
                  </a:moveTo>
                  <a:lnTo>
                    <a:pt x="320802" y="260604"/>
                  </a:lnTo>
                  <a:lnTo>
                    <a:pt x="292608" y="265176"/>
                  </a:lnTo>
                  <a:lnTo>
                    <a:pt x="290874" y="250726"/>
                  </a:lnTo>
                  <a:lnTo>
                    <a:pt x="234696" y="258318"/>
                  </a:lnTo>
                  <a:lnTo>
                    <a:pt x="320802" y="384558"/>
                  </a:lnTo>
                  <a:close/>
                </a:path>
                <a:path w="375920" h="390525">
                  <a:moveTo>
                    <a:pt x="320802" y="260604"/>
                  </a:moveTo>
                  <a:lnTo>
                    <a:pt x="318850" y="246945"/>
                  </a:lnTo>
                  <a:lnTo>
                    <a:pt x="290874" y="250726"/>
                  </a:lnTo>
                  <a:lnTo>
                    <a:pt x="292608" y="265176"/>
                  </a:lnTo>
                  <a:lnTo>
                    <a:pt x="320802" y="260604"/>
                  </a:lnTo>
                  <a:close/>
                </a:path>
                <a:path w="375920" h="390525">
                  <a:moveTo>
                    <a:pt x="375666" y="239267"/>
                  </a:moveTo>
                  <a:lnTo>
                    <a:pt x="318850" y="246945"/>
                  </a:lnTo>
                  <a:lnTo>
                    <a:pt x="320802" y="260604"/>
                  </a:lnTo>
                  <a:lnTo>
                    <a:pt x="320802" y="384558"/>
                  </a:lnTo>
                  <a:lnTo>
                    <a:pt x="324612" y="390144"/>
                  </a:lnTo>
                  <a:lnTo>
                    <a:pt x="375666" y="239267"/>
                  </a:lnTo>
                  <a:close/>
                </a:path>
              </a:pathLst>
            </a:custGeom>
            <a:solidFill>
              <a:srgbClr val="FF2BD8"/>
            </a:solidFill>
          </p:spPr>
          <p:txBody>
            <a:bodyPr wrap="square" lIns="0" tIns="0" rIns="0" bIns="0" rtlCol="0"/>
            <a:lstStyle/>
            <a:p>
              <a:endParaRPr/>
            </a:p>
          </p:txBody>
        </p:sp>
        <p:sp>
          <p:nvSpPr>
            <p:cNvPr id="11" name="object 11"/>
            <p:cNvSpPr/>
            <p:nvPr/>
          </p:nvSpPr>
          <p:spPr>
            <a:xfrm>
              <a:off x="6768084" y="6115050"/>
              <a:ext cx="954405" cy="217170"/>
            </a:xfrm>
            <a:custGeom>
              <a:avLst/>
              <a:gdLst/>
              <a:ahLst/>
              <a:cxnLst/>
              <a:rect l="l" t="t" r="r" b="b"/>
              <a:pathLst>
                <a:path w="954404" h="217170">
                  <a:moveTo>
                    <a:pt x="954024" y="217170"/>
                  </a:moveTo>
                  <a:lnTo>
                    <a:pt x="954024" y="0"/>
                  </a:lnTo>
                  <a:lnTo>
                    <a:pt x="0" y="0"/>
                  </a:lnTo>
                  <a:lnTo>
                    <a:pt x="0" y="217170"/>
                  </a:lnTo>
                  <a:lnTo>
                    <a:pt x="954024" y="217170"/>
                  </a:lnTo>
                  <a:close/>
                </a:path>
              </a:pathLst>
            </a:custGeom>
            <a:solidFill>
              <a:srgbClr val="FFFFFF"/>
            </a:solidFill>
          </p:spPr>
          <p:txBody>
            <a:bodyPr wrap="square" lIns="0" tIns="0" rIns="0" bIns="0" rtlCol="0"/>
            <a:lstStyle/>
            <a:p>
              <a:endParaRPr/>
            </a:p>
          </p:txBody>
        </p:sp>
        <p:pic>
          <p:nvPicPr>
            <p:cNvPr id="12" name="object 12"/>
            <p:cNvPicPr/>
            <p:nvPr/>
          </p:nvPicPr>
          <p:blipFill>
            <a:blip r:embed="rId4" cstate="print"/>
            <a:stretch>
              <a:fillRect/>
            </a:stretch>
          </p:blipFill>
          <p:spPr>
            <a:xfrm>
              <a:off x="2986109" y="6332220"/>
              <a:ext cx="4196703" cy="543527"/>
            </a:xfrm>
            <a:prstGeom prst="rect">
              <a:avLst/>
            </a:prstGeom>
          </p:spPr>
        </p:pic>
        <p:sp>
          <p:nvSpPr>
            <p:cNvPr id="13" name="object 13"/>
            <p:cNvSpPr/>
            <p:nvPr/>
          </p:nvSpPr>
          <p:spPr>
            <a:xfrm>
              <a:off x="2581656" y="6331458"/>
              <a:ext cx="5140960" cy="322580"/>
            </a:xfrm>
            <a:custGeom>
              <a:avLst/>
              <a:gdLst/>
              <a:ahLst/>
              <a:cxnLst/>
              <a:rect l="l" t="t" r="r" b="b"/>
              <a:pathLst>
                <a:path w="5140959" h="322579">
                  <a:moveTo>
                    <a:pt x="954024" y="0"/>
                  </a:moveTo>
                  <a:lnTo>
                    <a:pt x="0" y="0"/>
                  </a:lnTo>
                  <a:lnTo>
                    <a:pt x="0" y="278142"/>
                  </a:lnTo>
                  <a:lnTo>
                    <a:pt x="954024" y="278142"/>
                  </a:lnTo>
                  <a:lnTo>
                    <a:pt x="954024" y="0"/>
                  </a:lnTo>
                  <a:close/>
                </a:path>
                <a:path w="5140959" h="322579">
                  <a:moveTo>
                    <a:pt x="5140452" y="0"/>
                  </a:moveTo>
                  <a:lnTo>
                    <a:pt x="4186428" y="0"/>
                  </a:lnTo>
                  <a:lnTo>
                    <a:pt x="4186428" y="322326"/>
                  </a:lnTo>
                  <a:lnTo>
                    <a:pt x="5140452" y="322326"/>
                  </a:lnTo>
                  <a:lnTo>
                    <a:pt x="5140452" y="0"/>
                  </a:lnTo>
                  <a:close/>
                </a:path>
              </a:pathLst>
            </a:custGeom>
            <a:solidFill>
              <a:srgbClr val="FFFFFF"/>
            </a:solidFill>
          </p:spPr>
          <p:txBody>
            <a:bodyPr wrap="square" lIns="0" tIns="0" rIns="0" bIns="0" rtlCol="0"/>
            <a:lstStyle/>
            <a:p>
              <a:endParaRPr/>
            </a:p>
          </p:txBody>
        </p:sp>
      </p:grpSp>
      <p:sp>
        <p:nvSpPr>
          <p:cNvPr id="15" name="TextBox 14">
            <a:extLst>
              <a:ext uri="{FF2B5EF4-FFF2-40B4-BE49-F238E27FC236}">
                <a16:creationId xmlns:a16="http://schemas.microsoft.com/office/drawing/2014/main" id="{C0C3C8C8-03D9-4F72-AABD-48D0EF7F5893}"/>
              </a:ext>
            </a:extLst>
          </p:cNvPr>
          <p:cNvSpPr txBox="1"/>
          <p:nvPr/>
        </p:nvSpPr>
        <p:spPr>
          <a:xfrm>
            <a:off x="934972" y="6689343"/>
            <a:ext cx="8590027" cy="923330"/>
          </a:xfrm>
          <a:prstGeom prst="rect">
            <a:avLst/>
          </a:prstGeom>
          <a:noFill/>
        </p:spPr>
        <p:txBody>
          <a:bodyPr wrap="square">
            <a:spAutoFit/>
          </a:bodyPr>
          <a:lstStyle/>
          <a:p>
            <a:r>
              <a:rPr lang="en-US" dirty="0"/>
              <a:t>A very small aperture terminal (VSAT) is a small-sized earth station used </a:t>
            </a:r>
            <a:r>
              <a:rPr lang="en-US" b="1" dirty="0"/>
              <a:t>in the transmit/receive of data, voice and video signals over a satellite communication network</a:t>
            </a:r>
            <a:r>
              <a:rPr lang="en-US" dirty="0"/>
              <a:t>, excluding broadcast television</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5583" y="728726"/>
            <a:ext cx="8587105" cy="574040"/>
          </a:xfrm>
          <a:prstGeom prst="rect">
            <a:avLst/>
          </a:prstGeom>
        </p:spPr>
        <p:txBody>
          <a:bodyPr vert="horz" wrap="square" lIns="0" tIns="12700" rIns="0" bIns="0" rtlCol="0">
            <a:spAutoFit/>
          </a:bodyPr>
          <a:lstStyle/>
          <a:p>
            <a:pPr marL="12700">
              <a:lnSpc>
                <a:spcPct val="100000"/>
              </a:lnSpc>
              <a:spcBef>
                <a:spcPts val="100"/>
              </a:spcBef>
            </a:pPr>
            <a:r>
              <a:rPr dirty="0"/>
              <a:t>Theoretical Basis for </a:t>
            </a:r>
            <a:r>
              <a:rPr spc="-5" dirty="0"/>
              <a:t>Data</a:t>
            </a:r>
            <a:r>
              <a:rPr spc="-140" dirty="0"/>
              <a:t> </a:t>
            </a:r>
            <a:r>
              <a:rPr spc="-5" dirty="0"/>
              <a:t>Communication</a:t>
            </a:r>
          </a:p>
        </p:txBody>
      </p:sp>
      <p:sp>
        <p:nvSpPr>
          <p:cNvPr id="3" name="object 3"/>
          <p:cNvSpPr txBox="1"/>
          <p:nvPr/>
        </p:nvSpPr>
        <p:spPr>
          <a:xfrm>
            <a:off x="1219200" y="1828800"/>
            <a:ext cx="7391399" cy="3775393"/>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panose="020B0604020202020204" pitchFamily="34" charset="0"/>
                <a:cs typeface="Arial" panose="020B0604020202020204" pitchFamily="34" charset="0"/>
              </a:rPr>
              <a:t>Communication rates have fundamental</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limits</a:t>
            </a:r>
            <a:endParaRPr sz="2400" dirty="0">
              <a:latin typeface="Arial" panose="020B0604020202020204" pitchFamily="34" charset="0"/>
              <a:cs typeface="Arial" panose="020B0604020202020204" pitchFamily="34" charset="0"/>
            </a:endParaRPr>
          </a:p>
          <a:p>
            <a:pPr>
              <a:lnSpc>
                <a:spcPct val="100000"/>
              </a:lnSpc>
              <a:spcBef>
                <a:spcPts val="25"/>
              </a:spcBef>
            </a:pPr>
            <a:endParaRPr sz="2750" dirty="0">
              <a:latin typeface="Arial" panose="020B0604020202020204" pitchFamily="34" charset="0"/>
              <a:cs typeface="Arial" panose="020B0604020202020204" pitchFamily="34" charset="0"/>
            </a:endParaRPr>
          </a:p>
          <a:p>
            <a:pPr marL="469900" indent="-457200">
              <a:lnSpc>
                <a:spcPct val="100000"/>
              </a:lnSpc>
              <a:spcBef>
                <a:spcPts val="5"/>
              </a:spcBef>
              <a:buClr>
                <a:srgbClr val="0000FF"/>
              </a:buClr>
              <a:buChar char="•"/>
              <a:tabLst>
                <a:tab pos="469265" algn="l"/>
                <a:tab pos="469900" algn="l"/>
              </a:tabLst>
            </a:pPr>
            <a:r>
              <a:rPr sz="2400" spc="-5" dirty="0">
                <a:latin typeface="Arial" panose="020B0604020202020204" pitchFamily="34" charset="0"/>
                <a:cs typeface="Arial" panose="020B0604020202020204" pitchFamily="34" charset="0"/>
              </a:rPr>
              <a:t>Fourier analysis</a:t>
            </a:r>
            <a:r>
              <a:rPr sz="2400" spc="25" dirty="0">
                <a:latin typeface="Arial" panose="020B0604020202020204" pitchFamily="34" charset="0"/>
                <a:cs typeface="Arial" panose="020B0604020202020204" pitchFamily="34" charset="0"/>
              </a:rPr>
              <a:t> </a:t>
            </a:r>
            <a:endParaRPr lang="en-US" sz="2400" dirty="0">
              <a:solidFill>
                <a:srgbClr val="0000FF"/>
              </a:solidFill>
              <a:latin typeface="Arial" panose="020B0604020202020204" pitchFamily="34" charset="0"/>
              <a:cs typeface="Arial" panose="020B0604020202020204" pitchFamily="34" charset="0"/>
            </a:endParaRPr>
          </a:p>
          <a:p>
            <a:pPr marL="469900" indent="-457200">
              <a:lnSpc>
                <a:spcPct val="100000"/>
              </a:lnSpc>
              <a:spcBef>
                <a:spcPts val="5"/>
              </a:spcBef>
              <a:buClr>
                <a:srgbClr val="0000FF"/>
              </a:buClr>
              <a:buChar char="•"/>
              <a:tabLst>
                <a:tab pos="469265" algn="l"/>
                <a:tab pos="469900" algn="l"/>
              </a:tabLst>
            </a:pPr>
            <a:endParaRPr sz="2400" dirty="0">
              <a:latin typeface="Arial" panose="020B0604020202020204" pitchFamily="34" charset="0"/>
              <a:cs typeface="Arial" panose="020B0604020202020204" pitchFamily="34" charset="0"/>
            </a:endParaRPr>
          </a:p>
          <a:p>
            <a:pPr marL="469900" indent="-457200">
              <a:lnSpc>
                <a:spcPct val="100000"/>
              </a:lnSpc>
              <a:spcBef>
                <a:spcPts val="600"/>
              </a:spcBef>
              <a:buClr>
                <a:srgbClr val="0000FF"/>
              </a:buClr>
              <a:buChar char="•"/>
              <a:tabLst>
                <a:tab pos="469265" algn="l"/>
                <a:tab pos="469900" algn="l"/>
              </a:tabLst>
            </a:pPr>
            <a:r>
              <a:rPr sz="2400" dirty="0">
                <a:latin typeface="Arial" panose="020B0604020202020204" pitchFamily="34" charset="0"/>
                <a:cs typeface="Arial" panose="020B0604020202020204" pitchFamily="34" charset="0"/>
              </a:rPr>
              <a:t>Bandwidth-limited signals</a:t>
            </a:r>
            <a:r>
              <a:rPr sz="2400" spc="20" dirty="0">
                <a:latin typeface="Arial" panose="020B0604020202020204" pitchFamily="34" charset="0"/>
                <a:cs typeface="Arial" panose="020B0604020202020204" pitchFamily="34" charset="0"/>
              </a:rPr>
              <a:t> </a:t>
            </a:r>
            <a:endParaRPr lang="en-US" sz="2400" dirty="0">
              <a:solidFill>
                <a:srgbClr val="0000FF"/>
              </a:solidFill>
              <a:latin typeface="Arial" panose="020B0604020202020204" pitchFamily="34" charset="0"/>
              <a:cs typeface="Arial" panose="020B0604020202020204" pitchFamily="34" charset="0"/>
            </a:endParaRPr>
          </a:p>
          <a:p>
            <a:pPr marL="469900" indent="-457200">
              <a:lnSpc>
                <a:spcPct val="100000"/>
              </a:lnSpc>
              <a:spcBef>
                <a:spcPts val="600"/>
              </a:spcBef>
              <a:buClr>
                <a:srgbClr val="0000FF"/>
              </a:buClr>
              <a:buChar char="•"/>
              <a:tabLst>
                <a:tab pos="469265" algn="l"/>
                <a:tab pos="469900" algn="l"/>
              </a:tabLst>
            </a:pPr>
            <a:endParaRPr sz="2400" dirty="0">
              <a:latin typeface="Arial" panose="020B0604020202020204" pitchFamily="34" charset="0"/>
              <a:cs typeface="Arial" panose="020B0604020202020204" pitchFamily="34" charset="0"/>
            </a:endParaRPr>
          </a:p>
          <a:p>
            <a:pPr marL="469900" indent="-457200">
              <a:lnSpc>
                <a:spcPct val="100000"/>
              </a:lnSpc>
              <a:spcBef>
                <a:spcPts val="600"/>
              </a:spcBef>
              <a:buClr>
                <a:srgbClr val="0000FF"/>
              </a:buClr>
              <a:buChar char="•"/>
              <a:tabLst>
                <a:tab pos="469265" algn="l"/>
                <a:tab pos="469900" algn="l"/>
              </a:tabLst>
            </a:pPr>
            <a:r>
              <a:rPr sz="2400" spc="-5" dirty="0">
                <a:latin typeface="Arial" panose="020B0604020202020204" pitchFamily="34" charset="0"/>
                <a:cs typeface="Arial" panose="020B0604020202020204" pitchFamily="34" charset="0"/>
              </a:rPr>
              <a:t>Maximum data rate of </a:t>
            </a:r>
            <a:r>
              <a:rPr sz="2400" dirty="0">
                <a:latin typeface="Arial" panose="020B0604020202020204" pitchFamily="34" charset="0"/>
                <a:cs typeface="Arial" panose="020B0604020202020204" pitchFamily="34" charset="0"/>
              </a:rPr>
              <a:t>a </a:t>
            </a:r>
            <a:r>
              <a:rPr sz="2400" spc="-5" dirty="0">
                <a:latin typeface="Arial" panose="020B0604020202020204" pitchFamily="34" charset="0"/>
                <a:cs typeface="Arial" panose="020B0604020202020204" pitchFamily="34" charset="0"/>
              </a:rPr>
              <a:t>channel</a:t>
            </a:r>
            <a:endParaRPr lang="en-US" sz="2400" spc="20" dirty="0">
              <a:latin typeface="Arial" panose="020B0604020202020204" pitchFamily="34" charset="0"/>
              <a:cs typeface="Arial" panose="020B0604020202020204" pitchFamily="34" charset="0"/>
            </a:endParaRPr>
          </a:p>
          <a:p>
            <a:pPr marL="469900" indent="-457200">
              <a:lnSpc>
                <a:spcPct val="100000"/>
              </a:lnSpc>
              <a:spcBef>
                <a:spcPts val="600"/>
              </a:spcBef>
              <a:buClr>
                <a:srgbClr val="0000FF"/>
              </a:buClr>
              <a:buChar char="•"/>
              <a:tabLst>
                <a:tab pos="469265" algn="l"/>
                <a:tab pos="469900" algn="l"/>
              </a:tabLst>
            </a:pPr>
            <a:endParaRPr lang="en-US" sz="2400" dirty="0">
              <a:solidFill>
                <a:srgbClr val="0000FF"/>
              </a:solidFill>
              <a:latin typeface="Arial" panose="020B0604020202020204" pitchFamily="34" charset="0"/>
              <a:cs typeface="Arial" panose="020B0604020202020204" pitchFamily="34" charset="0"/>
            </a:endParaRPr>
          </a:p>
          <a:p>
            <a:pPr marL="469900" indent="-457200">
              <a:lnSpc>
                <a:spcPct val="100000"/>
              </a:lnSpc>
              <a:spcBef>
                <a:spcPts val="600"/>
              </a:spcBef>
              <a:buClr>
                <a:srgbClr val="0000FF"/>
              </a:buClr>
              <a:buChar char="•"/>
              <a:tabLst>
                <a:tab pos="469265" algn="l"/>
                <a:tab pos="469900" algn="l"/>
              </a:tabLst>
            </a:pPr>
            <a:endParaRPr sz="2400" dirty="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4938" y="728726"/>
            <a:ext cx="5207635" cy="574040"/>
          </a:xfrm>
          <a:prstGeom prst="rect">
            <a:avLst/>
          </a:prstGeom>
        </p:spPr>
        <p:txBody>
          <a:bodyPr vert="horz" wrap="square" lIns="0" tIns="12700" rIns="0" bIns="0" rtlCol="0">
            <a:spAutoFit/>
          </a:bodyPr>
          <a:lstStyle/>
          <a:p>
            <a:pPr marL="12700">
              <a:lnSpc>
                <a:spcPct val="100000"/>
              </a:lnSpc>
              <a:spcBef>
                <a:spcPts val="100"/>
              </a:spcBef>
            </a:pPr>
            <a:r>
              <a:rPr spc="-5" dirty="0"/>
              <a:t>Low-Earth </a:t>
            </a:r>
            <a:r>
              <a:rPr dirty="0"/>
              <a:t>Orbit</a:t>
            </a:r>
            <a:r>
              <a:rPr spc="-114" dirty="0"/>
              <a:t> </a:t>
            </a:r>
            <a:r>
              <a:rPr dirty="0"/>
              <a:t>Satellites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609600" y="1488938"/>
            <a:ext cx="9448800" cy="1133644"/>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sz="2400" spc="-5" dirty="0">
                <a:latin typeface="Arial"/>
                <a:cs typeface="Arial"/>
              </a:rPr>
              <a:t>Systems such as Iridium use many low-latency satellites  for coverage and route communications via</a:t>
            </a:r>
            <a:r>
              <a:rPr sz="2400" spc="40" dirty="0">
                <a:latin typeface="Arial"/>
                <a:cs typeface="Arial"/>
              </a:rPr>
              <a:t> </a:t>
            </a:r>
            <a:r>
              <a:rPr sz="2400" spc="-5" dirty="0">
                <a:latin typeface="Arial"/>
                <a:cs typeface="Arial"/>
              </a:rPr>
              <a:t>them</a:t>
            </a:r>
            <a:endParaRPr lang="en-IN"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IN" sz="2400" spc="-5" dirty="0">
                <a:latin typeface="Arial"/>
                <a:cs typeface="Arial"/>
              </a:rPr>
              <a:t>Positioned above 750KM</a:t>
            </a:r>
            <a:endParaRPr sz="2400" dirty="0">
              <a:latin typeface="Arial"/>
              <a:cs typeface="Arial"/>
            </a:endParaRPr>
          </a:p>
        </p:txBody>
      </p:sp>
      <p:pic>
        <p:nvPicPr>
          <p:cNvPr id="9" name="Picture 8">
            <a:extLst>
              <a:ext uri="{FF2B5EF4-FFF2-40B4-BE49-F238E27FC236}">
                <a16:creationId xmlns:a16="http://schemas.microsoft.com/office/drawing/2014/main" id="{76E1619F-C678-7EC5-6C6B-D7A437C307EC}"/>
              </a:ext>
            </a:extLst>
          </p:cNvPr>
          <p:cNvPicPr>
            <a:picLocks noChangeAspect="1"/>
          </p:cNvPicPr>
          <p:nvPr/>
        </p:nvPicPr>
        <p:blipFill>
          <a:blip r:embed="rId2"/>
          <a:stretch>
            <a:fillRect/>
          </a:stretch>
        </p:blipFill>
        <p:spPr>
          <a:xfrm>
            <a:off x="76201" y="2808754"/>
            <a:ext cx="9753600" cy="434211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7A1930-5B5B-71B1-6714-7F4236C3837F}"/>
              </a:ext>
            </a:extLst>
          </p:cNvPr>
          <p:cNvPicPr>
            <a:picLocks noChangeAspect="1"/>
          </p:cNvPicPr>
          <p:nvPr/>
        </p:nvPicPr>
        <p:blipFill>
          <a:blip r:embed="rId2"/>
          <a:stretch>
            <a:fillRect/>
          </a:stretch>
        </p:blipFill>
        <p:spPr>
          <a:xfrm>
            <a:off x="304800" y="1828800"/>
            <a:ext cx="9753600" cy="5334000"/>
          </a:xfrm>
          <a:prstGeom prst="rect">
            <a:avLst/>
          </a:prstGeom>
        </p:spPr>
      </p:pic>
      <p:sp>
        <p:nvSpPr>
          <p:cNvPr id="6" name="TextBox 5">
            <a:extLst>
              <a:ext uri="{FF2B5EF4-FFF2-40B4-BE49-F238E27FC236}">
                <a16:creationId xmlns:a16="http://schemas.microsoft.com/office/drawing/2014/main" id="{211322BA-953D-A6DF-A77C-993ABC123802}"/>
              </a:ext>
            </a:extLst>
          </p:cNvPr>
          <p:cNvSpPr txBox="1"/>
          <p:nvPr/>
        </p:nvSpPr>
        <p:spPr>
          <a:xfrm>
            <a:off x="685800" y="613954"/>
            <a:ext cx="7975838" cy="523220"/>
          </a:xfrm>
          <a:prstGeom prst="rect">
            <a:avLst/>
          </a:prstGeom>
          <a:noFill/>
        </p:spPr>
        <p:txBody>
          <a:bodyPr wrap="none" rtlCol="0">
            <a:spAutoFit/>
          </a:bodyPr>
          <a:lstStyle/>
          <a:p>
            <a:r>
              <a:rPr lang="en-IN" sz="2800" dirty="0"/>
              <a:t>Alternative design: Easier to manage from the ground</a:t>
            </a:r>
          </a:p>
        </p:txBody>
      </p:sp>
    </p:spTree>
    <p:extLst>
      <p:ext uri="{BB962C8B-B14F-4D97-AF65-F5344CB8AC3E}">
        <p14:creationId xmlns:p14="http://schemas.microsoft.com/office/powerpoint/2010/main" val="1497212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63900" y="728726"/>
            <a:ext cx="3531235" cy="574040"/>
          </a:xfrm>
          <a:prstGeom prst="rect">
            <a:avLst/>
          </a:prstGeom>
        </p:spPr>
        <p:txBody>
          <a:bodyPr vert="horz" wrap="square" lIns="0" tIns="12700" rIns="0" bIns="0" rtlCol="0">
            <a:spAutoFit/>
          </a:bodyPr>
          <a:lstStyle/>
          <a:p>
            <a:pPr marL="12700">
              <a:lnSpc>
                <a:spcPct val="100000"/>
              </a:lnSpc>
              <a:spcBef>
                <a:spcPts val="100"/>
              </a:spcBef>
            </a:pPr>
            <a:r>
              <a:rPr dirty="0"/>
              <a:t>Satellite vs.</a:t>
            </a:r>
            <a:r>
              <a:rPr spc="-114" dirty="0"/>
              <a:t> </a:t>
            </a:r>
            <a:r>
              <a:rPr dirty="0"/>
              <a:t>Fiber</a:t>
            </a:r>
          </a:p>
        </p:txBody>
      </p:sp>
      <p:sp>
        <p:nvSpPr>
          <p:cNvPr id="3" name="object 3"/>
          <p:cNvSpPr/>
          <p:nvPr/>
        </p:nvSpPr>
        <p:spPr>
          <a:xfrm>
            <a:off x="457200" y="2414777"/>
            <a:ext cx="9144000" cy="2938780"/>
          </a:xfrm>
          <a:custGeom>
            <a:avLst/>
            <a:gdLst/>
            <a:ahLst/>
            <a:cxnLst/>
            <a:rect l="l" t="t" r="r" b="b"/>
            <a:pathLst>
              <a:path w="9144000" h="2938779">
                <a:moveTo>
                  <a:pt x="9144000" y="0"/>
                </a:moveTo>
                <a:lnTo>
                  <a:pt x="0" y="0"/>
                </a:lnTo>
                <a:lnTo>
                  <a:pt x="0" y="979170"/>
                </a:lnTo>
                <a:lnTo>
                  <a:pt x="0" y="979932"/>
                </a:lnTo>
                <a:lnTo>
                  <a:pt x="0" y="1958340"/>
                </a:lnTo>
                <a:lnTo>
                  <a:pt x="0" y="1959102"/>
                </a:lnTo>
                <a:lnTo>
                  <a:pt x="0" y="2938272"/>
                </a:lnTo>
                <a:lnTo>
                  <a:pt x="9144000" y="2938272"/>
                </a:lnTo>
                <a:lnTo>
                  <a:pt x="9144000" y="1959102"/>
                </a:lnTo>
                <a:lnTo>
                  <a:pt x="9144000" y="1958340"/>
                </a:lnTo>
                <a:lnTo>
                  <a:pt x="9144000" y="979932"/>
                </a:lnTo>
                <a:lnTo>
                  <a:pt x="9144000" y="979170"/>
                </a:lnTo>
                <a:lnTo>
                  <a:pt x="9144000" y="0"/>
                </a:lnTo>
                <a:close/>
              </a:path>
            </a:pathLst>
          </a:custGeom>
          <a:solidFill>
            <a:srgbClr val="FFFFFF"/>
          </a:solidFill>
        </p:spPr>
        <p:txBody>
          <a:bodyPr wrap="square" lIns="0" tIns="0" rIns="0" bIns="0" rtlCol="0"/>
          <a:lstStyle/>
          <a:p>
            <a:endParaRPr/>
          </a:p>
        </p:txBody>
      </p:sp>
      <p:sp>
        <p:nvSpPr>
          <p:cNvPr id="4" name="object 4"/>
          <p:cNvSpPr txBox="1"/>
          <p:nvPr/>
        </p:nvSpPr>
        <p:spPr>
          <a:xfrm>
            <a:off x="736600" y="1828800"/>
            <a:ext cx="8585200" cy="4641014"/>
          </a:xfrm>
          <a:prstGeom prst="rect">
            <a:avLst/>
          </a:prstGeom>
        </p:spPr>
        <p:txBody>
          <a:bodyPr vert="horz" wrap="square" lIns="0" tIns="87630" rIns="0" bIns="0" rtlCol="0">
            <a:spAutoFit/>
          </a:bodyPr>
          <a:lstStyle/>
          <a:p>
            <a:pPr marL="12700">
              <a:lnSpc>
                <a:spcPct val="100000"/>
              </a:lnSpc>
              <a:spcBef>
                <a:spcPts val="690"/>
              </a:spcBef>
            </a:pPr>
            <a:r>
              <a:rPr sz="3200" spc="-5" dirty="0">
                <a:latin typeface="Arial"/>
                <a:cs typeface="Arial"/>
              </a:rPr>
              <a:t>Satellite:</a:t>
            </a:r>
            <a:endParaRPr sz="3200" dirty="0">
              <a:latin typeface="Arial"/>
              <a:cs typeface="Arial"/>
            </a:endParaRPr>
          </a:p>
          <a:p>
            <a:pPr marL="812800" marR="5080" indent="-343535">
              <a:lnSpc>
                <a:spcPct val="100000"/>
              </a:lnSpc>
              <a:spcBef>
                <a:spcPts val="490"/>
              </a:spcBef>
              <a:tabLst>
                <a:tab pos="812165" algn="l"/>
              </a:tabLst>
            </a:pPr>
            <a:r>
              <a:rPr sz="2800" spc="-5" dirty="0">
                <a:solidFill>
                  <a:srgbClr val="0000FF"/>
                </a:solidFill>
                <a:latin typeface="Arial"/>
                <a:cs typeface="Arial"/>
              </a:rPr>
              <a:t>+	</a:t>
            </a:r>
            <a:r>
              <a:rPr sz="2800" spc="-5" dirty="0">
                <a:latin typeface="Arial"/>
                <a:cs typeface="Arial"/>
              </a:rPr>
              <a:t>Can rapidly set up </a:t>
            </a:r>
            <a:r>
              <a:rPr sz="2800" spc="-10" dirty="0">
                <a:latin typeface="Arial"/>
                <a:cs typeface="Arial"/>
              </a:rPr>
              <a:t>anywhere/anytime </a:t>
            </a:r>
            <a:r>
              <a:rPr sz="2800" spc="-5" dirty="0">
                <a:latin typeface="Arial"/>
                <a:cs typeface="Arial"/>
              </a:rPr>
              <a:t>communications (after  </a:t>
            </a:r>
            <a:r>
              <a:rPr sz="2800" spc="-10" dirty="0">
                <a:latin typeface="Arial"/>
                <a:cs typeface="Arial"/>
              </a:rPr>
              <a:t>satellites </a:t>
            </a:r>
            <a:r>
              <a:rPr sz="2800" spc="-5" dirty="0">
                <a:latin typeface="Arial"/>
                <a:cs typeface="Arial"/>
              </a:rPr>
              <a:t>have been</a:t>
            </a:r>
            <a:r>
              <a:rPr sz="2800" spc="5" dirty="0">
                <a:latin typeface="Arial"/>
                <a:cs typeface="Arial"/>
              </a:rPr>
              <a:t> </a:t>
            </a:r>
            <a:r>
              <a:rPr sz="2800" spc="-10" dirty="0">
                <a:latin typeface="Arial"/>
                <a:cs typeface="Arial"/>
              </a:rPr>
              <a:t>launched)</a:t>
            </a:r>
            <a:endParaRPr sz="2800" dirty="0">
              <a:latin typeface="Arial"/>
              <a:cs typeface="Arial"/>
            </a:endParaRPr>
          </a:p>
          <a:p>
            <a:pPr marL="469900">
              <a:lnSpc>
                <a:spcPct val="100000"/>
              </a:lnSpc>
              <a:spcBef>
                <a:spcPts val="480"/>
              </a:spcBef>
              <a:tabLst>
                <a:tab pos="812165" algn="l"/>
              </a:tabLst>
            </a:pPr>
            <a:r>
              <a:rPr sz="2800" spc="-5" dirty="0">
                <a:solidFill>
                  <a:srgbClr val="0000FF"/>
                </a:solidFill>
                <a:latin typeface="Arial"/>
                <a:cs typeface="Arial"/>
              </a:rPr>
              <a:t>+	</a:t>
            </a:r>
            <a:r>
              <a:rPr sz="2800" spc="-5" dirty="0">
                <a:latin typeface="Arial"/>
                <a:cs typeface="Arial"/>
              </a:rPr>
              <a:t>Can </a:t>
            </a:r>
            <a:r>
              <a:rPr sz="2800" spc="-10" dirty="0">
                <a:latin typeface="Arial"/>
                <a:cs typeface="Arial"/>
              </a:rPr>
              <a:t>broadcast </a:t>
            </a:r>
            <a:r>
              <a:rPr sz="2800" spc="-5" dirty="0">
                <a:latin typeface="Arial"/>
                <a:cs typeface="Arial"/>
              </a:rPr>
              <a:t>to large</a:t>
            </a:r>
            <a:r>
              <a:rPr sz="2800" spc="-10" dirty="0">
                <a:latin typeface="Arial"/>
                <a:cs typeface="Arial"/>
              </a:rPr>
              <a:t> regions</a:t>
            </a:r>
            <a:endParaRPr sz="2800" dirty="0">
              <a:latin typeface="Arial"/>
              <a:cs typeface="Arial"/>
            </a:endParaRPr>
          </a:p>
          <a:p>
            <a:pPr marL="812800" indent="-343535">
              <a:lnSpc>
                <a:spcPct val="100000"/>
              </a:lnSpc>
              <a:spcBef>
                <a:spcPts val="480"/>
              </a:spcBef>
              <a:buClr>
                <a:srgbClr val="0000FF"/>
              </a:buClr>
              <a:buChar char="−"/>
              <a:tabLst>
                <a:tab pos="812165" algn="l"/>
                <a:tab pos="813435" algn="l"/>
              </a:tabLst>
            </a:pPr>
            <a:r>
              <a:rPr sz="2800" spc="-10" dirty="0">
                <a:latin typeface="Arial"/>
                <a:cs typeface="Arial"/>
              </a:rPr>
              <a:t>Limited bandwidth </a:t>
            </a:r>
            <a:r>
              <a:rPr sz="2800" spc="-5" dirty="0">
                <a:latin typeface="Arial"/>
                <a:cs typeface="Arial"/>
              </a:rPr>
              <a:t>and </a:t>
            </a:r>
            <a:r>
              <a:rPr sz="2800" spc="-10" dirty="0">
                <a:latin typeface="Arial"/>
                <a:cs typeface="Arial"/>
              </a:rPr>
              <a:t>interference </a:t>
            </a:r>
            <a:r>
              <a:rPr sz="2800" spc="-5" dirty="0">
                <a:latin typeface="Arial"/>
                <a:cs typeface="Arial"/>
              </a:rPr>
              <a:t>to</a:t>
            </a:r>
            <a:r>
              <a:rPr sz="2800" spc="30" dirty="0">
                <a:latin typeface="Arial"/>
                <a:cs typeface="Arial"/>
              </a:rPr>
              <a:t> </a:t>
            </a:r>
            <a:r>
              <a:rPr sz="2800" spc="-10" dirty="0">
                <a:latin typeface="Arial"/>
                <a:cs typeface="Arial"/>
              </a:rPr>
              <a:t>manage</a:t>
            </a:r>
            <a:endParaRPr sz="2800" dirty="0">
              <a:latin typeface="Arial"/>
              <a:cs typeface="Arial"/>
            </a:endParaRPr>
          </a:p>
          <a:p>
            <a:pPr marL="12700">
              <a:lnSpc>
                <a:spcPct val="100000"/>
              </a:lnSpc>
              <a:spcBef>
                <a:spcPts val="1789"/>
              </a:spcBef>
            </a:pPr>
            <a:r>
              <a:rPr sz="3200" spc="-5" dirty="0">
                <a:latin typeface="Arial"/>
                <a:cs typeface="Arial"/>
              </a:rPr>
              <a:t>Fiber:</a:t>
            </a:r>
            <a:endParaRPr sz="3200" dirty="0">
              <a:latin typeface="Arial"/>
              <a:cs typeface="Arial"/>
            </a:endParaRPr>
          </a:p>
          <a:p>
            <a:pPr marL="469900">
              <a:lnSpc>
                <a:spcPct val="100000"/>
              </a:lnSpc>
              <a:spcBef>
                <a:spcPts val="490"/>
              </a:spcBef>
              <a:tabLst>
                <a:tab pos="812165" algn="l"/>
              </a:tabLst>
            </a:pPr>
            <a:r>
              <a:rPr sz="2800" spc="-5" dirty="0">
                <a:solidFill>
                  <a:srgbClr val="0000FF"/>
                </a:solidFill>
                <a:latin typeface="Arial"/>
                <a:cs typeface="Arial"/>
              </a:rPr>
              <a:t>+	</a:t>
            </a:r>
            <a:r>
              <a:rPr sz="2800" spc="-10" dirty="0">
                <a:latin typeface="Arial"/>
                <a:cs typeface="Arial"/>
              </a:rPr>
              <a:t>Enormous bandwidth </a:t>
            </a:r>
            <a:r>
              <a:rPr sz="2800" spc="-5" dirty="0">
                <a:latin typeface="Arial"/>
                <a:cs typeface="Arial"/>
              </a:rPr>
              <a:t>over long</a:t>
            </a:r>
            <a:r>
              <a:rPr sz="2800" spc="20" dirty="0">
                <a:latin typeface="Arial"/>
                <a:cs typeface="Arial"/>
              </a:rPr>
              <a:t> </a:t>
            </a:r>
            <a:r>
              <a:rPr sz="2800" spc="-10" dirty="0">
                <a:latin typeface="Arial"/>
                <a:cs typeface="Arial"/>
              </a:rPr>
              <a:t>distances</a:t>
            </a:r>
            <a:endParaRPr sz="2800" dirty="0">
              <a:latin typeface="Arial"/>
              <a:cs typeface="Arial"/>
            </a:endParaRPr>
          </a:p>
          <a:p>
            <a:pPr marL="812800" indent="-343535">
              <a:lnSpc>
                <a:spcPct val="100000"/>
              </a:lnSpc>
              <a:spcBef>
                <a:spcPts val="480"/>
              </a:spcBef>
              <a:buClr>
                <a:srgbClr val="0000FF"/>
              </a:buClr>
              <a:buChar char="−"/>
              <a:tabLst>
                <a:tab pos="812165" algn="l"/>
                <a:tab pos="813435" algn="l"/>
              </a:tabLst>
            </a:pPr>
            <a:r>
              <a:rPr sz="2800" spc="-5" dirty="0">
                <a:latin typeface="Arial"/>
                <a:cs typeface="Arial"/>
              </a:rPr>
              <a:t>Installation can be more</a:t>
            </a:r>
            <a:r>
              <a:rPr sz="2800" dirty="0">
                <a:latin typeface="Arial"/>
                <a:cs typeface="Arial"/>
              </a:rPr>
              <a:t> </a:t>
            </a:r>
            <a:r>
              <a:rPr sz="2800" spc="-10" dirty="0">
                <a:latin typeface="Arial"/>
                <a:cs typeface="Arial"/>
              </a:rPr>
              <a:t>expensive/difficult</a:t>
            </a:r>
            <a:endParaRPr sz="2800" dirty="0">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85391" y="728726"/>
            <a:ext cx="7085330" cy="574040"/>
          </a:xfrm>
          <a:prstGeom prst="rect">
            <a:avLst/>
          </a:prstGeom>
        </p:spPr>
        <p:txBody>
          <a:bodyPr vert="horz" wrap="square" lIns="0" tIns="12700" rIns="0" bIns="0" rtlCol="0">
            <a:spAutoFit/>
          </a:bodyPr>
          <a:lstStyle/>
          <a:p>
            <a:pPr marL="12700">
              <a:lnSpc>
                <a:spcPct val="100000"/>
              </a:lnSpc>
              <a:spcBef>
                <a:spcPts val="100"/>
              </a:spcBef>
            </a:pPr>
            <a:r>
              <a:rPr spc="-5" dirty="0"/>
              <a:t>Digital </a:t>
            </a:r>
            <a:r>
              <a:rPr dirty="0"/>
              <a:t>Modulation </a:t>
            </a:r>
            <a:r>
              <a:rPr spc="-5" dirty="0"/>
              <a:t>and</a:t>
            </a:r>
            <a:r>
              <a:rPr spc="-130" dirty="0"/>
              <a:t> </a:t>
            </a:r>
            <a:r>
              <a:rPr dirty="0"/>
              <a:t>Multiplexing</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1485391" y="1796286"/>
            <a:ext cx="7560563" cy="4042132"/>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uFill>
                  <a:solidFill>
                    <a:srgbClr val="000000"/>
                  </a:solidFill>
                </a:uFill>
                <a:latin typeface="Arial"/>
                <a:cs typeface="Arial"/>
              </a:rPr>
              <a:t>Process of converting between bits and signals is called modulation.</a:t>
            </a:r>
          </a:p>
          <a:p>
            <a:pPr marL="355600" marR="5080" indent="-342900">
              <a:lnSpc>
                <a:spcPct val="100000"/>
              </a:lnSpc>
              <a:spcBef>
                <a:spcPts val="100"/>
              </a:spcBef>
              <a:buFont typeface="Arial" panose="020B0604020202020204" pitchFamily="34" charset="0"/>
              <a:buChar char="•"/>
            </a:pPr>
            <a:r>
              <a:rPr sz="2400" dirty="0">
                <a:uFill>
                  <a:solidFill>
                    <a:srgbClr val="000000"/>
                  </a:solidFill>
                </a:uFill>
                <a:latin typeface="Arial"/>
                <a:cs typeface="Arial"/>
              </a:rPr>
              <a:t>multiplexing</a:t>
            </a:r>
            <a:r>
              <a:rPr sz="2400" dirty="0">
                <a:latin typeface="Arial"/>
                <a:cs typeface="Arial"/>
              </a:rPr>
              <a:t> </a:t>
            </a:r>
            <a:r>
              <a:rPr sz="2400" spc="-5" dirty="0">
                <a:latin typeface="Arial"/>
                <a:cs typeface="Arial"/>
              </a:rPr>
              <a:t>schemes share </a:t>
            </a:r>
            <a:r>
              <a:rPr sz="2400" dirty="0">
                <a:latin typeface="Arial"/>
                <a:cs typeface="Arial"/>
              </a:rPr>
              <a:t>a </a:t>
            </a:r>
            <a:r>
              <a:rPr sz="2400" spc="-5" dirty="0">
                <a:latin typeface="Arial"/>
                <a:cs typeface="Arial"/>
              </a:rPr>
              <a:t>channel among</a:t>
            </a:r>
            <a:r>
              <a:rPr sz="2400" spc="-20" dirty="0">
                <a:latin typeface="Arial"/>
                <a:cs typeface="Arial"/>
              </a:rPr>
              <a:t> </a:t>
            </a:r>
            <a:r>
              <a:rPr sz="2400" spc="-5" dirty="0">
                <a:latin typeface="Arial"/>
                <a:cs typeface="Arial"/>
              </a:rPr>
              <a:t>users.</a:t>
            </a:r>
            <a:endParaRPr sz="2400" dirty="0">
              <a:latin typeface="Arial"/>
              <a:cs typeface="Arial"/>
            </a:endParaRPr>
          </a:p>
          <a:p>
            <a:pPr marL="927100" lvl="1" indent="-457200">
              <a:spcBef>
                <a:spcPts val="2400"/>
              </a:spcBef>
              <a:buClr>
                <a:srgbClr val="0000FF"/>
              </a:buClr>
              <a:buChar char="•"/>
              <a:tabLst>
                <a:tab pos="469265" algn="l"/>
                <a:tab pos="469900" algn="l"/>
              </a:tabLst>
            </a:pPr>
            <a:r>
              <a:rPr sz="2400" spc="-5" dirty="0">
                <a:latin typeface="Arial"/>
                <a:cs typeface="Arial"/>
              </a:rPr>
              <a:t>Baseband </a:t>
            </a:r>
            <a:r>
              <a:rPr sz="2400" dirty="0">
                <a:latin typeface="Arial"/>
                <a:cs typeface="Arial"/>
              </a:rPr>
              <a:t>Transmission</a:t>
            </a:r>
            <a:r>
              <a:rPr sz="2400" spc="-65" dirty="0">
                <a:latin typeface="Arial"/>
                <a:cs typeface="Arial"/>
              </a:rPr>
              <a:t> </a:t>
            </a:r>
            <a:r>
              <a:rPr sz="2400" dirty="0">
                <a:solidFill>
                  <a:srgbClr val="0000FF"/>
                </a:solidFill>
                <a:latin typeface="Arial"/>
                <a:cs typeface="Arial"/>
              </a:rPr>
              <a:t>»</a:t>
            </a:r>
            <a:endParaRPr sz="2400" dirty="0">
              <a:latin typeface="Arial"/>
              <a:cs typeface="Arial"/>
            </a:endParaRPr>
          </a:p>
          <a:p>
            <a:pPr marL="927100" lvl="1" indent="-457200">
              <a:spcBef>
                <a:spcPts val="600"/>
              </a:spcBef>
              <a:buClr>
                <a:srgbClr val="0000FF"/>
              </a:buClr>
              <a:buChar char="•"/>
              <a:tabLst>
                <a:tab pos="469265" algn="l"/>
                <a:tab pos="469900" algn="l"/>
              </a:tabLst>
            </a:pPr>
            <a:r>
              <a:rPr sz="2400" spc="-5" dirty="0">
                <a:latin typeface="Arial"/>
                <a:cs typeface="Arial"/>
              </a:rPr>
              <a:t>Passband Transmission</a:t>
            </a:r>
            <a:r>
              <a:rPr sz="2400" spc="-65" dirty="0">
                <a:latin typeface="Arial"/>
                <a:cs typeface="Arial"/>
              </a:rPr>
              <a:t> </a:t>
            </a:r>
            <a:r>
              <a:rPr sz="2400" dirty="0">
                <a:solidFill>
                  <a:srgbClr val="0000FF"/>
                </a:solidFill>
                <a:latin typeface="Arial"/>
                <a:cs typeface="Arial"/>
              </a:rPr>
              <a:t>»</a:t>
            </a:r>
            <a:endParaRPr lang="en-IN" sz="2400" dirty="0">
              <a:solidFill>
                <a:srgbClr val="0000FF"/>
              </a:solidFill>
              <a:latin typeface="Arial"/>
              <a:cs typeface="Arial"/>
            </a:endParaRPr>
          </a:p>
          <a:p>
            <a:pPr marL="927100" lvl="1" indent="-457200">
              <a:spcBef>
                <a:spcPts val="600"/>
              </a:spcBef>
              <a:buClr>
                <a:srgbClr val="0000FF"/>
              </a:buClr>
              <a:buChar char="•"/>
              <a:tabLst>
                <a:tab pos="469265" algn="l"/>
                <a:tab pos="469900" algn="l"/>
              </a:tabLst>
            </a:pPr>
            <a:endParaRPr sz="2400" dirty="0">
              <a:latin typeface="Arial"/>
              <a:cs typeface="Arial"/>
            </a:endParaRPr>
          </a:p>
          <a:p>
            <a:pPr marL="927100" lvl="1" indent="-457200">
              <a:spcBef>
                <a:spcPts val="600"/>
              </a:spcBef>
              <a:buClr>
                <a:srgbClr val="0000FF"/>
              </a:buClr>
              <a:buChar char="•"/>
              <a:tabLst>
                <a:tab pos="469265" algn="l"/>
                <a:tab pos="469900" algn="l"/>
              </a:tabLst>
            </a:pPr>
            <a:r>
              <a:rPr sz="2400" spc="-5" dirty="0">
                <a:latin typeface="Arial"/>
                <a:cs typeface="Arial"/>
              </a:rPr>
              <a:t>Frequency Division Multiplexing</a:t>
            </a:r>
            <a:r>
              <a:rPr sz="2400" spc="50" dirty="0">
                <a:latin typeface="Arial"/>
                <a:cs typeface="Arial"/>
              </a:rPr>
              <a:t> </a:t>
            </a:r>
            <a:r>
              <a:rPr sz="2400" dirty="0">
                <a:solidFill>
                  <a:srgbClr val="0000FF"/>
                </a:solidFill>
                <a:latin typeface="Arial"/>
                <a:cs typeface="Arial"/>
              </a:rPr>
              <a:t>»</a:t>
            </a:r>
            <a:endParaRPr sz="2400" dirty="0">
              <a:latin typeface="Arial"/>
              <a:cs typeface="Arial"/>
            </a:endParaRPr>
          </a:p>
          <a:p>
            <a:pPr marL="927100" lvl="1" indent="-457200">
              <a:spcBef>
                <a:spcPts val="600"/>
              </a:spcBef>
              <a:buClr>
                <a:srgbClr val="0000FF"/>
              </a:buClr>
              <a:buChar char="•"/>
              <a:tabLst>
                <a:tab pos="469265" algn="l"/>
                <a:tab pos="469900" algn="l"/>
              </a:tabLst>
            </a:pPr>
            <a:r>
              <a:rPr sz="2400" dirty="0">
                <a:latin typeface="Arial"/>
                <a:cs typeface="Arial"/>
              </a:rPr>
              <a:t>Time </a:t>
            </a:r>
            <a:r>
              <a:rPr sz="2400" spc="-5" dirty="0">
                <a:latin typeface="Arial"/>
                <a:cs typeface="Arial"/>
              </a:rPr>
              <a:t>Division Multiplexing</a:t>
            </a:r>
            <a:r>
              <a:rPr sz="2400" spc="40" dirty="0">
                <a:latin typeface="Arial"/>
                <a:cs typeface="Arial"/>
              </a:rPr>
              <a:t> </a:t>
            </a:r>
            <a:r>
              <a:rPr sz="2400" dirty="0">
                <a:solidFill>
                  <a:srgbClr val="0000FF"/>
                </a:solidFill>
                <a:latin typeface="Arial"/>
                <a:cs typeface="Arial"/>
              </a:rPr>
              <a:t>»</a:t>
            </a:r>
            <a:endParaRPr sz="2400" dirty="0">
              <a:latin typeface="Arial"/>
              <a:cs typeface="Arial"/>
            </a:endParaRPr>
          </a:p>
          <a:p>
            <a:pPr marL="927100" lvl="1" indent="-457200">
              <a:spcBef>
                <a:spcPts val="600"/>
              </a:spcBef>
              <a:buClr>
                <a:srgbClr val="0000FF"/>
              </a:buClr>
              <a:buChar char="•"/>
              <a:tabLst>
                <a:tab pos="469265" algn="l"/>
                <a:tab pos="469900" algn="l"/>
              </a:tabLst>
            </a:pPr>
            <a:r>
              <a:rPr sz="2400" spc="-5" dirty="0">
                <a:latin typeface="Arial"/>
                <a:cs typeface="Arial"/>
              </a:rPr>
              <a:t>Code Division Multiple </a:t>
            </a:r>
            <a:r>
              <a:rPr sz="2400" dirty="0">
                <a:latin typeface="Arial"/>
                <a:cs typeface="Arial"/>
              </a:rPr>
              <a:t>Access</a:t>
            </a:r>
            <a:r>
              <a:rPr sz="2400" spc="40" dirty="0">
                <a:latin typeface="Arial"/>
                <a:cs typeface="Arial"/>
              </a:rPr>
              <a:t> </a:t>
            </a:r>
            <a:r>
              <a:rPr sz="2400" dirty="0">
                <a:solidFill>
                  <a:srgbClr val="0000FF"/>
                </a:solidFill>
                <a:latin typeface="Arial"/>
                <a:cs typeface="Arial"/>
              </a:rPr>
              <a:t>»</a:t>
            </a:r>
            <a:endParaRPr sz="2400" dirty="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4383" y="728726"/>
            <a:ext cx="4930140" cy="574040"/>
          </a:xfrm>
          <a:prstGeom prst="rect">
            <a:avLst/>
          </a:prstGeom>
        </p:spPr>
        <p:txBody>
          <a:bodyPr vert="horz" wrap="square" lIns="0" tIns="12700" rIns="0" bIns="0" rtlCol="0">
            <a:spAutoFit/>
          </a:bodyPr>
          <a:lstStyle/>
          <a:p>
            <a:pPr marL="12700">
              <a:lnSpc>
                <a:spcPct val="100000"/>
              </a:lnSpc>
              <a:spcBef>
                <a:spcPts val="100"/>
              </a:spcBef>
            </a:pPr>
            <a:r>
              <a:rPr dirty="0"/>
              <a:t>Baseband</a:t>
            </a:r>
            <a:r>
              <a:rPr spc="-114" dirty="0"/>
              <a:t> </a:t>
            </a:r>
            <a:r>
              <a:rPr dirty="0"/>
              <a:t>Transmission</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993139" y="1548638"/>
            <a:ext cx="7912100" cy="1720984"/>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Line codes send </a:t>
            </a:r>
            <a:r>
              <a:rPr sz="2400" u="heavy" spc="-5" dirty="0">
                <a:uFill>
                  <a:solidFill>
                    <a:srgbClr val="000000"/>
                  </a:solidFill>
                </a:uFill>
                <a:latin typeface="Arial"/>
                <a:cs typeface="Arial"/>
              </a:rPr>
              <a:t>symbols</a:t>
            </a:r>
            <a:r>
              <a:rPr sz="2400" spc="-5" dirty="0">
                <a:latin typeface="Arial"/>
                <a:cs typeface="Arial"/>
              </a:rPr>
              <a:t> that represent one or more</a:t>
            </a:r>
            <a:r>
              <a:rPr sz="2400" spc="50" dirty="0">
                <a:latin typeface="Arial"/>
                <a:cs typeface="Arial"/>
              </a:rPr>
              <a:t> </a:t>
            </a:r>
            <a:r>
              <a:rPr sz="2400" spc="-5" dirty="0">
                <a:latin typeface="Arial"/>
                <a:cs typeface="Arial"/>
              </a:rPr>
              <a:t>bits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lang="en-IN" sz="2400" dirty="0"/>
              <a:t>NRZ (</a:t>
            </a:r>
            <a:r>
              <a:rPr lang="en-IN" sz="2400" b="1" dirty="0"/>
              <a:t>non-return-to-zero</a:t>
            </a:r>
            <a:r>
              <a:rPr lang="en-IN" sz="2400" dirty="0"/>
              <a:t>)</a:t>
            </a:r>
            <a:r>
              <a:rPr sz="2400" spc="-5" dirty="0">
                <a:latin typeface="Arial"/>
                <a:cs typeface="Arial"/>
              </a:rPr>
              <a:t> is the simplest, literal line code (+1V=“1”,</a:t>
            </a:r>
            <a:r>
              <a:rPr sz="2400" spc="20" dirty="0">
                <a:latin typeface="Arial"/>
                <a:cs typeface="Arial"/>
              </a:rPr>
              <a:t> </a:t>
            </a:r>
            <a:r>
              <a:rPr sz="2400" spc="-5" dirty="0">
                <a:latin typeface="Arial"/>
                <a:cs typeface="Arial"/>
              </a:rPr>
              <a:t>-1V=“0”)</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Other codes tradeoff bandwidth and signal</a:t>
            </a:r>
            <a:r>
              <a:rPr sz="2400" spc="15" dirty="0">
                <a:latin typeface="Arial"/>
                <a:cs typeface="Arial"/>
              </a:rPr>
              <a:t> </a:t>
            </a:r>
            <a:r>
              <a:rPr sz="2400" spc="-5" dirty="0">
                <a:latin typeface="Arial"/>
                <a:cs typeface="Arial"/>
              </a:rPr>
              <a:t>transitions</a:t>
            </a:r>
            <a:endParaRPr sz="2400" dirty="0">
              <a:latin typeface="Arial"/>
              <a:cs typeface="Arial"/>
            </a:endParaRPr>
          </a:p>
        </p:txBody>
      </p:sp>
      <p:pic>
        <p:nvPicPr>
          <p:cNvPr id="5" name="object 5"/>
          <p:cNvPicPr/>
          <p:nvPr/>
        </p:nvPicPr>
        <p:blipFill>
          <a:blip r:embed="rId2" cstate="print"/>
          <a:stretch>
            <a:fillRect/>
          </a:stretch>
        </p:blipFill>
        <p:spPr>
          <a:xfrm>
            <a:off x="1920239" y="3369817"/>
            <a:ext cx="6057899" cy="3560063"/>
          </a:xfrm>
          <a:prstGeom prst="rect">
            <a:avLst/>
          </a:prstGeom>
        </p:spPr>
      </p:pic>
      <p:sp>
        <p:nvSpPr>
          <p:cNvPr id="6" name="object 6"/>
          <p:cNvSpPr txBox="1"/>
          <p:nvPr/>
        </p:nvSpPr>
        <p:spPr>
          <a:xfrm>
            <a:off x="4114800" y="7315200"/>
            <a:ext cx="24701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Four </a:t>
            </a:r>
            <a:r>
              <a:rPr sz="1800" spc="-10" dirty="0">
                <a:latin typeface="Arial"/>
                <a:cs typeface="Arial"/>
              </a:rPr>
              <a:t>different </a:t>
            </a:r>
            <a:r>
              <a:rPr sz="1800" spc="-5" dirty="0">
                <a:latin typeface="Arial"/>
                <a:cs typeface="Arial"/>
              </a:rPr>
              <a:t>line</a:t>
            </a:r>
            <a:r>
              <a:rPr sz="1800" spc="-90" dirty="0">
                <a:latin typeface="Arial"/>
                <a:cs typeface="Arial"/>
              </a:rPr>
              <a:t> </a:t>
            </a:r>
            <a:r>
              <a:rPr sz="1800" dirty="0">
                <a:latin typeface="Arial"/>
                <a:cs typeface="Arial"/>
              </a:rPr>
              <a:t>codes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5538" y="728726"/>
            <a:ext cx="3225800" cy="574040"/>
          </a:xfrm>
          <a:prstGeom prst="rect">
            <a:avLst/>
          </a:prstGeom>
        </p:spPr>
        <p:txBody>
          <a:bodyPr vert="horz" wrap="square" lIns="0" tIns="12700" rIns="0" bIns="0" rtlCol="0">
            <a:spAutoFit/>
          </a:bodyPr>
          <a:lstStyle/>
          <a:p>
            <a:pPr marL="12700">
              <a:lnSpc>
                <a:spcPct val="100000"/>
              </a:lnSpc>
              <a:spcBef>
                <a:spcPts val="100"/>
              </a:spcBef>
            </a:pPr>
            <a:r>
              <a:rPr spc="-5" dirty="0"/>
              <a:t>Clock</a:t>
            </a:r>
            <a:r>
              <a:rPr spc="-90" dirty="0"/>
              <a:t> </a:t>
            </a:r>
            <a:r>
              <a:rPr spc="-5" dirty="0"/>
              <a:t>Recovery</a:t>
            </a:r>
          </a:p>
        </p:txBody>
      </p:sp>
      <p:sp>
        <p:nvSpPr>
          <p:cNvPr id="3" name="object 3"/>
          <p:cNvSpPr txBox="1"/>
          <p:nvPr/>
        </p:nvSpPr>
        <p:spPr>
          <a:xfrm>
            <a:off x="993139" y="1548638"/>
            <a:ext cx="7820659" cy="90931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To decode the symbols, signals need sufficient</a:t>
            </a:r>
            <a:r>
              <a:rPr sz="2400" spc="15" dirty="0">
                <a:latin typeface="Arial"/>
                <a:cs typeface="Arial"/>
              </a:rPr>
              <a:t> </a:t>
            </a:r>
            <a:r>
              <a:rPr sz="2400" spc="-5" dirty="0">
                <a:latin typeface="Arial"/>
                <a:cs typeface="Arial"/>
              </a:rPr>
              <a:t>transitions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Otherwise long runs of 0s (or 1s) are confusing,</a:t>
            </a:r>
            <a:r>
              <a:rPr sz="2400" spc="25" dirty="0">
                <a:latin typeface="Arial"/>
                <a:cs typeface="Arial"/>
              </a:rPr>
              <a:t> </a:t>
            </a:r>
            <a:r>
              <a:rPr sz="2400" spc="-5" dirty="0">
                <a:latin typeface="Arial"/>
                <a:cs typeface="Arial"/>
              </a:rPr>
              <a:t>e.g.:</a:t>
            </a:r>
            <a:endParaRPr sz="2400">
              <a:latin typeface="Arial"/>
              <a:cs typeface="Arial"/>
            </a:endParaRPr>
          </a:p>
        </p:txBody>
      </p:sp>
      <p:grpSp>
        <p:nvGrpSpPr>
          <p:cNvPr id="4" name="object 4"/>
          <p:cNvGrpSpPr/>
          <p:nvPr/>
        </p:nvGrpSpPr>
        <p:grpSpPr>
          <a:xfrm>
            <a:off x="457200" y="2414777"/>
            <a:ext cx="9144000" cy="980440"/>
            <a:chOff x="457200" y="2414777"/>
            <a:chExt cx="9144000" cy="980440"/>
          </a:xfrm>
        </p:grpSpPr>
        <p:sp>
          <p:nvSpPr>
            <p:cNvPr id="5" name="object 5"/>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6" name="object 6"/>
            <p:cNvSpPr/>
            <p:nvPr/>
          </p:nvSpPr>
          <p:spPr>
            <a:xfrm>
              <a:off x="2085594" y="2615183"/>
              <a:ext cx="5534660" cy="428625"/>
            </a:xfrm>
            <a:custGeom>
              <a:avLst/>
              <a:gdLst/>
              <a:ahLst/>
              <a:cxnLst/>
              <a:rect l="l" t="t" r="r" b="b"/>
              <a:pathLst>
                <a:path w="5534659" h="428625">
                  <a:moveTo>
                    <a:pt x="459486" y="400049"/>
                  </a:moveTo>
                  <a:lnTo>
                    <a:pt x="459486" y="17525"/>
                  </a:lnTo>
                  <a:lnTo>
                    <a:pt x="453390" y="11429"/>
                  </a:lnTo>
                  <a:lnTo>
                    <a:pt x="445770" y="10667"/>
                  </a:lnTo>
                  <a:lnTo>
                    <a:pt x="762" y="0"/>
                  </a:lnTo>
                  <a:lnTo>
                    <a:pt x="0" y="28194"/>
                  </a:lnTo>
                  <a:lnTo>
                    <a:pt x="431292" y="39271"/>
                  </a:lnTo>
                  <a:lnTo>
                    <a:pt x="431292" y="25145"/>
                  </a:lnTo>
                  <a:lnTo>
                    <a:pt x="445008" y="39623"/>
                  </a:lnTo>
                  <a:lnTo>
                    <a:pt x="445008" y="400049"/>
                  </a:lnTo>
                  <a:lnTo>
                    <a:pt x="459486" y="400049"/>
                  </a:lnTo>
                  <a:close/>
                </a:path>
                <a:path w="5534659" h="428625">
                  <a:moveTo>
                    <a:pt x="445008" y="39623"/>
                  </a:moveTo>
                  <a:lnTo>
                    <a:pt x="431292" y="25145"/>
                  </a:lnTo>
                  <a:lnTo>
                    <a:pt x="431292" y="39271"/>
                  </a:lnTo>
                  <a:lnTo>
                    <a:pt x="445008" y="39623"/>
                  </a:lnTo>
                  <a:close/>
                </a:path>
                <a:path w="5534659" h="428625">
                  <a:moveTo>
                    <a:pt x="459486" y="428244"/>
                  </a:moveTo>
                  <a:lnTo>
                    <a:pt x="459486" y="413766"/>
                  </a:lnTo>
                  <a:lnTo>
                    <a:pt x="445008" y="400049"/>
                  </a:lnTo>
                  <a:lnTo>
                    <a:pt x="445008" y="39623"/>
                  </a:lnTo>
                  <a:lnTo>
                    <a:pt x="431292" y="39271"/>
                  </a:lnTo>
                  <a:lnTo>
                    <a:pt x="431292" y="422148"/>
                  </a:lnTo>
                  <a:lnTo>
                    <a:pt x="437388" y="428244"/>
                  </a:lnTo>
                  <a:lnTo>
                    <a:pt x="459486" y="428244"/>
                  </a:lnTo>
                  <a:close/>
                </a:path>
                <a:path w="5534659" h="428625">
                  <a:moveTo>
                    <a:pt x="5534406" y="428243"/>
                  </a:moveTo>
                  <a:lnTo>
                    <a:pt x="5534406" y="400049"/>
                  </a:lnTo>
                  <a:lnTo>
                    <a:pt x="445008" y="400049"/>
                  </a:lnTo>
                  <a:lnTo>
                    <a:pt x="459486" y="413766"/>
                  </a:lnTo>
                  <a:lnTo>
                    <a:pt x="459486" y="428244"/>
                  </a:lnTo>
                  <a:lnTo>
                    <a:pt x="5534406" y="428243"/>
                  </a:lnTo>
                  <a:close/>
                </a:path>
              </a:pathLst>
            </a:custGeom>
            <a:solidFill>
              <a:srgbClr val="FF2BD8"/>
            </a:solidFill>
          </p:spPr>
          <p:txBody>
            <a:bodyPr wrap="square" lIns="0" tIns="0" rIns="0" bIns="0" rtlCol="0"/>
            <a:lstStyle/>
            <a:p>
              <a:endParaRPr/>
            </a:p>
          </p:txBody>
        </p:sp>
      </p:grpSp>
      <p:sp>
        <p:nvSpPr>
          <p:cNvPr id="7" name="object 7"/>
          <p:cNvSpPr txBox="1"/>
          <p:nvPr/>
        </p:nvSpPr>
        <p:spPr>
          <a:xfrm>
            <a:off x="2244344" y="2703067"/>
            <a:ext cx="139065" cy="269875"/>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1</a:t>
            </a:r>
            <a:endParaRPr sz="1600">
              <a:latin typeface="Arial"/>
              <a:cs typeface="Arial"/>
            </a:endParaRPr>
          </a:p>
        </p:txBody>
      </p:sp>
      <p:sp>
        <p:nvSpPr>
          <p:cNvPr id="8" name="object 8"/>
          <p:cNvSpPr txBox="1"/>
          <p:nvPr/>
        </p:nvSpPr>
        <p:spPr>
          <a:xfrm>
            <a:off x="2815846" y="2665733"/>
            <a:ext cx="4922520" cy="269875"/>
          </a:xfrm>
          <a:prstGeom prst="rect">
            <a:avLst/>
          </a:prstGeom>
        </p:spPr>
        <p:txBody>
          <a:bodyPr vert="horz" wrap="square" lIns="0" tIns="12700" rIns="0" bIns="0" rtlCol="0">
            <a:spAutoFit/>
          </a:bodyPr>
          <a:lstStyle/>
          <a:p>
            <a:pPr marL="12700">
              <a:lnSpc>
                <a:spcPct val="100000"/>
              </a:lnSpc>
              <a:spcBef>
                <a:spcPts val="100"/>
              </a:spcBef>
              <a:tabLst>
                <a:tab pos="354330" algn="l"/>
                <a:tab pos="753110" algn="l"/>
                <a:tab pos="1151890" algn="l"/>
                <a:tab pos="1550670" algn="l"/>
                <a:tab pos="1949450" algn="l"/>
                <a:tab pos="2348865" algn="l"/>
                <a:tab pos="2747645" algn="l"/>
                <a:tab pos="3146425" algn="l"/>
                <a:tab pos="3488054" algn="l"/>
              </a:tabLst>
            </a:pPr>
            <a:r>
              <a:rPr sz="1600" dirty="0">
                <a:latin typeface="Arial"/>
                <a:cs typeface="Arial"/>
              </a:rPr>
              <a:t>0	0	0	0	0	0	0	0	0	0 um, 0? </a:t>
            </a:r>
            <a:r>
              <a:rPr sz="1600" spc="-30" dirty="0">
                <a:latin typeface="Arial"/>
                <a:cs typeface="Arial"/>
              </a:rPr>
              <a:t>er,</a:t>
            </a:r>
            <a:r>
              <a:rPr sz="1600" spc="-40" dirty="0">
                <a:latin typeface="Arial"/>
                <a:cs typeface="Arial"/>
              </a:rPr>
              <a:t> </a:t>
            </a:r>
            <a:r>
              <a:rPr sz="1600" dirty="0">
                <a:latin typeface="Arial"/>
                <a:cs typeface="Arial"/>
              </a:rPr>
              <a:t>0?</a:t>
            </a:r>
            <a:endParaRPr sz="1600">
              <a:latin typeface="Arial"/>
              <a:cs typeface="Arial"/>
            </a:endParaRPr>
          </a:p>
        </p:txBody>
      </p:sp>
      <p:sp>
        <p:nvSpPr>
          <p:cNvPr id="9" name="object 9"/>
          <p:cNvSpPr txBox="1"/>
          <p:nvPr/>
        </p:nvSpPr>
        <p:spPr>
          <a:xfrm>
            <a:off x="993139" y="3167126"/>
            <a:ext cx="7887970" cy="135128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Strategies: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Manchester coding, mixes clock signal in every</a:t>
            </a:r>
            <a:r>
              <a:rPr sz="2400" spc="15" dirty="0">
                <a:latin typeface="Arial"/>
                <a:cs typeface="Arial"/>
              </a:rPr>
              <a:t> </a:t>
            </a:r>
            <a:r>
              <a:rPr sz="2400" spc="-5" dirty="0">
                <a:latin typeface="Arial"/>
                <a:cs typeface="Arial"/>
              </a:rPr>
              <a:t>symbol</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4B/5B maps </a:t>
            </a:r>
            <a:r>
              <a:rPr sz="2400" dirty="0">
                <a:latin typeface="Arial"/>
                <a:cs typeface="Arial"/>
              </a:rPr>
              <a:t>4 </a:t>
            </a:r>
            <a:r>
              <a:rPr sz="2400" spc="-5" dirty="0">
                <a:latin typeface="Arial"/>
                <a:cs typeface="Arial"/>
              </a:rPr>
              <a:t>data bits to </a:t>
            </a:r>
            <a:r>
              <a:rPr sz="2400" dirty="0">
                <a:latin typeface="Arial"/>
                <a:cs typeface="Arial"/>
              </a:rPr>
              <a:t>5 </a:t>
            </a:r>
            <a:r>
              <a:rPr sz="2400" spc="-5" dirty="0">
                <a:latin typeface="Arial"/>
                <a:cs typeface="Arial"/>
              </a:rPr>
              <a:t>coded bits with 1s and</a:t>
            </a:r>
            <a:r>
              <a:rPr sz="2400" dirty="0">
                <a:latin typeface="Arial"/>
                <a:cs typeface="Arial"/>
              </a:rPr>
              <a:t> </a:t>
            </a:r>
            <a:r>
              <a:rPr sz="2400" spc="-5" dirty="0">
                <a:latin typeface="Arial"/>
                <a:cs typeface="Arial"/>
              </a:rPr>
              <a:t>0s:</a:t>
            </a:r>
            <a:endParaRPr sz="2400">
              <a:latin typeface="Arial"/>
              <a:cs typeface="Arial"/>
            </a:endParaRPr>
          </a:p>
        </p:txBody>
      </p:sp>
      <p:sp>
        <p:nvSpPr>
          <p:cNvPr id="11" name="object 11"/>
          <p:cNvSpPr txBox="1"/>
          <p:nvPr/>
        </p:nvSpPr>
        <p:spPr>
          <a:xfrm>
            <a:off x="993139" y="6135878"/>
            <a:ext cx="7412355" cy="391160"/>
          </a:xfrm>
          <a:prstGeom prst="rect">
            <a:avLst/>
          </a:prstGeom>
        </p:spPr>
        <p:txBody>
          <a:bodyPr vert="horz" wrap="square" lIns="0" tIns="12700" rIns="0" bIns="0" rtlCol="0">
            <a:spAutoFit/>
          </a:bodyPr>
          <a:lstStyle/>
          <a:p>
            <a:pPr marL="469900" indent="-457200">
              <a:lnSpc>
                <a:spcPct val="100000"/>
              </a:lnSpc>
              <a:spcBef>
                <a:spcPts val="100"/>
              </a:spcBef>
              <a:buClr>
                <a:srgbClr val="0000FF"/>
              </a:buClr>
              <a:buChar char="•"/>
              <a:tabLst>
                <a:tab pos="469265" algn="l"/>
                <a:tab pos="469900" algn="l"/>
              </a:tabLst>
            </a:pPr>
            <a:r>
              <a:rPr sz="2400" spc="-5" dirty="0">
                <a:latin typeface="Arial"/>
                <a:cs typeface="Arial"/>
              </a:rPr>
              <a:t>Scrambler XORs tx/rx data with pseudorandom</a:t>
            </a:r>
            <a:r>
              <a:rPr sz="2400" spc="20" dirty="0">
                <a:latin typeface="Arial"/>
                <a:cs typeface="Arial"/>
              </a:rPr>
              <a:t> </a:t>
            </a:r>
            <a:r>
              <a:rPr sz="2400" spc="-5" dirty="0">
                <a:latin typeface="Arial"/>
                <a:cs typeface="Arial"/>
              </a:rPr>
              <a:t>bits</a:t>
            </a:r>
            <a:endParaRPr sz="2400" dirty="0">
              <a:latin typeface="Arial"/>
              <a:cs typeface="Arial"/>
            </a:endParaRPr>
          </a:p>
        </p:txBody>
      </p:sp>
      <p:graphicFrame>
        <p:nvGraphicFramePr>
          <p:cNvPr id="12" name="object 12"/>
          <p:cNvGraphicFramePr>
            <a:graphicFrameLocks noGrp="1"/>
          </p:cNvGraphicFramePr>
          <p:nvPr/>
        </p:nvGraphicFramePr>
        <p:xfrm>
          <a:off x="2257805" y="4616958"/>
          <a:ext cx="5877558" cy="1279395"/>
        </p:xfrm>
        <a:graphic>
          <a:graphicData uri="http://schemas.openxmlformats.org/drawingml/2006/table">
            <a:tbl>
              <a:tblPr firstRow="1" bandRow="1">
                <a:tableStyleId>{2D5ABB26-0587-4C30-8999-92F81FD0307C}</a:tableStyleId>
              </a:tblPr>
              <a:tblGrid>
                <a:gridCol w="734695">
                  <a:extLst>
                    <a:ext uri="{9D8B030D-6E8A-4147-A177-3AD203B41FA5}">
                      <a16:colId xmlns:a16="http://schemas.microsoft.com/office/drawing/2014/main" val="20000"/>
                    </a:ext>
                  </a:extLst>
                </a:gridCol>
                <a:gridCol w="734695">
                  <a:extLst>
                    <a:ext uri="{9D8B030D-6E8A-4147-A177-3AD203B41FA5}">
                      <a16:colId xmlns:a16="http://schemas.microsoft.com/office/drawing/2014/main" val="20001"/>
                    </a:ext>
                  </a:extLst>
                </a:gridCol>
                <a:gridCol w="734695">
                  <a:extLst>
                    <a:ext uri="{9D8B030D-6E8A-4147-A177-3AD203B41FA5}">
                      <a16:colId xmlns:a16="http://schemas.microsoft.com/office/drawing/2014/main" val="20002"/>
                    </a:ext>
                  </a:extLst>
                </a:gridCol>
                <a:gridCol w="734694">
                  <a:extLst>
                    <a:ext uri="{9D8B030D-6E8A-4147-A177-3AD203B41FA5}">
                      <a16:colId xmlns:a16="http://schemas.microsoft.com/office/drawing/2014/main" val="20003"/>
                    </a:ext>
                  </a:extLst>
                </a:gridCol>
                <a:gridCol w="734694">
                  <a:extLst>
                    <a:ext uri="{9D8B030D-6E8A-4147-A177-3AD203B41FA5}">
                      <a16:colId xmlns:a16="http://schemas.microsoft.com/office/drawing/2014/main" val="20004"/>
                    </a:ext>
                  </a:extLst>
                </a:gridCol>
                <a:gridCol w="734695">
                  <a:extLst>
                    <a:ext uri="{9D8B030D-6E8A-4147-A177-3AD203B41FA5}">
                      <a16:colId xmlns:a16="http://schemas.microsoft.com/office/drawing/2014/main" val="20005"/>
                    </a:ext>
                  </a:extLst>
                </a:gridCol>
                <a:gridCol w="734695">
                  <a:extLst>
                    <a:ext uri="{9D8B030D-6E8A-4147-A177-3AD203B41FA5}">
                      <a16:colId xmlns:a16="http://schemas.microsoft.com/office/drawing/2014/main" val="20006"/>
                    </a:ext>
                  </a:extLst>
                </a:gridCol>
                <a:gridCol w="734695">
                  <a:extLst>
                    <a:ext uri="{9D8B030D-6E8A-4147-A177-3AD203B41FA5}">
                      <a16:colId xmlns:a16="http://schemas.microsoft.com/office/drawing/2014/main" val="20007"/>
                    </a:ext>
                  </a:extLst>
                </a:gridCol>
              </a:tblGrid>
              <a:tr h="256031">
                <a:tc>
                  <a:txBody>
                    <a:bodyPr/>
                    <a:lstStyle/>
                    <a:p>
                      <a:pPr marL="146685">
                        <a:lnSpc>
                          <a:spcPts val="1870"/>
                        </a:lnSpc>
                      </a:pPr>
                      <a:r>
                        <a:rPr sz="1600" b="1" spc="-5" dirty="0">
                          <a:latin typeface="Arial"/>
                          <a:cs typeface="Arial"/>
                        </a:rPr>
                        <a:t>Data</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113030">
                        <a:lnSpc>
                          <a:spcPts val="1870"/>
                        </a:lnSpc>
                      </a:pPr>
                      <a:r>
                        <a:rPr sz="1600" b="1" spc="-5" dirty="0">
                          <a:latin typeface="Arial"/>
                          <a:cs typeface="Arial"/>
                        </a:rPr>
                        <a:t>Code</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146050">
                        <a:lnSpc>
                          <a:spcPts val="1870"/>
                        </a:lnSpc>
                      </a:pPr>
                      <a:r>
                        <a:rPr sz="1600" b="1" spc="-5" dirty="0">
                          <a:latin typeface="Arial"/>
                          <a:cs typeface="Arial"/>
                        </a:rPr>
                        <a:t>Data</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algn="ctr">
                        <a:lnSpc>
                          <a:spcPts val="1870"/>
                        </a:lnSpc>
                      </a:pPr>
                      <a:r>
                        <a:rPr sz="1600" b="1" spc="-5" dirty="0">
                          <a:latin typeface="Arial"/>
                          <a:cs typeface="Arial"/>
                        </a:rPr>
                        <a:t>Code</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algn="ctr">
                        <a:lnSpc>
                          <a:spcPts val="1870"/>
                        </a:lnSpc>
                      </a:pPr>
                      <a:r>
                        <a:rPr sz="1600" b="1" spc="-5" dirty="0">
                          <a:latin typeface="Arial"/>
                          <a:cs typeface="Arial"/>
                        </a:rPr>
                        <a:t>Data</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algn="ctr">
                        <a:lnSpc>
                          <a:spcPts val="1870"/>
                        </a:lnSpc>
                      </a:pPr>
                      <a:r>
                        <a:rPr sz="1600" b="1" spc="-5" dirty="0">
                          <a:latin typeface="Arial"/>
                          <a:cs typeface="Arial"/>
                        </a:rPr>
                        <a:t>Code</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146050">
                        <a:lnSpc>
                          <a:spcPts val="1870"/>
                        </a:lnSpc>
                      </a:pPr>
                      <a:r>
                        <a:rPr sz="1600" b="1" spc="-5" dirty="0">
                          <a:latin typeface="Arial"/>
                          <a:cs typeface="Arial"/>
                        </a:rPr>
                        <a:t>Data</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algn="ctr">
                        <a:lnSpc>
                          <a:spcPts val="1870"/>
                        </a:lnSpc>
                      </a:pPr>
                      <a:r>
                        <a:rPr sz="1600" b="1" spc="-5" dirty="0">
                          <a:latin typeface="Arial"/>
                          <a:cs typeface="Arial"/>
                        </a:rPr>
                        <a:t>Code</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0"/>
                  </a:ext>
                </a:extLst>
              </a:tr>
              <a:tr h="255270">
                <a:tc>
                  <a:txBody>
                    <a:bodyPr/>
                    <a:lstStyle/>
                    <a:p>
                      <a:pPr marL="140970">
                        <a:lnSpc>
                          <a:spcPts val="1870"/>
                        </a:lnSpc>
                      </a:pPr>
                      <a:r>
                        <a:rPr sz="1600" spc="-5" dirty="0">
                          <a:latin typeface="Arial"/>
                          <a:cs typeface="Arial"/>
                        </a:rPr>
                        <a:t>0000</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107314">
                        <a:lnSpc>
                          <a:spcPts val="1870"/>
                        </a:lnSpc>
                      </a:pPr>
                      <a:r>
                        <a:rPr sz="1600" spc="-75" dirty="0">
                          <a:latin typeface="Arial"/>
                          <a:cs typeface="Arial"/>
                        </a:rPr>
                        <a:t>11110</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140970">
                        <a:lnSpc>
                          <a:spcPts val="1870"/>
                        </a:lnSpc>
                      </a:pPr>
                      <a:r>
                        <a:rPr sz="1600" spc="-5" dirty="0">
                          <a:latin typeface="Arial"/>
                          <a:cs typeface="Arial"/>
                        </a:rPr>
                        <a:t>0100</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algn="ctr">
                        <a:lnSpc>
                          <a:spcPts val="1870"/>
                        </a:lnSpc>
                      </a:pPr>
                      <a:r>
                        <a:rPr sz="1600" spc="-5" dirty="0">
                          <a:latin typeface="Arial"/>
                          <a:cs typeface="Arial"/>
                        </a:rPr>
                        <a:t>01010</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algn="ctr">
                        <a:lnSpc>
                          <a:spcPts val="1870"/>
                        </a:lnSpc>
                      </a:pPr>
                      <a:r>
                        <a:rPr sz="1600" spc="-5" dirty="0">
                          <a:latin typeface="Arial"/>
                          <a:cs typeface="Arial"/>
                        </a:rPr>
                        <a:t>1000</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algn="ctr">
                        <a:lnSpc>
                          <a:spcPts val="1870"/>
                        </a:lnSpc>
                      </a:pPr>
                      <a:r>
                        <a:rPr sz="1600" spc="-5" dirty="0">
                          <a:latin typeface="Arial"/>
                          <a:cs typeface="Arial"/>
                        </a:rPr>
                        <a:t>10010</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147955">
                        <a:lnSpc>
                          <a:spcPts val="1870"/>
                        </a:lnSpc>
                      </a:pPr>
                      <a:r>
                        <a:rPr sz="1600" spc="-35" dirty="0">
                          <a:latin typeface="Arial"/>
                          <a:cs typeface="Arial"/>
                        </a:rPr>
                        <a:t>1100</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algn="ctr">
                        <a:lnSpc>
                          <a:spcPts val="1870"/>
                        </a:lnSpc>
                      </a:pPr>
                      <a:r>
                        <a:rPr sz="1600" spc="-30" dirty="0">
                          <a:latin typeface="Arial"/>
                          <a:cs typeface="Arial"/>
                        </a:rPr>
                        <a:t>11010</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1"/>
                  </a:ext>
                </a:extLst>
              </a:tr>
              <a:tr h="256031">
                <a:tc>
                  <a:txBody>
                    <a:bodyPr/>
                    <a:lstStyle/>
                    <a:p>
                      <a:pPr marL="140970">
                        <a:lnSpc>
                          <a:spcPts val="1875"/>
                        </a:lnSpc>
                      </a:pPr>
                      <a:r>
                        <a:rPr sz="1600" spc="-5" dirty="0">
                          <a:latin typeface="Arial"/>
                          <a:cs typeface="Arial"/>
                        </a:rPr>
                        <a:t>0001</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84455">
                        <a:lnSpc>
                          <a:spcPts val="1875"/>
                        </a:lnSpc>
                      </a:pPr>
                      <a:r>
                        <a:rPr sz="1600" spc="-5" dirty="0">
                          <a:latin typeface="Arial"/>
                          <a:cs typeface="Arial"/>
                        </a:rPr>
                        <a:t>01001</a:t>
                      </a:r>
                      <a:endParaRPr sz="1600">
                        <a:latin typeface="Arial"/>
                        <a:cs typeface="Arial"/>
                      </a:endParaRPr>
                    </a:p>
                  </a:txBody>
                  <a:tcPr marL="0" marR="0" marT="0" marB="0">
                    <a:lnL w="19050">
                      <a:solidFill>
                        <a:srgbClr val="7F7F7F"/>
                      </a:solidFill>
                      <a:prstDash val="solid"/>
                    </a:lnL>
                    <a:lnR w="28575">
                      <a:solidFill>
                        <a:srgbClr val="7F7F7F"/>
                      </a:solidFill>
                      <a:prstDash val="solid"/>
                    </a:lnR>
                    <a:lnT w="28575">
                      <a:solidFill>
                        <a:srgbClr val="7F7F7F"/>
                      </a:solidFill>
                      <a:prstDash val="solid"/>
                    </a:lnT>
                    <a:lnB w="28575">
                      <a:solidFill>
                        <a:srgbClr val="7F7F7F"/>
                      </a:solidFill>
                      <a:prstDash val="solid"/>
                    </a:lnB>
                  </a:tcPr>
                </a:tc>
                <a:tc>
                  <a:txBody>
                    <a:bodyPr/>
                    <a:lstStyle/>
                    <a:p>
                      <a:pPr marL="140970">
                        <a:lnSpc>
                          <a:spcPts val="1875"/>
                        </a:lnSpc>
                      </a:pPr>
                      <a:r>
                        <a:rPr sz="1600" spc="-5" dirty="0">
                          <a:latin typeface="Arial"/>
                          <a:cs typeface="Arial"/>
                        </a:rPr>
                        <a:t>0101</a:t>
                      </a:r>
                      <a:endParaRPr sz="1600">
                        <a:latin typeface="Arial"/>
                        <a:cs typeface="Arial"/>
                      </a:endParaRPr>
                    </a:p>
                  </a:txBody>
                  <a:tcPr marL="0" marR="0" marT="0" marB="0">
                    <a:lnL w="28575">
                      <a:solidFill>
                        <a:srgbClr val="7F7F7F"/>
                      </a:solidFill>
                      <a:prstDash val="solid"/>
                    </a:lnL>
                    <a:lnR w="28575">
                      <a:solidFill>
                        <a:srgbClr val="7F7F7F"/>
                      </a:solidFill>
                      <a:prstDash val="solid"/>
                    </a:lnR>
                    <a:lnT w="28575">
                      <a:solidFill>
                        <a:srgbClr val="7F7F7F"/>
                      </a:solidFill>
                      <a:prstDash val="solid"/>
                    </a:lnT>
                    <a:lnB w="28575">
                      <a:solidFill>
                        <a:srgbClr val="7F7F7F"/>
                      </a:solidFill>
                      <a:prstDash val="solid"/>
                    </a:lnB>
                  </a:tcPr>
                </a:tc>
                <a:tc>
                  <a:txBody>
                    <a:bodyPr/>
                    <a:lstStyle/>
                    <a:p>
                      <a:pPr algn="ctr">
                        <a:lnSpc>
                          <a:spcPts val="1875"/>
                        </a:lnSpc>
                      </a:pPr>
                      <a:r>
                        <a:rPr sz="1600" spc="-30" dirty="0">
                          <a:latin typeface="Arial"/>
                          <a:cs typeface="Arial"/>
                        </a:rPr>
                        <a:t>01011</a:t>
                      </a:r>
                      <a:endParaRPr sz="1600">
                        <a:latin typeface="Arial"/>
                        <a:cs typeface="Arial"/>
                      </a:endParaRPr>
                    </a:p>
                  </a:txBody>
                  <a:tcPr marL="0" marR="0" marT="0" marB="0">
                    <a:lnL w="28575">
                      <a:solidFill>
                        <a:srgbClr val="7F7F7F"/>
                      </a:solidFill>
                      <a:prstDash val="solid"/>
                    </a:lnL>
                    <a:lnR w="28575">
                      <a:solidFill>
                        <a:srgbClr val="7F7F7F"/>
                      </a:solidFill>
                      <a:prstDash val="solid"/>
                    </a:lnR>
                    <a:lnT w="28575">
                      <a:solidFill>
                        <a:srgbClr val="7F7F7F"/>
                      </a:solidFill>
                      <a:prstDash val="solid"/>
                    </a:lnT>
                    <a:lnB w="28575">
                      <a:solidFill>
                        <a:srgbClr val="7F7F7F"/>
                      </a:solidFill>
                      <a:prstDash val="solid"/>
                    </a:lnB>
                  </a:tcPr>
                </a:tc>
                <a:tc>
                  <a:txBody>
                    <a:bodyPr/>
                    <a:lstStyle/>
                    <a:p>
                      <a:pPr algn="ctr">
                        <a:lnSpc>
                          <a:spcPts val="1875"/>
                        </a:lnSpc>
                      </a:pPr>
                      <a:r>
                        <a:rPr sz="1600" spc="-5" dirty="0">
                          <a:latin typeface="Arial"/>
                          <a:cs typeface="Arial"/>
                        </a:rPr>
                        <a:t>1001</a:t>
                      </a:r>
                      <a:endParaRPr sz="1600">
                        <a:latin typeface="Arial"/>
                        <a:cs typeface="Arial"/>
                      </a:endParaRPr>
                    </a:p>
                  </a:txBody>
                  <a:tcPr marL="0" marR="0" marT="0" marB="0">
                    <a:lnL w="28575">
                      <a:solidFill>
                        <a:srgbClr val="7F7F7F"/>
                      </a:solidFill>
                      <a:prstDash val="solid"/>
                    </a:lnL>
                    <a:lnR w="28575">
                      <a:solidFill>
                        <a:srgbClr val="7F7F7F"/>
                      </a:solidFill>
                      <a:prstDash val="solid"/>
                    </a:lnR>
                    <a:lnT w="28575">
                      <a:solidFill>
                        <a:srgbClr val="7F7F7F"/>
                      </a:solidFill>
                      <a:prstDash val="solid"/>
                    </a:lnT>
                    <a:lnB w="28575">
                      <a:solidFill>
                        <a:srgbClr val="7F7F7F"/>
                      </a:solidFill>
                      <a:prstDash val="solid"/>
                    </a:lnB>
                  </a:tcPr>
                </a:tc>
                <a:tc>
                  <a:txBody>
                    <a:bodyPr/>
                    <a:lstStyle/>
                    <a:p>
                      <a:pPr algn="ctr">
                        <a:lnSpc>
                          <a:spcPts val="1875"/>
                        </a:lnSpc>
                      </a:pPr>
                      <a:r>
                        <a:rPr sz="1600" spc="-30" dirty="0">
                          <a:latin typeface="Arial"/>
                          <a:cs typeface="Arial"/>
                        </a:rPr>
                        <a:t>10011</a:t>
                      </a:r>
                      <a:endParaRPr sz="1600">
                        <a:latin typeface="Arial"/>
                        <a:cs typeface="Arial"/>
                      </a:endParaRPr>
                    </a:p>
                  </a:txBody>
                  <a:tcPr marL="0" marR="0" marT="0" marB="0">
                    <a:lnL w="28575">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147955">
                        <a:lnSpc>
                          <a:spcPts val="1875"/>
                        </a:lnSpc>
                      </a:pPr>
                      <a:r>
                        <a:rPr sz="1600" spc="-35" dirty="0">
                          <a:latin typeface="Arial"/>
                          <a:cs typeface="Arial"/>
                        </a:rPr>
                        <a:t>1101</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algn="ctr">
                        <a:lnSpc>
                          <a:spcPts val="1875"/>
                        </a:lnSpc>
                      </a:pPr>
                      <a:r>
                        <a:rPr sz="1600" spc="-55" dirty="0">
                          <a:latin typeface="Arial"/>
                          <a:cs typeface="Arial"/>
                        </a:rPr>
                        <a:t>11011</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2"/>
                  </a:ext>
                </a:extLst>
              </a:tr>
              <a:tr h="256032">
                <a:tc>
                  <a:txBody>
                    <a:bodyPr/>
                    <a:lstStyle/>
                    <a:p>
                      <a:pPr marL="140970">
                        <a:lnSpc>
                          <a:spcPts val="1870"/>
                        </a:lnSpc>
                      </a:pPr>
                      <a:r>
                        <a:rPr sz="1600" spc="-5" dirty="0">
                          <a:latin typeface="Arial"/>
                          <a:cs typeface="Arial"/>
                        </a:rPr>
                        <a:t>0010</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84455">
                        <a:lnSpc>
                          <a:spcPts val="1870"/>
                        </a:lnSpc>
                      </a:pPr>
                      <a:r>
                        <a:rPr sz="1600" spc="-5" dirty="0">
                          <a:latin typeface="Arial"/>
                          <a:cs typeface="Arial"/>
                        </a:rPr>
                        <a:t>10100</a:t>
                      </a:r>
                      <a:endParaRPr sz="1600">
                        <a:latin typeface="Arial"/>
                        <a:cs typeface="Arial"/>
                      </a:endParaRPr>
                    </a:p>
                  </a:txBody>
                  <a:tcPr marL="0" marR="0" marT="0" marB="0">
                    <a:lnL w="19050">
                      <a:solidFill>
                        <a:srgbClr val="7F7F7F"/>
                      </a:solidFill>
                      <a:prstDash val="solid"/>
                    </a:lnL>
                    <a:lnR w="28575">
                      <a:solidFill>
                        <a:srgbClr val="7F7F7F"/>
                      </a:solidFill>
                      <a:prstDash val="solid"/>
                    </a:lnR>
                    <a:lnT w="28575">
                      <a:solidFill>
                        <a:srgbClr val="7F7F7F"/>
                      </a:solidFill>
                      <a:prstDash val="solid"/>
                    </a:lnT>
                    <a:lnB w="28575">
                      <a:solidFill>
                        <a:srgbClr val="7F7F7F"/>
                      </a:solidFill>
                      <a:prstDash val="solid"/>
                    </a:lnB>
                  </a:tcPr>
                </a:tc>
                <a:tc>
                  <a:txBody>
                    <a:bodyPr/>
                    <a:lstStyle/>
                    <a:p>
                      <a:pPr marL="148590">
                        <a:lnSpc>
                          <a:spcPts val="1870"/>
                        </a:lnSpc>
                      </a:pPr>
                      <a:r>
                        <a:rPr sz="1600" spc="-35" dirty="0">
                          <a:latin typeface="Arial"/>
                          <a:cs typeface="Arial"/>
                        </a:rPr>
                        <a:t>0110</a:t>
                      </a:r>
                      <a:endParaRPr sz="1600">
                        <a:latin typeface="Arial"/>
                        <a:cs typeface="Arial"/>
                      </a:endParaRPr>
                    </a:p>
                  </a:txBody>
                  <a:tcPr marL="0" marR="0" marT="0" marB="0">
                    <a:lnL w="28575">
                      <a:solidFill>
                        <a:srgbClr val="7F7F7F"/>
                      </a:solidFill>
                      <a:prstDash val="solid"/>
                    </a:lnL>
                    <a:lnR w="28575">
                      <a:solidFill>
                        <a:srgbClr val="7F7F7F"/>
                      </a:solidFill>
                      <a:prstDash val="solid"/>
                    </a:lnR>
                    <a:lnT w="28575">
                      <a:solidFill>
                        <a:srgbClr val="7F7F7F"/>
                      </a:solidFill>
                      <a:prstDash val="solid"/>
                    </a:lnT>
                    <a:lnB w="28575">
                      <a:solidFill>
                        <a:srgbClr val="7F7F7F"/>
                      </a:solidFill>
                      <a:prstDash val="solid"/>
                    </a:lnB>
                  </a:tcPr>
                </a:tc>
                <a:tc>
                  <a:txBody>
                    <a:bodyPr/>
                    <a:lstStyle/>
                    <a:p>
                      <a:pPr algn="ctr">
                        <a:lnSpc>
                          <a:spcPts val="1870"/>
                        </a:lnSpc>
                      </a:pPr>
                      <a:r>
                        <a:rPr sz="1600" spc="-55" dirty="0">
                          <a:latin typeface="Arial"/>
                          <a:cs typeface="Arial"/>
                        </a:rPr>
                        <a:t>01110</a:t>
                      </a:r>
                      <a:endParaRPr sz="1600">
                        <a:latin typeface="Arial"/>
                        <a:cs typeface="Arial"/>
                      </a:endParaRPr>
                    </a:p>
                  </a:txBody>
                  <a:tcPr marL="0" marR="0" marT="0" marB="0">
                    <a:lnL w="28575">
                      <a:solidFill>
                        <a:srgbClr val="7F7F7F"/>
                      </a:solidFill>
                      <a:prstDash val="solid"/>
                    </a:lnL>
                    <a:lnR w="28575">
                      <a:solidFill>
                        <a:srgbClr val="7F7F7F"/>
                      </a:solidFill>
                      <a:prstDash val="solid"/>
                    </a:lnR>
                    <a:lnT w="28575">
                      <a:solidFill>
                        <a:srgbClr val="7F7F7F"/>
                      </a:solidFill>
                      <a:prstDash val="solid"/>
                    </a:lnT>
                    <a:lnB w="28575">
                      <a:solidFill>
                        <a:srgbClr val="7F7F7F"/>
                      </a:solidFill>
                      <a:prstDash val="solid"/>
                    </a:lnB>
                  </a:tcPr>
                </a:tc>
                <a:tc>
                  <a:txBody>
                    <a:bodyPr/>
                    <a:lstStyle/>
                    <a:p>
                      <a:pPr algn="ctr">
                        <a:lnSpc>
                          <a:spcPts val="1870"/>
                        </a:lnSpc>
                      </a:pPr>
                      <a:r>
                        <a:rPr sz="1600" spc="-5" dirty="0">
                          <a:latin typeface="Arial"/>
                          <a:cs typeface="Arial"/>
                        </a:rPr>
                        <a:t>1010</a:t>
                      </a:r>
                      <a:endParaRPr sz="1600">
                        <a:latin typeface="Arial"/>
                        <a:cs typeface="Arial"/>
                      </a:endParaRPr>
                    </a:p>
                  </a:txBody>
                  <a:tcPr marL="0" marR="0" marT="0" marB="0">
                    <a:lnL w="28575">
                      <a:solidFill>
                        <a:srgbClr val="7F7F7F"/>
                      </a:solidFill>
                      <a:prstDash val="solid"/>
                    </a:lnL>
                    <a:lnR w="28575">
                      <a:solidFill>
                        <a:srgbClr val="7F7F7F"/>
                      </a:solidFill>
                      <a:prstDash val="solid"/>
                    </a:lnR>
                    <a:lnT w="28575">
                      <a:solidFill>
                        <a:srgbClr val="7F7F7F"/>
                      </a:solidFill>
                      <a:prstDash val="solid"/>
                    </a:lnT>
                    <a:lnB w="28575">
                      <a:solidFill>
                        <a:srgbClr val="7F7F7F"/>
                      </a:solidFill>
                      <a:prstDash val="solid"/>
                    </a:lnB>
                  </a:tcPr>
                </a:tc>
                <a:tc>
                  <a:txBody>
                    <a:bodyPr/>
                    <a:lstStyle/>
                    <a:p>
                      <a:pPr algn="ctr">
                        <a:lnSpc>
                          <a:spcPts val="1870"/>
                        </a:lnSpc>
                      </a:pPr>
                      <a:r>
                        <a:rPr sz="1600" spc="-30" dirty="0">
                          <a:latin typeface="Arial"/>
                          <a:cs typeface="Arial"/>
                        </a:rPr>
                        <a:t>10110</a:t>
                      </a:r>
                      <a:endParaRPr sz="1600">
                        <a:latin typeface="Arial"/>
                        <a:cs typeface="Arial"/>
                      </a:endParaRPr>
                    </a:p>
                  </a:txBody>
                  <a:tcPr marL="0" marR="0" marT="0" marB="0">
                    <a:lnL w="28575">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155575">
                        <a:lnSpc>
                          <a:spcPts val="1870"/>
                        </a:lnSpc>
                      </a:pPr>
                      <a:r>
                        <a:rPr sz="1600" spc="-65" dirty="0">
                          <a:latin typeface="Arial"/>
                          <a:cs typeface="Arial"/>
                        </a:rPr>
                        <a:t>1110</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algn="ctr">
                        <a:lnSpc>
                          <a:spcPts val="1870"/>
                        </a:lnSpc>
                      </a:pPr>
                      <a:r>
                        <a:rPr sz="1600" spc="-55" dirty="0">
                          <a:latin typeface="Arial"/>
                          <a:cs typeface="Arial"/>
                        </a:rPr>
                        <a:t>11100</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3"/>
                  </a:ext>
                </a:extLst>
              </a:tr>
              <a:tr h="256031">
                <a:tc>
                  <a:txBody>
                    <a:bodyPr/>
                    <a:lstStyle/>
                    <a:p>
                      <a:pPr marL="148590">
                        <a:lnSpc>
                          <a:spcPts val="1870"/>
                        </a:lnSpc>
                      </a:pPr>
                      <a:r>
                        <a:rPr sz="1600" spc="-35" dirty="0">
                          <a:latin typeface="Arial"/>
                          <a:cs typeface="Arial"/>
                        </a:rPr>
                        <a:t>0011</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84455">
                        <a:lnSpc>
                          <a:spcPts val="1870"/>
                        </a:lnSpc>
                      </a:pPr>
                      <a:r>
                        <a:rPr sz="1600" spc="-5" dirty="0">
                          <a:latin typeface="Arial"/>
                          <a:cs typeface="Arial"/>
                        </a:rPr>
                        <a:t>10101</a:t>
                      </a:r>
                      <a:endParaRPr sz="1600">
                        <a:latin typeface="Arial"/>
                        <a:cs typeface="Arial"/>
                      </a:endParaRPr>
                    </a:p>
                  </a:txBody>
                  <a:tcPr marL="0" marR="0" marT="0" marB="0">
                    <a:lnL w="19050">
                      <a:solidFill>
                        <a:srgbClr val="7F7F7F"/>
                      </a:solidFill>
                      <a:prstDash val="solid"/>
                    </a:lnL>
                    <a:lnR w="28575">
                      <a:solidFill>
                        <a:srgbClr val="7F7F7F"/>
                      </a:solidFill>
                      <a:prstDash val="solid"/>
                    </a:lnR>
                    <a:lnT w="28575">
                      <a:solidFill>
                        <a:srgbClr val="7F7F7F"/>
                      </a:solidFill>
                      <a:prstDash val="solid"/>
                    </a:lnT>
                    <a:lnB w="28575">
                      <a:solidFill>
                        <a:srgbClr val="7F7F7F"/>
                      </a:solidFill>
                      <a:prstDash val="solid"/>
                    </a:lnB>
                  </a:tcPr>
                </a:tc>
                <a:tc>
                  <a:txBody>
                    <a:bodyPr/>
                    <a:lstStyle/>
                    <a:p>
                      <a:pPr marL="156210">
                        <a:lnSpc>
                          <a:spcPts val="1870"/>
                        </a:lnSpc>
                      </a:pPr>
                      <a:r>
                        <a:rPr sz="1600" spc="-65" dirty="0">
                          <a:latin typeface="Arial"/>
                          <a:cs typeface="Arial"/>
                        </a:rPr>
                        <a:t>0111</a:t>
                      </a:r>
                      <a:endParaRPr sz="1600">
                        <a:latin typeface="Arial"/>
                        <a:cs typeface="Arial"/>
                      </a:endParaRPr>
                    </a:p>
                  </a:txBody>
                  <a:tcPr marL="0" marR="0" marT="0" marB="0">
                    <a:lnL w="28575">
                      <a:solidFill>
                        <a:srgbClr val="7F7F7F"/>
                      </a:solidFill>
                      <a:prstDash val="solid"/>
                    </a:lnL>
                    <a:lnR w="28575">
                      <a:solidFill>
                        <a:srgbClr val="7F7F7F"/>
                      </a:solidFill>
                      <a:prstDash val="solid"/>
                    </a:lnR>
                    <a:lnT w="28575">
                      <a:solidFill>
                        <a:srgbClr val="7F7F7F"/>
                      </a:solidFill>
                      <a:prstDash val="solid"/>
                    </a:lnT>
                    <a:lnB w="28575">
                      <a:solidFill>
                        <a:srgbClr val="7F7F7F"/>
                      </a:solidFill>
                      <a:prstDash val="solid"/>
                    </a:lnB>
                  </a:tcPr>
                </a:tc>
                <a:tc>
                  <a:txBody>
                    <a:bodyPr/>
                    <a:lstStyle/>
                    <a:p>
                      <a:pPr algn="ctr">
                        <a:lnSpc>
                          <a:spcPts val="1870"/>
                        </a:lnSpc>
                      </a:pPr>
                      <a:r>
                        <a:rPr sz="1600" spc="-75" dirty="0">
                          <a:latin typeface="Arial"/>
                          <a:cs typeface="Arial"/>
                        </a:rPr>
                        <a:t>01111</a:t>
                      </a:r>
                      <a:endParaRPr sz="1600">
                        <a:latin typeface="Arial"/>
                        <a:cs typeface="Arial"/>
                      </a:endParaRPr>
                    </a:p>
                  </a:txBody>
                  <a:tcPr marL="0" marR="0" marT="0" marB="0">
                    <a:lnL w="28575">
                      <a:solidFill>
                        <a:srgbClr val="7F7F7F"/>
                      </a:solidFill>
                      <a:prstDash val="solid"/>
                    </a:lnL>
                    <a:lnR w="28575">
                      <a:solidFill>
                        <a:srgbClr val="7F7F7F"/>
                      </a:solidFill>
                      <a:prstDash val="solid"/>
                    </a:lnR>
                    <a:lnT w="28575">
                      <a:solidFill>
                        <a:srgbClr val="7F7F7F"/>
                      </a:solidFill>
                      <a:prstDash val="solid"/>
                    </a:lnT>
                    <a:lnB w="28575">
                      <a:solidFill>
                        <a:srgbClr val="7F7F7F"/>
                      </a:solidFill>
                      <a:prstDash val="solid"/>
                    </a:lnB>
                  </a:tcPr>
                </a:tc>
                <a:tc>
                  <a:txBody>
                    <a:bodyPr/>
                    <a:lstStyle/>
                    <a:p>
                      <a:pPr algn="ctr">
                        <a:lnSpc>
                          <a:spcPts val="1870"/>
                        </a:lnSpc>
                      </a:pPr>
                      <a:r>
                        <a:rPr sz="1600" spc="-35" dirty="0">
                          <a:latin typeface="Arial"/>
                          <a:cs typeface="Arial"/>
                        </a:rPr>
                        <a:t>1011</a:t>
                      </a:r>
                      <a:endParaRPr sz="1600">
                        <a:latin typeface="Arial"/>
                        <a:cs typeface="Arial"/>
                      </a:endParaRPr>
                    </a:p>
                  </a:txBody>
                  <a:tcPr marL="0" marR="0" marT="0" marB="0">
                    <a:lnL w="28575">
                      <a:solidFill>
                        <a:srgbClr val="7F7F7F"/>
                      </a:solidFill>
                      <a:prstDash val="solid"/>
                    </a:lnL>
                    <a:lnR w="28575">
                      <a:solidFill>
                        <a:srgbClr val="7F7F7F"/>
                      </a:solidFill>
                      <a:prstDash val="solid"/>
                    </a:lnR>
                    <a:lnT w="28575">
                      <a:solidFill>
                        <a:srgbClr val="7F7F7F"/>
                      </a:solidFill>
                      <a:prstDash val="solid"/>
                    </a:lnT>
                    <a:lnB w="28575">
                      <a:solidFill>
                        <a:srgbClr val="7F7F7F"/>
                      </a:solidFill>
                      <a:prstDash val="solid"/>
                    </a:lnB>
                  </a:tcPr>
                </a:tc>
                <a:tc>
                  <a:txBody>
                    <a:bodyPr/>
                    <a:lstStyle/>
                    <a:p>
                      <a:pPr algn="ctr">
                        <a:lnSpc>
                          <a:spcPts val="1870"/>
                        </a:lnSpc>
                      </a:pPr>
                      <a:r>
                        <a:rPr sz="1600" spc="-55" dirty="0">
                          <a:latin typeface="Arial"/>
                          <a:cs typeface="Arial"/>
                        </a:rPr>
                        <a:t>10111</a:t>
                      </a:r>
                      <a:endParaRPr sz="1600">
                        <a:latin typeface="Arial"/>
                        <a:cs typeface="Arial"/>
                      </a:endParaRPr>
                    </a:p>
                  </a:txBody>
                  <a:tcPr marL="0" marR="0" marT="0" marB="0">
                    <a:lnL w="28575">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163830">
                        <a:lnSpc>
                          <a:spcPts val="1870"/>
                        </a:lnSpc>
                      </a:pPr>
                      <a:r>
                        <a:rPr sz="1600" spc="-125" dirty="0">
                          <a:latin typeface="Arial"/>
                          <a:cs typeface="Arial"/>
                        </a:rPr>
                        <a:t>1111</a:t>
                      </a:r>
                      <a:endParaRPr sz="160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algn="ctr">
                        <a:lnSpc>
                          <a:spcPts val="1870"/>
                        </a:lnSpc>
                      </a:pPr>
                      <a:r>
                        <a:rPr sz="1600" spc="-55" dirty="0">
                          <a:latin typeface="Arial"/>
                          <a:cs typeface="Arial"/>
                        </a:rPr>
                        <a:t>11101</a:t>
                      </a:r>
                      <a:endParaRPr sz="1600" dirty="0">
                        <a:latin typeface="Arial"/>
                        <a:cs typeface="Arial"/>
                      </a:endParaRP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5200" y="728726"/>
            <a:ext cx="5590540" cy="574040"/>
          </a:xfrm>
          <a:prstGeom prst="rect">
            <a:avLst/>
          </a:prstGeom>
        </p:spPr>
        <p:txBody>
          <a:bodyPr vert="horz" wrap="square" lIns="0" tIns="12700" rIns="0" bIns="0" rtlCol="0">
            <a:spAutoFit/>
          </a:bodyPr>
          <a:lstStyle/>
          <a:p>
            <a:pPr marL="12700">
              <a:lnSpc>
                <a:spcPct val="100000"/>
              </a:lnSpc>
              <a:spcBef>
                <a:spcPts val="100"/>
              </a:spcBef>
            </a:pPr>
            <a:r>
              <a:rPr dirty="0"/>
              <a:t>Passband Transmission</a:t>
            </a:r>
            <a:r>
              <a:rPr spc="-135" dirty="0"/>
              <a:t> </a:t>
            </a:r>
            <a:r>
              <a:rPr dirty="0"/>
              <a:t>(1)</a:t>
            </a:r>
          </a:p>
        </p:txBody>
      </p:sp>
      <p:grpSp>
        <p:nvGrpSpPr>
          <p:cNvPr id="3" name="object 3"/>
          <p:cNvGrpSpPr/>
          <p:nvPr/>
        </p:nvGrpSpPr>
        <p:grpSpPr>
          <a:xfrm>
            <a:off x="457200" y="2414777"/>
            <a:ext cx="9144000" cy="3615054"/>
            <a:chOff x="457200" y="2414777"/>
            <a:chExt cx="9144000" cy="3615054"/>
          </a:xfrm>
        </p:grpSpPr>
        <p:sp>
          <p:nvSpPr>
            <p:cNvPr id="4" name="object 4"/>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4117847" y="3238500"/>
              <a:ext cx="4333494" cy="761999"/>
            </a:xfrm>
            <a:prstGeom prst="rect">
              <a:avLst/>
            </a:prstGeom>
          </p:spPr>
        </p:pic>
        <p:pic>
          <p:nvPicPr>
            <p:cNvPr id="6" name="object 6"/>
            <p:cNvPicPr/>
            <p:nvPr/>
          </p:nvPicPr>
          <p:blipFill>
            <a:blip r:embed="rId3" cstate="print"/>
            <a:stretch>
              <a:fillRect/>
            </a:stretch>
          </p:blipFill>
          <p:spPr>
            <a:xfrm>
              <a:off x="4117847" y="3924300"/>
              <a:ext cx="4333494" cy="810006"/>
            </a:xfrm>
            <a:prstGeom prst="rect">
              <a:avLst/>
            </a:prstGeom>
          </p:spPr>
        </p:pic>
        <p:pic>
          <p:nvPicPr>
            <p:cNvPr id="7" name="object 7"/>
            <p:cNvPicPr/>
            <p:nvPr/>
          </p:nvPicPr>
          <p:blipFill>
            <a:blip r:embed="rId4" cstate="print"/>
            <a:stretch>
              <a:fillRect/>
            </a:stretch>
          </p:blipFill>
          <p:spPr>
            <a:xfrm>
              <a:off x="4117847" y="4620005"/>
              <a:ext cx="4338066" cy="1409700"/>
            </a:xfrm>
            <a:prstGeom prst="rect">
              <a:avLst/>
            </a:prstGeom>
          </p:spPr>
        </p:pic>
      </p:grpSp>
      <p:sp>
        <p:nvSpPr>
          <p:cNvPr id="8" name="object 8"/>
          <p:cNvSpPr txBox="1">
            <a:spLocks noGrp="1"/>
          </p:cNvSpPr>
          <p:nvPr>
            <p:ph type="body" idx="1"/>
          </p:nvPr>
        </p:nvSpPr>
        <p:spPr>
          <a:prstGeom prst="rect">
            <a:avLst/>
          </a:prstGeom>
        </p:spPr>
        <p:txBody>
          <a:bodyPr vert="horz" wrap="square" lIns="0" tIns="127524" rIns="0" bIns="0" rtlCol="0">
            <a:spAutoFit/>
          </a:bodyPr>
          <a:lstStyle/>
          <a:p>
            <a:pPr marL="424180" marR="5080">
              <a:lnSpc>
                <a:spcPct val="100000"/>
              </a:lnSpc>
              <a:spcBef>
                <a:spcPts val="100"/>
              </a:spcBef>
            </a:pPr>
            <a:r>
              <a:rPr sz="2400" spc="-5" dirty="0"/>
              <a:t>Modulating the amplitude, frequency/phase of </a:t>
            </a:r>
            <a:r>
              <a:rPr sz="2400" dirty="0"/>
              <a:t>a </a:t>
            </a:r>
            <a:r>
              <a:rPr sz="2400" spc="-5" dirty="0"/>
              <a:t>carrier  signal sends bits in </a:t>
            </a:r>
            <a:r>
              <a:rPr sz="2400" dirty="0"/>
              <a:t>a </a:t>
            </a:r>
            <a:r>
              <a:rPr sz="2400" spc="-5" dirty="0"/>
              <a:t>(non-zero) frequency</a:t>
            </a:r>
            <a:r>
              <a:rPr sz="2400" spc="30" dirty="0"/>
              <a:t> </a:t>
            </a:r>
            <a:r>
              <a:rPr sz="2400" spc="-5" dirty="0"/>
              <a:t>range</a:t>
            </a:r>
            <a:endParaRPr sz="2400" dirty="0"/>
          </a:p>
          <a:p>
            <a:pPr marL="654685" marR="4858385">
              <a:lnSpc>
                <a:spcPct val="271900"/>
              </a:lnSpc>
              <a:spcBef>
                <a:spcPts val="1335"/>
              </a:spcBef>
            </a:pPr>
            <a:r>
              <a:rPr sz="1800" spc="-5" dirty="0"/>
              <a:t>NRZ signal of bits  </a:t>
            </a:r>
            <a:r>
              <a:rPr sz="1800" dirty="0"/>
              <a:t>Amplitude shift keying  Frequency shift</a:t>
            </a:r>
            <a:r>
              <a:rPr sz="1800" spc="-120" dirty="0"/>
              <a:t> </a:t>
            </a:r>
            <a:r>
              <a:rPr sz="1800" dirty="0"/>
              <a:t>keying  Phase shift</a:t>
            </a:r>
            <a:r>
              <a:rPr sz="1800" spc="-40" dirty="0"/>
              <a:t> </a:t>
            </a:r>
            <a:r>
              <a:rPr sz="1800" dirty="0"/>
              <a:t>keying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5200" y="728726"/>
            <a:ext cx="5590540" cy="574040"/>
          </a:xfrm>
          <a:prstGeom prst="rect">
            <a:avLst/>
          </a:prstGeom>
        </p:spPr>
        <p:txBody>
          <a:bodyPr vert="horz" wrap="square" lIns="0" tIns="12700" rIns="0" bIns="0" rtlCol="0">
            <a:spAutoFit/>
          </a:bodyPr>
          <a:lstStyle/>
          <a:p>
            <a:pPr marL="12700">
              <a:lnSpc>
                <a:spcPct val="100000"/>
              </a:lnSpc>
              <a:spcBef>
                <a:spcPts val="100"/>
              </a:spcBef>
            </a:pPr>
            <a:r>
              <a:rPr dirty="0"/>
              <a:t>Passband Transmission</a:t>
            </a:r>
            <a:r>
              <a:rPr spc="-135" dirty="0"/>
              <a:t> </a:t>
            </a:r>
            <a:r>
              <a:rPr dirty="0"/>
              <a:t>(2)</a:t>
            </a:r>
          </a:p>
        </p:txBody>
      </p:sp>
      <p:sp>
        <p:nvSpPr>
          <p:cNvPr id="9" name="object 9"/>
          <p:cNvSpPr txBox="1"/>
          <p:nvPr/>
        </p:nvSpPr>
        <p:spPr>
          <a:xfrm>
            <a:off x="1450339" y="2092705"/>
            <a:ext cx="729869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Constellation diagrams are </a:t>
            </a:r>
            <a:r>
              <a:rPr sz="2400" dirty="0">
                <a:latin typeface="Arial"/>
                <a:cs typeface="Arial"/>
              </a:rPr>
              <a:t>a </a:t>
            </a:r>
            <a:r>
              <a:rPr sz="2400" spc="-5" dirty="0">
                <a:latin typeface="Arial"/>
                <a:cs typeface="Arial"/>
              </a:rPr>
              <a:t>shorthand to capture the  amplitude and phase modulations of</a:t>
            </a:r>
            <a:r>
              <a:rPr sz="2400" spc="30" dirty="0">
                <a:latin typeface="Arial"/>
                <a:cs typeface="Arial"/>
              </a:rPr>
              <a:t> </a:t>
            </a:r>
            <a:r>
              <a:rPr sz="2400" spc="-5" dirty="0">
                <a:latin typeface="Arial"/>
                <a:cs typeface="Arial"/>
              </a:rPr>
              <a:t>symbols:</a:t>
            </a:r>
            <a:endParaRPr sz="2400" dirty="0">
              <a:latin typeface="Arial"/>
              <a:cs typeface="Arial"/>
            </a:endParaRPr>
          </a:p>
        </p:txBody>
      </p:sp>
      <p:grpSp>
        <p:nvGrpSpPr>
          <p:cNvPr id="10" name="object 10"/>
          <p:cNvGrpSpPr/>
          <p:nvPr/>
        </p:nvGrpSpPr>
        <p:grpSpPr>
          <a:xfrm>
            <a:off x="1019238" y="3266977"/>
            <a:ext cx="8220709" cy="1612900"/>
            <a:chOff x="1028700" y="3394709"/>
            <a:chExt cx="8220709" cy="1612900"/>
          </a:xfrm>
        </p:grpSpPr>
        <p:pic>
          <p:nvPicPr>
            <p:cNvPr id="11" name="object 11"/>
            <p:cNvPicPr/>
            <p:nvPr/>
          </p:nvPicPr>
          <p:blipFill>
            <a:blip r:embed="rId2" cstate="print"/>
            <a:stretch>
              <a:fillRect/>
            </a:stretch>
          </p:blipFill>
          <p:spPr>
            <a:xfrm>
              <a:off x="1368469" y="3394709"/>
              <a:ext cx="7342328" cy="979170"/>
            </a:xfrm>
            <a:prstGeom prst="rect">
              <a:avLst/>
            </a:prstGeom>
          </p:spPr>
        </p:pic>
        <p:pic>
          <p:nvPicPr>
            <p:cNvPr id="12" name="object 12"/>
            <p:cNvPicPr/>
            <p:nvPr/>
          </p:nvPicPr>
          <p:blipFill>
            <a:blip r:embed="rId3" cstate="print"/>
            <a:stretch>
              <a:fillRect/>
            </a:stretch>
          </p:blipFill>
          <p:spPr>
            <a:xfrm>
              <a:off x="3038855" y="3394709"/>
              <a:ext cx="6210299" cy="979170"/>
            </a:xfrm>
            <a:prstGeom prst="rect">
              <a:avLst/>
            </a:prstGeom>
          </p:spPr>
        </p:pic>
        <p:pic>
          <p:nvPicPr>
            <p:cNvPr id="13" name="object 13"/>
            <p:cNvPicPr/>
            <p:nvPr/>
          </p:nvPicPr>
          <p:blipFill>
            <a:blip r:embed="rId4" cstate="print"/>
            <a:stretch>
              <a:fillRect/>
            </a:stretch>
          </p:blipFill>
          <p:spPr>
            <a:xfrm>
              <a:off x="1028700" y="3394709"/>
              <a:ext cx="2086355" cy="979170"/>
            </a:xfrm>
            <a:prstGeom prst="rect">
              <a:avLst/>
            </a:prstGeom>
          </p:spPr>
        </p:pic>
        <p:sp>
          <p:nvSpPr>
            <p:cNvPr id="14" name="object 14"/>
            <p:cNvSpPr/>
            <p:nvPr/>
          </p:nvSpPr>
          <p:spPr>
            <a:xfrm>
              <a:off x="1629156" y="3629405"/>
              <a:ext cx="914400" cy="714375"/>
            </a:xfrm>
            <a:custGeom>
              <a:avLst/>
              <a:gdLst/>
              <a:ahLst/>
              <a:cxnLst/>
              <a:rect l="l" t="t" r="r" b="b"/>
              <a:pathLst>
                <a:path w="914400" h="714375">
                  <a:moveTo>
                    <a:pt x="361950" y="476250"/>
                  </a:moveTo>
                  <a:lnTo>
                    <a:pt x="0" y="476250"/>
                  </a:lnTo>
                  <a:lnTo>
                    <a:pt x="0" y="713994"/>
                  </a:lnTo>
                  <a:lnTo>
                    <a:pt x="361950" y="713994"/>
                  </a:lnTo>
                  <a:lnTo>
                    <a:pt x="361950" y="476250"/>
                  </a:lnTo>
                  <a:close/>
                </a:path>
                <a:path w="914400" h="714375">
                  <a:moveTo>
                    <a:pt x="390144" y="0"/>
                  </a:moveTo>
                  <a:lnTo>
                    <a:pt x="28194" y="0"/>
                  </a:lnTo>
                  <a:lnTo>
                    <a:pt x="28194" y="237744"/>
                  </a:lnTo>
                  <a:lnTo>
                    <a:pt x="390144" y="237744"/>
                  </a:lnTo>
                  <a:lnTo>
                    <a:pt x="390144" y="0"/>
                  </a:lnTo>
                  <a:close/>
                </a:path>
                <a:path w="914400" h="714375">
                  <a:moveTo>
                    <a:pt x="895350" y="0"/>
                  </a:moveTo>
                  <a:lnTo>
                    <a:pt x="533400" y="0"/>
                  </a:lnTo>
                  <a:lnTo>
                    <a:pt x="533400" y="237744"/>
                  </a:lnTo>
                  <a:lnTo>
                    <a:pt x="895350" y="237744"/>
                  </a:lnTo>
                  <a:lnTo>
                    <a:pt x="895350" y="0"/>
                  </a:lnTo>
                  <a:close/>
                </a:path>
                <a:path w="914400" h="714375">
                  <a:moveTo>
                    <a:pt x="914400" y="428244"/>
                  </a:moveTo>
                  <a:lnTo>
                    <a:pt x="552450" y="428244"/>
                  </a:lnTo>
                  <a:lnTo>
                    <a:pt x="552450" y="666750"/>
                  </a:lnTo>
                  <a:lnTo>
                    <a:pt x="914400" y="666750"/>
                  </a:lnTo>
                  <a:lnTo>
                    <a:pt x="914400" y="428244"/>
                  </a:lnTo>
                  <a:close/>
                </a:path>
              </a:pathLst>
            </a:custGeom>
            <a:solidFill>
              <a:srgbClr val="FFFFFF"/>
            </a:solidFill>
          </p:spPr>
          <p:txBody>
            <a:bodyPr wrap="square" lIns="0" tIns="0" rIns="0" bIns="0" rtlCol="0"/>
            <a:lstStyle/>
            <a:p>
              <a:endParaRPr/>
            </a:p>
          </p:txBody>
        </p:sp>
        <p:pic>
          <p:nvPicPr>
            <p:cNvPr id="15" name="object 15"/>
            <p:cNvPicPr/>
            <p:nvPr/>
          </p:nvPicPr>
          <p:blipFill>
            <a:blip r:embed="rId5" cstate="print"/>
            <a:stretch>
              <a:fillRect/>
            </a:stretch>
          </p:blipFill>
          <p:spPr>
            <a:xfrm>
              <a:off x="1667255" y="3934205"/>
              <a:ext cx="91439" cy="91440"/>
            </a:xfrm>
            <a:prstGeom prst="rect">
              <a:avLst/>
            </a:prstGeom>
          </p:spPr>
        </p:pic>
        <p:pic>
          <p:nvPicPr>
            <p:cNvPr id="16" name="object 16"/>
            <p:cNvPicPr/>
            <p:nvPr/>
          </p:nvPicPr>
          <p:blipFill>
            <a:blip r:embed="rId5" cstate="print"/>
            <a:stretch>
              <a:fillRect/>
            </a:stretch>
          </p:blipFill>
          <p:spPr>
            <a:xfrm>
              <a:off x="2467355" y="3934205"/>
              <a:ext cx="91439" cy="91440"/>
            </a:xfrm>
            <a:prstGeom prst="rect">
              <a:avLst/>
            </a:prstGeom>
          </p:spPr>
        </p:pic>
        <p:pic>
          <p:nvPicPr>
            <p:cNvPr id="17" name="object 17"/>
            <p:cNvPicPr/>
            <p:nvPr/>
          </p:nvPicPr>
          <p:blipFill>
            <a:blip r:embed="rId6" cstate="print"/>
            <a:stretch>
              <a:fillRect/>
            </a:stretch>
          </p:blipFill>
          <p:spPr>
            <a:xfrm>
              <a:off x="2453281" y="4373879"/>
              <a:ext cx="5926780" cy="633521"/>
            </a:xfrm>
            <a:prstGeom prst="rect">
              <a:avLst/>
            </a:prstGeom>
          </p:spPr>
        </p:pic>
        <p:pic>
          <p:nvPicPr>
            <p:cNvPr id="18" name="object 18"/>
            <p:cNvPicPr/>
            <p:nvPr/>
          </p:nvPicPr>
          <p:blipFill>
            <a:blip r:embed="rId7" cstate="print"/>
            <a:stretch>
              <a:fillRect/>
            </a:stretch>
          </p:blipFill>
          <p:spPr>
            <a:xfrm>
              <a:off x="3038855" y="4373879"/>
              <a:ext cx="6210299" cy="509016"/>
            </a:xfrm>
            <a:prstGeom prst="rect">
              <a:avLst/>
            </a:prstGeom>
          </p:spPr>
        </p:pic>
        <p:pic>
          <p:nvPicPr>
            <p:cNvPr id="19" name="object 19"/>
            <p:cNvPicPr/>
            <p:nvPr/>
          </p:nvPicPr>
          <p:blipFill>
            <a:blip r:embed="rId8" cstate="print"/>
            <a:stretch>
              <a:fillRect/>
            </a:stretch>
          </p:blipFill>
          <p:spPr>
            <a:xfrm>
              <a:off x="1028700" y="4373879"/>
              <a:ext cx="2086355" cy="509016"/>
            </a:xfrm>
            <a:prstGeom prst="rect">
              <a:avLst/>
            </a:prstGeom>
          </p:spPr>
        </p:pic>
      </p:grpSp>
      <p:sp>
        <p:nvSpPr>
          <p:cNvPr id="20" name="object 20"/>
          <p:cNvSpPr txBox="1"/>
          <p:nvPr/>
        </p:nvSpPr>
        <p:spPr>
          <a:xfrm>
            <a:off x="1776476" y="4856479"/>
            <a:ext cx="6356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BPSK</a:t>
            </a:r>
            <a:endParaRPr sz="1800">
              <a:latin typeface="Arial"/>
              <a:cs typeface="Arial"/>
            </a:endParaRPr>
          </a:p>
        </p:txBody>
      </p:sp>
      <p:sp>
        <p:nvSpPr>
          <p:cNvPr id="21" name="object 21"/>
          <p:cNvSpPr txBox="1"/>
          <p:nvPr/>
        </p:nvSpPr>
        <p:spPr>
          <a:xfrm>
            <a:off x="1566925" y="5130800"/>
            <a:ext cx="10547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2</a:t>
            </a:r>
            <a:r>
              <a:rPr sz="1800" spc="-95" dirty="0">
                <a:latin typeface="Arial"/>
                <a:cs typeface="Arial"/>
              </a:rPr>
              <a:t> </a:t>
            </a:r>
            <a:r>
              <a:rPr sz="1800" dirty="0">
                <a:latin typeface="Arial"/>
                <a:cs typeface="Arial"/>
              </a:rPr>
              <a:t>symbols</a:t>
            </a:r>
            <a:endParaRPr sz="1800">
              <a:latin typeface="Arial"/>
              <a:cs typeface="Arial"/>
            </a:endParaRPr>
          </a:p>
        </p:txBody>
      </p:sp>
      <p:sp>
        <p:nvSpPr>
          <p:cNvPr id="22" name="object 22"/>
          <p:cNvSpPr txBox="1"/>
          <p:nvPr/>
        </p:nvSpPr>
        <p:spPr>
          <a:xfrm>
            <a:off x="3585464" y="4856479"/>
            <a:ext cx="1054735" cy="574040"/>
          </a:xfrm>
          <a:prstGeom prst="rect">
            <a:avLst/>
          </a:prstGeom>
        </p:spPr>
        <p:txBody>
          <a:bodyPr vert="horz" wrap="square" lIns="0" tIns="12700" rIns="0" bIns="0" rtlCol="0">
            <a:spAutoFit/>
          </a:bodyPr>
          <a:lstStyle/>
          <a:p>
            <a:pPr marL="635" algn="ctr">
              <a:lnSpc>
                <a:spcPct val="100000"/>
              </a:lnSpc>
              <a:spcBef>
                <a:spcPts val="100"/>
              </a:spcBef>
            </a:pPr>
            <a:r>
              <a:rPr sz="1800" spc="-5" dirty="0">
                <a:latin typeface="Arial"/>
                <a:cs typeface="Arial"/>
              </a:rPr>
              <a:t>QPSK</a:t>
            </a:r>
            <a:endParaRPr sz="1800">
              <a:latin typeface="Arial"/>
              <a:cs typeface="Arial"/>
            </a:endParaRPr>
          </a:p>
          <a:p>
            <a:pPr algn="ctr">
              <a:lnSpc>
                <a:spcPct val="100000"/>
              </a:lnSpc>
            </a:pPr>
            <a:r>
              <a:rPr sz="1800" dirty="0">
                <a:latin typeface="Arial"/>
                <a:cs typeface="Arial"/>
              </a:rPr>
              <a:t>4</a:t>
            </a:r>
            <a:r>
              <a:rPr sz="1800" spc="-80" dirty="0">
                <a:latin typeface="Arial"/>
                <a:cs typeface="Arial"/>
              </a:rPr>
              <a:t> </a:t>
            </a:r>
            <a:r>
              <a:rPr sz="1800" dirty="0">
                <a:latin typeface="Arial"/>
                <a:cs typeface="Arial"/>
              </a:rPr>
              <a:t>symbols</a:t>
            </a:r>
            <a:endParaRPr sz="1800">
              <a:latin typeface="Arial"/>
              <a:cs typeface="Arial"/>
            </a:endParaRPr>
          </a:p>
        </p:txBody>
      </p:sp>
      <p:sp>
        <p:nvSpPr>
          <p:cNvPr id="23" name="object 23"/>
          <p:cNvSpPr txBox="1"/>
          <p:nvPr/>
        </p:nvSpPr>
        <p:spPr>
          <a:xfrm>
            <a:off x="5494273" y="4846573"/>
            <a:ext cx="1181735" cy="574040"/>
          </a:xfrm>
          <a:prstGeom prst="rect">
            <a:avLst/>
          </a:prstGeom>
        </p:spPr>
        <p:txBody>
          <a:bodyPr vert="horz" wrap="square" lIns="0" tIns="12700" rIns="0" bIns="0" rtlCol="0">
            <a:spAutoFit/>
          </a:bodyPr>
          <a:lstStyle/>
          <a:p>
            <a:pPr algn="ctr">
              <a:lnSpc>
                <a:spcPct val="100000"/>
              </a:lnSpc>
              <a:spcBef>
                <a:spcPts val="100"/>
              </a:spcBef>
            </a:pPr>
            <a:r>
              <a:rPr sz="1800" dirty="0">
                <a:latin typeface="Arial"/>
                <a:cs typeface="Arial"/>
              </a:rPr>
              <a:t>QAM-16</a:t>
            </a:r>
            <a:endParaRPr sz="1800">
              <a:latin typeface="Arial"/>
              <a:cs typeface="Arial"/>
            </a:endParaRPr>
          </a:p>
          <a:p>
            <a:pPr algn="ctr">
              <a:lnSpc>
                <a:spcPct val="100000"/>
              </a:lnSpc>
            </a:pPr>
            <a:r>
              <a:rPr sz="1800" dirty="0">
                <a:latin typeface="Arial"/>
                <a:cs typeface="Arial"/>
              </a:rPr>
              <a:t>16</a:t>
            </a:r>
            <a:r>
              <a:rPr sz="1800" spc="-80" dirty="0">
                <a:latin typeface="Arial"/>
                <a:cs typeface="Arial"/>
              </a:rPr>
              <a:t> </a:t>
            </a:r>
            <a:r>
              <a:rPr sz="1800" dirty="0">
                <a:latin typeface="Arial"/>
                <a:cs typeface="Arial"/>
              </a:rPr>
              <a:t>symbols</a:t>
            </a:r>
            <a:endParaRPr sz="1800">
              <a:latin typeface="Arial"/>
              <a:cs typeface="Arial"/>
            </a:endParaRPr>
          </a:p>
        </p:txBody>
      </p:sp>
      <p:sp>
        <p:nvSpPr>
          <p:cNvPr id="24" name="object 24"/>
          <p:cNvSpPr txBox="1"/>
          <p:nvPr/>
        </p:nvSpPr>
        <p:spPr>
          <a:xfrm>
            <a:off x="7789418" y="4856479"/>
            <a:ext cx="8769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QAM-64</a:t>
            </a:r>
            <a:endParaRPr sz="1800">
              <a:latin typeface="Arial"/>
              <a:cs typeface="Arial"/>
            </a:endParaRPr>
          </a:p>
        </p:txBody>
      </p:sp>
      <p:sp>
        <p:nvSpPr>
          <p:cNvPr id="25" name="object 25"/>
          <p:cNvSpPr txBox="1"/>
          <p:nvPr/>
        </p:nvSpPr>
        <p:spPr>
          <a:xfrm>
            <a:off x="7637018" y="5130800"/>
            <a:ext cx="11817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64</a:t>
            </a:r>
            <a:r>
              <a:rPr sz="1800" spc="-95" dirty="0">
                <a:latin typeface="Arial"/>
                <a:cs typeface="Arial"/>
              </a:rPr>
              <a:t> </a:t>
            </a:r>
            <a:r>
              <a:rPr sz="1800" dirty="0">
                <a:latin typeface="Arial"/>
                <a:cs typeface="Arial"/>
              </a:rPr>
              <a:t>symbols</a:t>
            </a:r>
            <a:endParaRPr sz="1800">
              <a:latin typeface="Arial"/>
              <a:cs typeface="Arial"/>
            </a:endParaRPr>
          </a:p>
        </p:txBody>
      </p:sp>
      <p:sp>
        <p:nvSpPr>
          <p:cNvPr id="26" name="object 26"/>
          <p:cNvSpPr/>
          <p:nvPr/>
        </p:nvSpPr>
        <p:spPr>
          <a:xfrm>
            <a:off x="2448306" y="4800600"/>
            <a:ext cx="5362575" cy="228600"/>
          </a:xfrm>
          <a:custGeom>
            <a:avLst/>
            <a:gdLst/>
            <a:ahLst/>
            <a:cxnLst/>
            <a:rect l="l" t="t" r="r" b="b"/>
            <a:pathLst>
              <a:path w="5362575" h="228600">
                <a:moveTo>
                  <a:pt x="514350" y="28956"/>
                </a:moveTo>
                <a:lnTo>
                  <a:pt x="0" y="28956"/>
                </a:lnTo>
                <a:lnTo>
                  <a:pt x="0" y="228600"/>
                </a:lnTo>
                <a:lnTo>
                  <a:pt x="514350" y="228600"/>
                </a:lnTo>
                <a:lnTo>
                  <a:pt x="514350" y="28956"/>
                </a:lnTo>
                <a:close/>
              </a:path>
              <a:path w="5362575" h="228600">
                <a:moveTo>
                  <a:pt x="2809494" y="0"/>
                </a:moveTo>
                <a:lnTo>
                  <a:pt x="2295144" y="0"/>
                </a:lnTo>
                <a:lnTo>
                  <a:pt x="2295144" y="200406"/>
                </a:lnTo>
                <a:lnTo>
                  <a:pt x="2809494" y="200406"/>
                </a:lnTo>
                <a:lnTo>
                  <a:pt x="2809494" y="0"/>
                </a:lnTo>
                <a:close/>
              </a:path>
              <a:path w="5362575" h="228600">
                <a:moveTo>
                  <a:pt x="5362194" y="9906"/>
                </a:moveTo>
                <a:lnTo>
                  <a:pt x="4847844" y="9906"/>
                </a:lnTo>
                <a:lnTo>
                  <a:pt x="4847844" y="209550"/>
                </a:lnTo>
                <a:lnTo>
                  <a:pt x="5362194" y="209550"/>
                </a:lnTo>
                <a:lnTo>
                  <a:pt x="5362194" y="9906"/>
                </a:lnTo>
                <a:close/>
              </a:path>
            </a:pathLst>
          </a:custGeom>
          <a:solidFill>
            <a:srgbClr val="FFFFFF"/>
          </a:solidFill>
        </p:spPr>
        <p:txBody>
          <a:bodyPr wrap="square" lIns="0" tIns="0" rIns="0" bIns="0" rtlCol="0"/>
          <a:lstStyle/>
          <a:p>
            <a:endParaRPr/>
          </a:p>
        </p:txBody>
      </p:sp>
      <p:grpSp>
        <p:nvGrpSpPr>
          <p:cNvPr id="27" name="object 27"/>
          <p:cNvGrpSpPr/>
          <p:nvPr/>
        </p:nvGrpSpPr>
        <p:grpSpPr>
          <a:xfrm>
            <a:off x="527684" y="5412751"/>
            <a:ext cx="9144000" cy="980440"/>
            <a:chOff x="457200" y="5352288"/>
            <a:chExt cx="9144000" cy="980440"/>
          </a:xfrm>
        </p:grpSpPr>
        <p:sp>
          <p:nvSpPr>
            <p:cNvPr id="28" name="object 28"/>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29" name="object 29"/>
            <p:cNvSpPr/>
            <p:nvPr/>
          </p:nvSpPr>
          <p:spPr>
            <a:xfrm>
              <a:off x="1695450" y="5772149"/>
              <a:ext cx="6811009" cy="257810"/>
            </a:xfrm>
            <a:custGeom>
              <a:avLst/>
              <a:gdLst/>
              <a:ahLst/>
              <a:cxnLst/>
              <a:rect l="l" t="t" r="r" b="b"/>
              <a:pathLst>
                <a:path w="6811009" h="257810">
                  <a:moveTo>
                    <a:pt x="2715006" y="762"/>
                  </a:moveTo>
                  <a:lnTo>
                    <a:pt x="2695956" y="0"/>
                  </a:lnTo>
                  <a:lnTo>
                    <a:pt x="2695956" y="11430"/>
                  </a:lnTo>
                  <a:lnTo>
                    <a:pt x="2694927" y="33172"/>
                  </a:lnTo>
                  <a:lnTo>
                    <a:pt x="2690596" y="77228"/>
                  </a:lnTo>
                  <a:lnTo>
                    <a:pt x="2684018" y="100584"/>
                  </a:lnTo>
                  <a:lnTo>
                    <a:pt x="2684145" y="100584"/>
                  </a:lnTo>
                  <a:lnTo>
                    <a:pt x="2683954" y="100685"/>
                  </a:lnTo>
                  <a:lnTo>
                    <a:pt x="1379207" y="100584"/>
                  </a:lnTo>
                  <a:lnTo>
                    <a:pt x="1379207" y="118872"/>
                  </a:lnTo>
                  <a:lnTo>
                    <a:pt x="1376172" y="119634"/>
                  </a:lnTo>
                  <a:lnTo>
                    <a:pt x="1378458" y="119062"/>
                  </a:lnTo>
                  <a:lnTo>
                    <a:pt x="1379207" y="118884"/>
                  </a:lnTo>
                  <a:lnTo>
                    <a:pt x="1378458" y="118872"/>
                  </a:lnTo>
                  <a:lnTo>
                    <a:pt x="1379207" y="118872"/>
                  </a:lnTo>
                  <a:lnTo>
                    <a:pt x="1379207" y="100584"/>
                  </a:lnTo>
                  <a:lnTo>
                    <a:pt x="1372362" y="100584"/>
                  </a:lnTo>
                  <a:lnTo>
                    <a:pt x="1371600" y="101346"/>
                  </a:lnTo>
                  <a:lnTo>
                    <a:pt x="1370838" y="101346"/>
                  </a:lnTo>
                  <a:lnTo>
                    <a:pt x="1370076" y="102108"/>
                  </a:lnTo>
                  <a:lnTo>
                    <a:pt x="1369314" y="102108"/>
                  </a:lnTo>
                  <a:lnTo>
                    <a:pt x="1367790" y="103632"/>
                  </a:lnTo>
                  <a:lnTo>
                    <a:pt x="1365504" y="105156"/>
                  </a:lnTo>
                  <a:lnTo>
                    <a:pt x="1365504" y="105918"/>
                  </a:lnTo>
                  <a:lnTo>
                    <a:pt x="1364742" y="105918"/>
                  </a:lnTo>
                  <a:lnTo>
                    <a:pt x="1363980" y="106680"/>
                  </a:lnTo>
                  <a:lnTo>
                    <a:pt x="1362456" y="109728"/>
                  </a:lnTo>
                  <a:lnTo>
                    <a:pt x="1361694" y="110490"/>
                  </a:lnTo>
                  <a:lnTo>
                    <a:pt x="1361694" y="111252"/>
                  </a:lnTo>
                  <a:lnTo>
                    <a:pt x="1360170" y="114300"/>
                  </a:lnTo>
                  <a:lnTo>
                    <a:pt x="1357630" y="123405"/>
                  </a:lnTo>
                  <a:lnTo>
                    <a:pt x="1355598" y="115062"/>
                  </a:lnTo>
                  <a:lnTo>
                    <a:pt x="1353312" y="111252"/>
                  </a:lnTo>
                  <a:lnTo>
                    <a:pt x="1353312" y="109728"/>
                  </a:lnTo>
                  <a:lnTo>
                    <a:pt x="1352550" y="109728"/>
                  </a:lnTo>
                  <a:lnTo>
                    <a:pt x="1351026" y="106680"/>
                  </a:lnTo>
                  <a:lnTo>
                    <a:pt x="1346454" y="102108"/>
                  </a:lnTo>
                  <a:lnTo>
                    <a:pt x="1345565" y="102057"/>
                  </a:lnTo>
                  <a:lnTo>
                    <a:pt x="1344168" y="101346"/>
                  </a:lnTo>
                  <a:lnTo>
                    <a:pt x="1343406" y="101346"/>
                  </a:lnTo>
                  <a:lnTo>
                    <a:pt x="1342644" y="100584"/>
                  </a:lnTo>
                  <a:lnTo>
                    <a:pt x="31242" y="100584"/>
                  </a:lnTo>
                  <a:lnTo>
                    <a:pt x="30734" y="100076"/>
                  </a:lnTo>
                  <a:lnTo>
                    <a:pt x="21678" y="54927"/>
                  </a:lnTo>
                  <a:lnTo>
                    <a:pt x="19812" y="11430"/>
                  </a:lnTo>
                  <a:lnTo>
                    <a:pt x="19050" y="0"/>
                  </a:lnTo>
                  <a:lnTo>
                    <a:pt x="0" y="762"/>
                  </a:lnTo>
                  <a:lnTo>
                    <a:pt x="762" y="11430"/>
                  </a:lnTo>
                  <a:lnTo>
                    <a:pt x="1270" y="34607"/>
                  </a:lnTo>
                  <a:lnTo>
                    <a:pt x="6553" y="82753"/>
                  </a:lnTo>
                  <a:lnTo>
                    <a:pt x="14478" y="109728"/>
                  </a:lnTo>
                  <a:lnTo>
                    <a:pt x="14478" y="110490"/>
                  </a:lnTo>
                  <a:lnTo>
                    <a:pt x="16764" y="112776"/>
                  </a:lnTo>
                  <a:lnTo>
                    <a:pt x="16764" y="113538"/>
                  </a:lnTo>
                  <a:lnTo>
                    <a:pt x="17526" y="114300"/>
                  </a:lnTo>
                  <a:lnTo>
                    <a:pt x="18288" y="114300"/>
                  </a:lnTo>
                  <a:lnTo>
                    <a:pt x="19812" y="116586"/>
                  </a:lnTo>
                  <a:lnTo>
                    <a:pt x="20574" y="117348"/>
                  </a:lnTo>
                  <a:lnTo>
                    <a:pt x="21336" y="117348"/>
                  </a:lnTo>
                  <a:lnTo>
                    <a:pt x="22098" y="118110"/>
                  </a:lnTo>
                  <a:lnTo>
                    <a:pt x="22860" y="118110"/>
                  </a:lnTo>
                  <a:lnTo>
                    <a:pt x="23622" y="118872"/>
                  </a:lnTo>
                  <a:lnTo>
                    <a:pt x="25908" y="118872"/>
                  </a:lnTo>
                  <a:lnTo>
                    <a:pt x="26670" y="119634"/>
                  </a:lnTo>
                  <a:lnTo>
                    <a:pt x="1336167" y="119634"/>
                  </a:lnTo>
                  <a:lnTo>
                    <a:pt x="1336548" y="120396"/>
                  </a:lnTo>
                  <a:lnTo>
                    <a:pt x="1336548" y="119634"/>
                  </a:lnTo>
                  <a:lnTo>
                    <a:pt x="1336738" y="119634"/>
                  </a:lnTo>
                  <a:lnTo>
                    <a:pt x="1337310" y="121920"/>
                  </a:lnTo>
                  <a:lnTo>
                    <a:pt x="1339596" y="130403"/>
                  </a:lnTo>
                  <a:lnTo>
                    <a:pt x="1342504" y="141236"/>
                  </a:lnTo>
                  <a:lnTo>
                    <a:pt x="1345565" y="164274"/>
                  </a:lnTo>
                  <a:lnTo>
                    <a:pt x="1347152" y="187667"/>
                  </a:lnTo>
                  <a:lnTo>
                    <a:pt x="1347978" y="208026"/>
                  </a:lnTo>
                  <a:lnTo>
                    <a:pt x="1347978" y="219456"/>
                  </a:lnTo>
                  <a:lnTo>
                    <a:pt x="1347978" y="224790"/>
                  </a:lnTo>
                  <a:lnTo>
                    <a:pt x="1352550" y="228600"/>
                  </a:lnTo>
                  <a:lnTo>
                    <a:pt x="1363218" y="228600"/>
                  </a:lnTo>
                  <a:lnTo>
                    <a:pt x="1367028" y="224790"/>
                  </a:lnTo>
                  <a:lnTo>
                    <a:pt x="1367028" y="219456"/>
                  </a:lnTo>
                  <a:lnTo>
                    <a:pt x="1367028" y="208788"/>
                  </a:lnTo>
                  <a:lnTo>
                    <a:pt x="1367993" y="187972"/>
                  </a:lnTo>
                  <a:lnTo>
                    <a:pt x="1369580" y="165277"/>
                  </a:lnTo>
                  <a:lnTo>
                    <a:pt x="1372539" y="142811"/>
                  </a:lnTo>
                  <a:lnTo>
                    <a:pt x="1376172" y="128651"/>
                  </a:lnTo>
                  <a:lnTo>
                    <a:pt x="1377696" y="122682"/>
                  </a:lnTo>
                  <a:lnTo>
                    <a:pt x="1378458" y="120777"/>
                  </a:lnTo>
                  <a:lnTo>
                    <a:pt x="1378915" y="119634"/>
                  </a:lnTo>
                  <a:lnTo>
                    <a:pt x="1380744" y="119634"/>
                  </a:lnTo>
                  <a:lnTo>
                    <a:pt x="2682240" y="119634"/>
                  </a:lnTo>
                  <a:lnTo>
                    <a:pt x="2683002" y="119634"/>
                  </a:lnTo>
                  <a:lnTo>
                    <a:pt x="2687574" y="119634"/>
                  </a:lnTo>
                  <a:lnTo>
                    <a:pt x="2688336" y="119634"/>
                  </a:lnTo>
                  <a:lnTo>
                    <a:pt x="2689860" y="118872"/>
                  </a:lnTo>
                  <a:lnTo>
                    <a:pt x="2691384" y="118872"/>
                  </a:lnTo>
                  <a:lnTo>
                    <a:pt x="2692146" y="118110"/>
                  </a:lnTo>
                  <a:lnTo>
                    <a:pt x="2692908" y="118110"/>
                  </a:lnTo>
                  <a:lnTo>
                    <a:pt x="2693670" y="117348"/>
                  </a:lnTo>
                  <a:lnTo>
                    <a:pt x="2695194" y="117348"/>
                  </a:lnTo>
                  <a:lnTo>
                    <a:pt x="2695194" y="116586"/>
                  </a:lnTo>
                  <a:lnTo>
                    <a:pt x="2697480" y="114300"/>
                  </a:lnTo>
                  <a:lnTo>
                    <a:pt x="2698242" y="114300"/>
                  </a:lnTo>
                  <a:lnTo>
                    <a:pt x="2698242" y="113538"/>
                  </a:lnTo>
                  <a:lnTo>
                    <a:pt x="2699004" y="112776"/>
                  </a:lnTo>
                  <a:lnTo>
                    <a:pt x="2700528" y="110490"/>
                  </a:lnTo>
                  <a:lnTo>
                    <a:pt x="2700528" y="109728"/>
                  </a:lnTo>
                  <a:lnTo>
                    <a:pt x="2701290" y="109728"/>
                  </a:lnTo>
                  <a:lnTo>
                    <a:pt x="2701290" y="108966"/>
                  </a:lnTo>
                  <a:lnTo>
                    <a:pt x="2703576" y="104394"/>
                  </a:lnTo>
                  <a:lnTo>
                    <a:pt x="2709075" y="81572"/>
                  </a:lnTo>
                  <a:lnTo>
                    <a:pt x="2712262" y="58331"/>
                  </a:lnTo>
                  <a:lnTo>
                    <a:pt x="2713952" y="34886"/>
                  </a:lnTo>
                  <a:lnTo>
                    <a:pt x="2715006" y="11430"/>
                  </a:lnTo>
                  <a:lnTo>
                    <a:pt x="2715006" y="762"/>
                  </a:lnTo>
                  <a:close/>
                </a:path>
                <a:path w="6811009" h="257810">
                  <a:moveTo>
                    <a:pt x="6810756" y="28956"/>
                  </a:moveTo>
                  <a:lnTo>
                    <a:pt x="6791706" y="28956"/>
                  </a:lnTo>
                  <a:lnTo>
                    <a:pt x="6791706" y="40386"/>
                  </a:lnTo>
                  <a:lnTo>
                    <a:pt x="6790639" y="61912"/>
                  </a:lnTo>
                  <a:lnTo>
                    <a:pt x="6789242" y="83896"/>
                  </a:lnTo>
                  <a:lnTo>
                    <a:pt x="6786397" y="105664"/>
                  </a:lnTo>
                  <a:lnTo>
                    <a:pt x="6781038" y="126492"/>
                  </a:lnTo>
                  <a:lnTo>
                    <a:pt x="6779895" y="128778"/>
                  </a:lnTo>
                  <a:lnTo>
                    <a:pt x="5470398" y="128778"/>
                  </a:lnTo>
                  <a:lnTo>
                    <a:pt x="5469636" y="129540"/>
                  </a:lnTo>
                  <a:lnTo>
                    <a:pt x="5467350" y="129540"/>
                  </a:lnTo>
                  <a:lnTo>
                    <a:pt x="5466588" y="130302"/>
                  </a:lnTo>
                  <a:lnTo>
                    <a:pt x="5465826" y="130302"/>
                  </a:lnTo>
                  <a:lnTo>
                    <a:pt x="5465064" y="131064"/>
                  </a:lnTo>
                  <a:lnTo>
                    <a:pt x="5464302" y="131064"/>
                  </a:lnTo>
                  <a:lnTo>
                    <a:pt x="5463540" y="131826"/>
                  </a:lnTo>
                  <a:lnTo>
                    <a:pt x="5461254" y="133350"/>
                  </a:lnTo>
                  <a:lnTo>
                    <a:pt x="5461254" y="134112"/>
                  </a:lnTo>
                  <a:lnTo>
                    <a:pt x="5459730" y="135636"/>
                  </a:lnTo>
                  <a:lnTo>
                    <a:pt x="5458206" y="137922"/>
                  </a:lnTo>
                  <a:lnTo>
                    <a:pt x="5458206" y="138684"/>
                  </a:lnTo>
                  <a:lnTo>
                    <a:pt x="5457444" y="138684"/>
                  </a:lnTo>
                  <a:lnTo>
                    <a:pt x="5457444" y="139446"/>
                  </a:lnTo>
                  <a:lnTo>
                    <a:pt x="5455920" y="143256"/>
                  </a:lnTo>
                  <a:lnTo>
                    <a:pt x="5453380" y="152311"/>
                  </a:lnTo>
                  <a:lnTo>
                    <a:pt x="5451348" y="144018"/>
                  </a:lnTo>
                  <a:lnTo>
                    <a:pt x="5449062" y="139446"/>
                  </a:lnTo>
                  <a:lnTo>
                    <a:pt x="5449062" y="138684"/>
                  </a:lnTo>
                  <a:lnTo>
                    <a:pt x="5448300" y="137922"/>
                  </a:lnTo>
                  <a:lnTo>
                    <a:pt x="5446776" y="135636"/>
                  </a:lnTo>
                  <a:lnTo>
                    <a:pt x="5446014" y="134874"/>
                  </a:lnTo>
                  <a:lnTo>
                    <a:pt x="5446014" y="134112"/>
                  </a:lnTo>
                  <a:lnTo>
                    <a:pt x="5442966" y="131064"/>
                  </a:lnTo>
                  <a:lnTo>
                    <a:pt x="5442204" y="131064"/>
                  </a:lnTo>
                  <a:lnTo>
                    <a:pt x="5441442" y="130302"/>
                  </a:lnTo>
                  <a:lnTo>
                    <a:pt x="5439918" y="130302"/>
                  </a:lnTo>
                  <a:lnTo>
                    <a:pt x="5439156" y="129540"/>
                  </a:lnTo>
                  <a:lnTo>
                    <a:pt x="5437632" y="129540"/>
                  </a:lnTo>
                  <a:lnTo>
                    <a:pt x="5436870" y="128778"/>
                  </a:lnTo>
                  <a:lnTo>
                    <a:pt x="5432374" y="128778"/>
                  </a:lnTo>
                  <a:lnTo>
                    <a:pt x="5432374" y="147370"/>
                  </a:lnTo>
                  <a:lnTo>
                    <a:pt x="5432298" y="147066"/>
                  </a:lnTo>
                  <a:lnTo>
                    <a:pt x="5432374" y="147370"/>
                  </a:lnTo>
                  <a:lnTo>
                    <a:pt x="5432374" y="128778"/>
                  </a:lnTo>
                  <a:lnTo>
                    <a:pt x="4126801" y="128778"/>
                  </a:lnTo>
                  <a:lnTo>
                    <a:pt x="4126687" y="128638"/>
                  </a:lnTo>
                  <a:lnTo>
                    <a:pt x="4126687" y="128778"/>
                  </a:lnTo>
                  <a:lnTo>
                    <a:pt x="4126560" y="128701"/>
                  </a:lnTo>
                  <a:lnTo>
                    <a:pt x="4126687" y="128778"/>
                  </a:lnTo>
                  <a:lnTo>
                    <a:pt x="4126687" y="128638"/>
                  </a:lnTo>
                  <a:lnTo>
                    <a:pt x="4117378" y="83121"/>
                  </a:lnTo>
                  <a:lnTo>
                    <a:pt x="4115562" y="39624"/>
                  </a:lnTo>
                  <a:lnTo>
                    <a:pt x="4114800" y="28956"/>
                  </a:lnTo>
                  <a:lnTo>
                    <a:pt x="4095750" y="28956"/>
                  </a:lnTo>
                  <a:lnTo>
                    <a:pt x="4096512" y="40386"/>
                  </a:lnTo>
                  <a:lnTo>
                    <a:pt x="4097032" y="63728"/>
                  </a:lnTo>
                  <a:lnTo>
                    <a:pt x="4102316" y="111480"/>
                  </a:lnTo>
                  <a:lnTo>
                    <a:pt x="4110228" y="137922"/>
                  </a:lnTo>
                  <a:lnTo>
                    <a:pt x="4110228" y="138684"/>
                  </a:lnTo>
                  <a:lnTo>
                    <a:pt x="4112514" y="141732"/>
                  </a:lnTo>
                  <a:lnTo>
                    <a:pt x="4112514" y="142494"/>
                  </a:lnTo>
                  <a:lnTo>
                    <a:pt x="4113276" y="142494"/>
                  </a:lnTo>
                  <a:lnTo>
                    <a:pt x="4117086" y="146304"/>
                  </a:lnTo>
                  <a:lnTo>
                    <a:pt x="4117848" y="146304"/>
                  </a:lnTo>
                  <a:lnTo>
                    <a:pt x="4118610" y="147066"/>
                  </a:lnTo>
                  <a:lnTo>
                    <a:pt x="4119372" y="147066"/>
                  </a:lnTo>
                  <a:lnTo>
                    <a:pt x="4120896" y="147828"/>
                  </a:lnTo>
                  <a:lnTo>
                    <a:pt x="4123944" y="147828"/>
                  </a:lnTo>
                  <a:lnTo>
                    <a:pt x="4126230" y="147828"/>
                  </a:lnTo>
                  <a:lnTo>
                    <a:pt x="4128516" y="147828"/>
                  </a:lnTo>
                  <a:lnTo>
                    <a:pt x="5430774" y="147828"/>
                  </a:lnTo>
                  <a:lnTo>
                    <a:pt x="5431790" y="147828"/>
                  </a:lnTo>
                  <a:lnTo>
                    <a:pt x="5432298" y="148590"/>
                  </a:lnTo>
                  <a:lnTo>
                    <a:pt x="5432298" y="147828"/>
                  </a:lnTo>
                  <a:lnTo>
                    <a:pt x="5432488" y="147828"/>
                  </a:lnTo>
                  <a:lnTo>
                    <a:pt x="5433060" y="150114"/>
                  </a:lnTo>
                  <a:lnTo>
                    <a:pt x="5435346" y="158788"/>
                  </a:lnTo>
                  <a:lnTo>
                    <a:pt x="5438216" y="169684"/>
                  </a:lnTo>
                  <a:lnTo>
                    <a:pt x="5441302" y="192925"/>
                  </a:lnTo>
                  <a:lnTo>
                    <a:pt x="5442928" y="216471"/>
                  </a:lnTo>
                  <a:lnTo>
                    <a:pt x="5443728" y="236982"/>
                  </a:lnTo>
                  <a:lnTo>
                    <a:pt x="5443728" y="247650"/>
                  </a:lnTo>
                  <a:lnTo>
                    <a:pt x="5443728" y="252984"/>
                  </a:lnTo>
                  <a:lnTo>
                    <a:pt x="5448300" y="257556"/>
                  </a:lnTo>
                  <a:lnTo>
                    <a:pt x="5458968" y="257556"/>
                  </a:lnTo>
                  <a:lnTo>
                    <a:pt x="5462778" y="252984"/>
                  </a:lnTo>
                  <a:lnTo>
                    <a:pt x="5462778" y="247650"/>
                  </a:lnTo>
                  <a:lnTo>
                    <a:pt x="5462778" y="236982"/>
                  </a:lnTo>
                  <a:lnTo>
                    <a:pt x="5463832" y="215290"/>
                  </a:lnTo>
                  <a:lnTo>
                    <a:pt x="5465330" y="193497"/>
                  </a:lnTo>
                  <a:lnTo>
                    <a:pt x="5468213" y="171932"/>
                  </a:lnTo>
                  <a:lnTo>
                    <a:pt x="5471922" y="157022"/>
                  </a:lnTo>
                  <a:lnTo>
                    <a:pt x="5473446" y="150876"/>
                  </a:lnTo>
                  <a:lnTo>
                    <a:pt x="5474208" y="148971"/>
                  </a:lnTo>
                  <a:lnTo>
                    <a:pt x="5474589" y="148018"/>
                  </a:lnTo>
                  <a:lnTo>
                    <a:pt x="5474716" y="147828"/>
                  </a:lnTo>
                  <a:lnTo>
                    <a:pt x="5476494" y="147828"/>
                  </a:lnTo>
                  <a:lnTo>
                    <a:pt x="6777990" y="147828"/>
                  </a:lnTo>
                  <a:lnTo>
                    <a:pt x="6778752" y="147828"/>
                  </a:lnTo>
                  <a:lnTo>
                    <a:pt x="6781038" y="147828"/>
                  </a:lnTo>
                  <a:lnTo>
                    <a:pt x="6783324" y="147828"/>
                  </a:lnTo>
                  <a:lnTo>
                    <a:pt x="6786397" y="147802"/>
                  </a:lnTo>
                  <a:lnTo>
                    <a:pt x="6787134" y="147066"/>
                  </a:lnTo>
                  <a:lnTo>
                    <a:pt x="6787896" y="147066"/>
                  </a:lnTo>
                  <a:lnTo>
                    <a:pt x="6788658" y="146304"/>
                  </a:lnTo>
                  <a:lnTo>
                    <a:pt x="6789420" y="146304"/>
                  </a:lnTo>
                  <a:lnTo>
                    <a:pt x="6790944" y="145542"/>
                  </a:lnTo>
                  <a:lnTo>
                    <a:pt x="6790944" y="144780"/>
                  </a:lnTo>
                  <a:lnTo>
                    <a:pt x="6793230" y="143256"/>
                  </a:lnTo>
                  <a:lnTo>
                    <a:pt x="6794754" y="141732"/>
                  </a:lnTo>
                  <a:lnTo>
                    <a:pt x="6796278" y="138684"/>
                  </a:lnTo>
                  <a:lnTo>
                    <a:pt x="6797040" y="137922"/>
                  </a:lnTo>
                  <a:lnTo>
                    <a:pt x="6797040" y="137160"/>
                  </a:lnTo>
                  <a:lnTo>
                    <a:pt x="6799326" y="133350"/>
                  </a:lnTo>
                  <a:lnTo>
                    <a:pt x="6804800" y="110515"/>
                  </a:lnTo>
                  <a:lnTo>
                    <a:pt x="6807987" y="87287"/>
                  </a:lnTo>
                  <a:lnTo>
                    <a:pt x="6809702" y="63855"/>
                  </a:lnTo>
                  <a:lnTo>
                    <a:pt x="6810756" y="40386"/>
                  </a:lnTo>
                  <a:lnTo>
                    <a:pt x="6810756" y="28956"/>
                  </a:lnTo>
                  <a:close/>
                </a:path>
              </a:pathLst>
            </a:custGeom>
            <a:solidFill>
              <a:srgbClr val="FF2BD8"/>
            </a:solidFill>
          </p:spPr>
          <p:txBody>
            <a:bodyPr wrap="square" lIns="0" tIns="0" rIns="0" bIns="0" rtlCol="0"/>
            <a:lstStyle/>
            <a:p>
              <a:endParaRPr/>
            </a:p>
          </p:txBody>
        </p:sp>
      </p:grpSp>
      <p:sp>
        <p:nvSpPr>
          <p:cNvPr id="30" name="object 30"/>
          <p:cNvSpPr txBox="1"/>
          <p:nvPr/>
        </p:nvSpPr>
        <p:spPr>
          <a:xfrm>
            <a:off x="5405120" y="5405120"/>
            <a:ext cx="3501390" cy="961390"/>
          </a:xfrm>
          <a:prstGeom prst="rect">
            <a:avLst/>
          </a:prstGeom>
        </p:spPr>
        <p:txBody>
          <a:bodyPr vert="horz" wrap="square" lIns="0" tIns="12700" rIns="0" bIns="0" rtlCol="0">
            <a:spAutoFit/>
          </a:bodyPr>
          <a:lstStyle/>
          <a:p>
            <a:pPr marL="12700">
              <a:lnSpc>
                <a:spcPct val="100000"/>
              </a:lnSpc>
              <a:spcBef>
                <a:spcPts val="100"/>
              </a:spcBef>
              <a:tabLst>
                <a:tab pos="2155190" algn="l"/>
              </a:tabLst>
            </a:pPr>
            <a:r>
              <a:rPr sz="2700" baseline="3086" dirty="0">
                <a:latin typeface="Arial"/>
                <a:cs typeface="Arial"/>
              </a:rPr>
              <a:t>4</a:t>
            </a:r>
            <a:r>
              <a:rPr sz="2700" spc="-15" baseline="3086" dirty="0">
                <a:latin typeface="Arial"/>
                <a:cs typeface="Arial"/>
              </a:rPr>
              <a:t> </a:t>
            </a:r>
            <a:r>
              <a:rPr sz="2700" baseline="3086" dirty="0">
                <a:latin typeface="Arial"/>
                <a:cs typeface="Arial"/>
              </a:rPr>
              <a:t>bits/symbol	</a:t>
            </a:r>
            <a:r>
              <a:rPr sz="1800" dirty="0">
                <a:latin typeface="Arial"/>
                <a:cs typeface="Arial"/>
              </a:rPr>
              <a:t>6</a:t>
            </a:r>
            <a:r>
              <a:rPr sz="1800" spc="-110" dirty="0">
                <a:latin typeface="Arial"/>
                <a:cs typeface="Arial"/>
              </a:rPr>
              <a:t> </a:t>
            </a:r>
            <a:r>
              <a:rPr sz="1800" dirty="0">
                <a:latin typeface="Arial"/>
                <a:cs typeface="Arial"/>
              </a:rPr>
              <a:t>bits/symbol</a:t>
            </a:r>
          </a:p>
          <a:p>
            <a:pPr>
              <a:lnSpc>
                <a:spcPct val="100000"/>
              </a:lnSpc>
            </a:pPr>
            <a:endParaRPr sz="2650" dirty="0">
              <a:latin typeface="Arial"/>
              <a:cs typeface="Arial"/>
            </a:endParaRPr>
          </a:p>
          <a:p>
            <a:pPr marL="95250">
              <a:lnSpc>
                <a:spcPct val="100000"/>
              </a:lnSpc>
            </a:pPr>
            <a:r>
              <a:rPr sz="1800" dirty="0">
                <a:latin typeface="Arial"/>
                <a:cs typeface="Arial"/>
              </a:rPr>
              <a:t>QAM </a:t>
            </a:r>
            <a:r>
              <a:rPr sz="1800" spc="-5" dirty="0">
                <a:latin typeface="Arial"/>
                <a:cs typeface="Arial"/>
              </a:rPr>
              <a:t>varies amplitude </a:t>
            </a:r>
            <a:r>
              <a:rPr sz="1800" dirty="0">
                <a:latin typeface="Arial"/>
                <a:cs typeface="Arial"/>
              </a:rPr>
              <a:t>and</a:t>
            </a:r>
            <a:r>
              <a:rPr sz="1800" spc="-70" dirty="0">
                <a:latin typeface="Arial"/>
                <a:cs typeface="Arial"/>
              </a:rPr>
              <a:t> </a:t>
            </a:r>
            <a:r>
              <a:rPr sz="1800" dirty="0">
                <a:latin typeface="Arial"/>
                <a:cs typeface="Arial"/>
              </a:rPr>
              <a:t>phase</a:t>
            </a:r>
          </a:p>
        </p:txBody>
      </p:sp>
      <p:sp>
        <p:nvSpPr>
          <p:cNvPr id="31" name="object 31"/>
          <p:cNvSpPr txBox="1"/>
          <p:nvPr/>
        </p:nvSpPr>
        <p:spPr>
          <a:xfrm>
            <a:off x="1471675" y="5405120"/>
            <a:ext cx="3320415" cy="951230"/>
          </a:xfrm>
          <a:prstGeom prst="rect">
            <a:avLst/>
          </a:prstGeom>
        </p:spPr>
        <p:txBody>
          <a:bodyPr vert="horz" wrap="square" lIns="0" tIns="12700" rIns="0" bIns="0" rtlCol="0">
            <a:spAutoFit/>
          </a:bodyPr>
          <a:lstStyle/>
          <a:p>
            <a:pPr marL="12700">
              <a:lnSpc>
                <a:spcPct val="100000"/>
              </a:lnSpc>
              <a:spcBef>
                <a:spcPts val="100"/>
              </a:spcBef>
              <a:tabLst>
                <a:tab pos="1973580" algn="l"/>
              </a:tabLst>
            </a:pPr>
            <a:r>
              <a:rPr sz="1800" dirty="0">
                <a:latin typeface="Arial"/>
                <a:cs typeface="Arial"/>
              </a:rPr>
              <a:t>1</a:t>
            </a:r>
            <a:r>
              <a:rPr sz="1800" spc="-10" dirty="0">
                <a:latin typeface="Arial"/>
                <a:cs typeface="Arial"/>
              </a:rPr>
              <a:t> </a:t>
            </a:r>
            <a:r>
              <a:rPr sz="1800" dirty="0">
                <a:latin typeface="Arial"/>
                <a:cs typeface="Arial"/>
              </a:rPr>
              <a:t>bit/symbol	2</a:t>
            </a:r>
            <a:r>
              <a:rPr sz="1800" spc="-95" dirty="0">
                <a:latin typeface="Arial"/>
                <a:cs typeface="Arial"/>
              </a:rPr>
              <a:t> </a:t>
            </a:r>
            <a:r>
              <a:rPr sz="1800" dirty="0">
                <a:latin typeface="Arial"/>
                <a:cs typeface="Arial"/>
              </a:rPr>
              <a:t>bits/symbol</a:t>
            </a:r>
          </a:p>
          <a:p>
            <a:pPr>
              <a:lnSpc>
                <a:spcPct val="100000"/>
              </a:lnSpc>
              <a:spcBef>
                <a:spcPts val="35"/>
              </a:spcBef>
            </a:pPr>
            <a:endParaRPr sz="2550" dirty="0">
              <a:latin typeface="Arial"/>
              <a:cs typeface="Arial"/>
            </a:endParaRPr>
          </a:p>
          <a:p>
            <a:pPr marL="55880">
              <a:lnSpc>
                <a:spcPct val="100000"/>
              </a:lnSpc>
            </a:pPr>
            <a:r>
              <a:rPr sz="1800" spc="-5" dirty="0">
                <a:latin typeface="Arial"/>
                <a:cs typeface="Arial"/>
              </a:rPr>
              <a:t>BPSK/QPSK varies only</a:t>
            </a:r>
            <a:r>
              <a:rPr sz="1800" spc="-60" dirty="0">
                <a:latin typeface="Arial"/>
                <a:cs typeface="Arial"/>
              </a:rPr>
              <a:t> </a:t>
            </a:r>
            <a:r>
              <a:rPr sz="1800" dirty="0">
                <a:latin typeface="Arial"/>
                <a:cs typeface="Arial"/>
              </a:rPr>
              <a:t>phase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5200" y="728726"/>
            <a:ext cx="5590540" cy="574040"/>
          </a:xfrm>
          <a:prstGeom prst="rect">
            <a:avLst/>
          </a:prstGeom>
        </p:spPr>
        <p:txBody>
          <a:bodyPr vert="horz" wrap="square" lIns="0" tIns="12700" rIns="0" bIns="0" rtlCol="0">
            <a:spAutoFit/>
          </a:bodyPr>
          <a:lstStyle/>
          <a:p>
            <a:pPr marL="12700">
              <a:lnSpc>
                <a:spcPct val="100000"/>
              </a:lnSpc>
              <a:spcBef>
                <a:spcPts val="100"/>
              </a:spcBef>
            </a:pPr>
            <a:r>
              <a:rPr dirty="0"/>
              <a:t>Passband Transmission</a:t>
            </a:r>
            <a:r>
              <a:rPr spc="-135" dirty="0"/>
              <a:t> </a:t>
            </a:r>
            <a:r>
              <a:rPr dirty="0"/>
              <a:t>(3)</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92705"/>
            <a:ext cx="670115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Gray-coding assigns bits </a:t>
            </a:r>
            <a:r>
              <a:rPr sz="2400" dirty="0">
                <a:latin typeface="Arial"/>
                <a:cs typeface="Arial"/>
              </a:rPr>
              <a:t>to </a:t>
            </a:r>
            <a:r>
              <a:rPr sz="2400" spc="-5" dirty="0">
                <a:latin typeface="Arial"/>
                <a:cs typeface="Arial"/>
              </a:rPr>
              <a:t>symbols so that small  symbol errors cause few bit</a:t>
            </a:r>
            <a:r>
              <a:rPr sz="2400" spc="20" dirty="0">
                <a:latin typeface="Arial"/>
                <a:cs typeface="Arial"/>
              </a:rPr>
              <a:t> </a:t>
            </a:r>
            <a:r>
              <a:rPr sz="2400" spc="-5" dirty="0">
                <a:latin typeface="Arial"/>
                <a:cs typeface="Arial"/>
              </a:rPr>
              <a:t>errors:</a:t>
            </a:r>
            <a:endParaRPr sz="2400">
              <a:latin typeface="Arial"/>
              <a:cs typeface="Arial"/>
            </a:endParaRPr>
          </a:p>
        </p:txBody>
      </p:sp>
      <p:grpSp>
        <p:nvGrpSpPr>
          <p:cNvPr id="5" name="object 5"/>
          <p:cNvGrpSpPr/>
          <p:nvPr/>
        </p:nvGrpSpPr>
        <p:grpSpPr>
          <a:xfrm>
            <a:off x="1556766" y="3115055"/>
            <a:ext cx="6945630" cy="1259205"/>
            <a:chOff x="1556766" y="3115055"/>
            <a:chExt cx="6945630" cy="1259205"/>
          </a:xfrm>
        </p:grpSpPr>
        <p:pic>
          <p:nvPicPr>
            <p:cNvPr id="6" name="object 6"/>
            <p:cNvPicPr/>
            <p:nvPr/>
          </p:nvPicPr>
          <p:blipFill>
            <a:blip r:embed="rId2" cstate="print"/>
            <a:stretch>
              <a:fillRect/>
            </a:stretch>
          </p:blipFill>
          <p:spPr>
            <a:xfrm>
              <a:off x="1556766" y="3115055"/>
              <a:ext cx="6945630" cy="1258824"/>
            </a:xfrm>
            <a:prstGeom prst="rect">
              <a:avLst/>
            </a:prstGeom>
          </p:spPr>
        </p:pic>
        <p:pic>
          <p:nvPicPr>
            <p:cNvPr id="7" name="object 7"/>
            <p:cNvPicPr/>
            <p:nvPr/>
          </p:nvPicPr>
          <p:blipFill>
            <a:blip r:embed="rId3" cstate="print"/>
            <a:stretch>
              <a:fillRect/>
            </a:stretch>
          </p:blipFill>
          <p:spPr>
            <a:xfrm>
              <a:off x="3813048" y="4131306"/>
              <a:ext cx="116586" cy="115700"/>
            </a:xfrm>
            <a:prstGeom prst="rect">
              <a:avLst/>
            </a:prstGeom>
          </p:spPr>
        </p:pic>
        <p:pic>
          <p:nvPicPr>
            <p:cNvPr id="8" name="object 8"/>
            <p:cNvPicPr/>
            <p:nvPr/>
          </p:nvPicPr>
          <p:blipFill>
            <a:blip r:embed="rId3" cstate="print"/>
            <a:stretch>
              <a:fillRect/>
            </a:stretch>
          </p:blipFill>
          <p:spPr>
            <a:xfrm>
              <a:off x="3717798" y="3845556"/>
              <a:ext cx="116586" cy="115700"/>
            </a:xfrm>
            <a:prstGeom prst="rect">
              <a:avLst/>
            </a:prstGeom>
          </p:spPr>
        </p:pic>
        <p:pic>
          <p:nvPicPr>
            <p:cNvPr id="9" name="object 9"/>
            <p:cNvPicPr/>
            <p:nvPr/>
          </p:nvPicPr>
          <p:blipFill>
            <a:blip r:embed="rId4" cstate="print"/>
            <a:stretch>
              <a:fillRect/>
            </a:stretch>
          </p:blipFill>
          <p:spPr>
            <a:xfrm>
              <a:off x="3403092" y="3988208"/>
              <a:ext cx="116586" cy="115771"/>
            </a:xfrm>
            <a:prstGeom prst="rect">
              <a:avLst/>
            </a:prstGeom>
          </p:spPr>
        </p:pic>
        <p:sp>
          <p:nvSpPr>
            <p:cNvPr id="10" name="object 10"/>
            <p:cNvSpPr/>
            <p:nvPr/>
          </p:nvSpPr>
          <p:spPr>
            <a:xfrm>
              <a:off x="3326879" y="4264494"/>
              <a:ext cx="116839" cy="109855"/>
            </a:xfrm>
            <a:custGeom>
              <a:avLst/>
              <a:gdLst/>
              <a:ahLst/>
              <a:cxnLst/>
              <a:rect l="l" t="t" r="r" b="b"/>
              <a:pathLst>
                <a:path w="116839" h="109854">
                  <a:moveTo>
                    <a:pt x="116598" y="51473"/>
                  </a:moveTo>
                  <a:lnTo>
                    <a:pt x="115836" y="46139"/>
                  </a:lnTo>
                  <a:lnTo>
                    <a:pt x="93522" y="11404"/>
                  </a:lnTo>
                  <a:lnTo>
                    <a:pt x="58026" y="0"/>
                  </a:lnTo>
                  <a:lnTo>
                    <a:pt x="22860" y="11874"/>
                  </a:lnTo>
                  <a:lnTo>
                    <a:pt x="1524" y="46901"/>
                  </a:lnTo>
                  <a:lnTo>
                    <a:pt x="0" y="52997"/>
                  </a:lnTo>
                  <a:lnTo>
                    <a:pt x="0" y="59093"/>
                  </a:lnTo>
                  <a:lnTo>
                    <a:pt x="25158" y="103365"/>
                  </a:lnTo>
                  <a:lnTo>
                    <a:pt x="30137" y="109385"/>
                  </a:lnTo>
                  <a:lnTo>
                    <a:pt x="80010" y="109385"/>
                  </a:lnTo>
                  <a:lnTo>
                    <a:pt x="91452" y="103263"/>
                  </a:lnTo>
                  <a:lnTo>
                    <a:pt x="102082" y="97574"/>
                  </a:lnTo>
                  <a:lnTo>
                    <a:pt x="116598" y="57569"/>
                  </a:lnTo>
                  <a:lnTo>
                    <a:pt x="116598" y="51473"/>
                  </a:lnTo>
                  <a:close/>
                </a:path>
              </a:pathLst>
            </a:custGeom>
            <a:solidFill>
              <a:srgbClr val="FF2BD8"/>
            </a:solidFill>
          </p:spPr>
          <p:txBody>
            <a:bodyPr wrap="square" lIns="0" tIns="0" rIns="0" bIns="0" rtlCol="0"/>
            <a:lstStyle/>
            <a:p>
              <a:endParaRPr/>
            </a:p>
          </p:txBody>
        </p:sp>
      </p:grpSp>
      <p:sp>
        <p:nvSpPr>
          <p:cNvPr id="11" name="object 11"/>
          <p:cNvSpPr txBox="1"/>
          <p:nvPr/>
        </p:nvSpPr>
        <p:spPr>
          <a:xfrm>
            <a:off x="3854196" y="3790950"/>
            <a:ext cx="129539" cy="215900"/>
          </a:xfrm>
          <a:prstGeom prst="rect">
            <a:avLst/>
          </a:prstGeom>
          <a:solidFill>
            <a:srgbClr val="FFFFFF"/>
          </a:solidFill>
        </p:spPr>
        <p:txBody>
          <a:bodyPr vert="horz" wrap="square" lIns="0" tIns="0" rIns="0" bIns="0" rtlCol="0">
            <a:spAutoFit/>
          </a:bodyPr>
          <a:lstStyle/>
          <a:p>
            <a:pPr>
              <a:lnSpc>
                <a:spcPts val="1639"/>
              </a:lnSpc>
            </a:pPr>
            <a:r>
              <a:rPr sz="1400" b="1" spc="-5" dirty="0">
                <a:solidFill>
                  <a:srgbClr val="FF2BD8"/>
                </a:solidFill>
                <a:latin typeface="Arial"/>
                <a:cs typeface="Arial"/>
              </a:rPr>
              <a:t>B</a:t>
            </a:r>
            <a:endParaRPr sz="1400">
              <a:latin typeface="Arial"/>
              <a:cs typeface="Arial"/>
            </a:endParaRPr>
          </a:p>
        </p:txBody>
      </p:sp>
      <p:grpSp>
        <p:nvGrpSpPr>
          <p:cNvPr id="12" name="object 12"/>
          <p:cNvGrpSpPr/>
          <p:nvPr/>
        </p:nvGrpSpPr>
        <p:grpSpPr>
          <a:xfrm>
            <a:off x="1669154" y="4277105"/>
            <a:ext cx="6687184" cy="1076325"/>
            <a:chOff x="1669154" y="4277105"/>
            <a:chExt cx="6687184" cy="1076325"/>
          </a:xfrm>
        </p:grpSpPr>
        <p:sp>
          <p:nvSpPr>
            <p:cNvPr id="13" name="object 13"/>
            <p:cNvSpPr/>
            <p:nvPr/>
          </p:nvSpPr>
          <p:spPr>
            <a:xfrm>
              <a:off x="2996946" y="4277105"/>
              <a:ext cx="120650" cy="97155"/>
            </a:xfrm>
            <a:custGeom>
              <a:avLst/>
              <a:gdLst/>
              <a:ahLst/>
              <a:cxnLst/>
              <a:rect l="l" t="t" r="r" b="b"/>
              <a:pathLst>
                <a:path w="120650" h="97154">
                  <a:moveTo>
                    <a:pt x="120395" y="96774"/>
                  </a:moveTo>
                  <a:lnTo>
                    <a:pt x="120395" y="0"/>
                  </a:lnTo>
                  <a:lnTo>
                    <a:pt x="0" y="0"/>
                  </a:lnTo>
                  <a:lnTo>
                    <a:pt x="0" y="96774"/>
                  </a:lnTo>
                  <a:lnTo>
                    <a:pt x="120395" y="96774"/>
                  </a:lnTo>
                  <a:close/>
                </a:path>
              </a:pathLst>
            </a:custGeom>
            <a:solidFill>
              <a:srgbClr val="FFFFFF"/>
            </a:solidFill>
          </p:spPr>
          <p:txBody>
            <a:bodyPr wrap="square" lIns="0" tIns="0" rIns="0" bIns="0" rtlCol="0"/>
            <a:lstStyle/>
            <a:p>
              <a:endParaRPr/>
            </a:p>
          </p:txBody>
        </p:sp>
        <p:sp>
          <p:nvSpPr>
            <p:cNvPr id="14" name="object 14"/>
            <p:cNvSpPr/>
            <p:nvPr/>
          </p:nvSpPr>
          <p:spPr>
            <a:xfrm>
              <a:off x="4053205" y="4359744"/>
              <a:ext cx="74295" cy="14604"/>
            </a:xfrm>
            <a:custGeom>
              <a:avLst/>
              <a:gdLst/>
              <a:ahLst/>
              <a:cxnLst/>
              <a:rect l="l" t="t" r="r" b="b"/>
              <a:pathLst>
                <a:path w="74295" h="14604">
                  <a:moveTo>
                    <a:pt x="73799" y="14135"/>
                  </a:moveTo>
                  <a:lnTo>
                    <a:pt x="72047" y="11404"/>
                  </a:lnTo>
                  <a:lnTo>
                    <a:pt x="36550" y="0"/>
                  </a:lnTo>
                  <a:lnTo>
                    <a:pt x="1384" y="11874"/>
                  </a:lnTo>
                  <a:lnTo>
                    <a:pt x="0" y="14135"/>
                  </a:lnTo>
                  <a:lnTo>
                    <a:pt x="29705" y="14135"/>
                  </a:lnTo>
                  <a:lnTo>
                    <a:pt x="44704" y="14135"/>
                  </a:lnTo>
                  <a:lnTo>
                    <a:pt x="73799" y="14135"/>
                  </a:lnTo>
                  <a:close/>
                </a:path>
              </a:pathLst>
            </a:custGeom>
            <a:solidFill>
              <a:srgbClr val="FF2BD8"/>
            </a:solidFill>
          </p:spPr>
          <p:txBody>
            <a:bodyPr wrap="square" lIns="0" tIns="0" rIns="0" bIns="0" rtlCol="0"/>
            <a:lstStyle/>
            <a:p>
              <a:endParaRPr/>
            </a:p>
          </p:txBody>
        </p:sp>
        <p:pic>
          <p:nvPicPr>
            <p:cNvPr id="15" name="object 15"/>
            <p:cNvPicPr/>
            <p:nvPr/>
          </p:nvPicPr>
          <p:blipFill>
            <a:blip r:embed="rId5" cstate="print"/>
            <a:stretch>
              <a:fillRect/>
            </a:stretch>
          </p:blipFill>
          <p:spPr>
            <a:xfrm>
              <a:off x="1669154" y="4373879"/>
              <a:ext cx="6687135" cy="979170"/>
            </a:xfrm>
            <a:prstGeom prst="rect">
              <a:avLst/>
            </a:prstGeom>
          </p:spPr>
        </p:pic>
        <p:sp>
          <p:nvSpPr>
            <p:cNvPr id="16" name="object 16"/>
            <p:cNvSpPr/>
            <p:nvPr/>
          </p:nvSpPr>
          <p:spPr>
            <a:xfrm>
              <a:off x="3117342" y="4474044"/>
              <a:ext cx="116839" cy="116205"/>
            </a:xfrm>
            <a:custGeom>
              <a:avLst/>
              <a:gdLst/>
              <a:ahLst/>
              <a:cxnLst/>
              <a:rect l="l" t="t" r="r" b="b"/>
              <a:pathLst>
                <a:path w="116839" h="116204">
                  <a:moveTo>
                    <a:pt x="116586" y="51473"/>
                  </a:moveTo>
                  <a:lnTo>
                    <a:pt x="115824" y="46139"/>
                  </a:lnTo>
                  <a:lnTo>
                    <a:pt x="93510" y="11404"/>
                  </a:lnTo>
                  <a:lnTo>
                    <a:pt x="58013" y="0"/>
                  </a:lnTo>
                  <a:lnTo>
                    <a:pt x="22847" y="11874"/>
                  </a:lnTo>
                  <a:lnTo>
                    <a:pt x="1524" y="46901"/>
                  </a:lnTo>
                  <a:lnTo>
                    <a:pt x="0" y="52997"/>
                  </a:lnTo>
                  <a:lnTo>
                    <a:pt x="0" y="59093"/>
                  </a:lnTo>
                  <a:lnTo>
                    <a:pt x="25146" y="103365"/>
                  </a:lnTo>
                  <a:lnTo>
                    <a:pt x="68249" y="115671"/>
                  </a:lnTo>
                  <a:lnTo>
                    <a:pt x="91440" y="103263"/>
                  </a:lnTo>
                  <a:lnTo>
                    <a:pt x="102069" y="97574"/>
                  </a:lnTo>
                  <a:lnTo>
                    <a:pt x="116586" y="57569"/>
                  </a:lnTo>
                  <a:lnTo>
                    <a:pt x="116586" y="51473"/>
                  </a:lnTo>
                  <a:close/>
                </a:path>
              </a:pathLst>
            </a:custGeom>
            <a:solidFill>
              <a:srgbClr val="FF2BD8"/>
            </a:solidFill>
          </p:spPr>
          <p:txBody>
            <a:bodyPr wrap="square" lIns="0" tIns="0" rIns="0" bIns="0" rtlCol="0"/>
            <a:lstStyle/>
            <a:p>
              <a:endParaRPr/>
            </a:p>
          </p:txBody>
        </p:sp>
        <p:pic>
          <p:nvPicPr>
            <p:cNvPr id="17" name="object 17"/>
            <p:cNvPicPr/>
            <p:nvPr/>
          </p:nvPicPr>
          <p:blipFill>
            <a:blip r:embed="rId4" cstate="print"/>
            <a:stretch>
              <a:fillRect/>
            </a:stretch>
          </p:blipFill>
          <p:spPr>
            <a:xfrm>
              <a:off x="3384042" y="4464457"/>
              <a:ext cx="116586" cy="115771"/>
            </a:xfrm>
            <a:prstGeom prst="rect">
              <a:avLst/>
            </a:prstGeom>
          </p:spPr>
        </p:pic>
        <p:sp>
          <p:nvSpPr>
            <p:cNvPr id="18" name="object 18"/>
            <p:cNvSpPr/>
            <p:nvPr/>
          </p:nvSpPr>
          <p:spPr>
            <a:xfrm>
              <a:off x="3357016" y="4373879"/>
              <a:ext cx="477520" cy="530860"/>
            </a:xfrm>
            <a:custGeom>
              <a:avLst/>
              <a:gdLst/>
              <a:ahLst/>
              <a:cxnLst/>
              <a:rect l="l" t="t" r="r" b="b"/>
              <a:pathLst>
                <a:path w="477520" h="530860">
                  <a:moveTo>
                    <a:pt x="49872" y="0"/>
                  </a:moveTo>
                  <a:lnTo>
                    <a:pt x="0" y="0"/>
                  </a:lnTo>
                  <a:lnTo>
                    <a:pt x="38125" y="6286"/>
                  </a:lnTo>
                  <a:lnTo>
                    <a:pt x="49872" y="0"/>
                  </a:lnTo>
                  <a:close/>
                </a:path>
                <a:path w="477520" h="530860">
                  <a:moveTo>
                    <a:pt x="420217" y="157734"/>
                  </a:moveTo>
                  <a:lnTo>
                    <a:pt x="419455" y="151638"/>
                  </a:lnTo>
                  <a:lnTo>
                    <a:pt x="418693" y="146304"/>
                  </a:lnTo>
                  <a:lnTo>
                    <a:pt x="396887" y="111633"/>
                  </a:lnTo>
                  <a:lnTo>
                    <a:pt x="361442" y="100330"/>
                  </a:lnTo>
                  <a:lnTo>
                    <a:pt x="326047" y="112217"/>
                  </a:lnTo>
                  <a:lnTo>
                    <a:pt x="304393" y="147066"/>
                  </a:lnTo>
                  <a:lnTo>
                    <a:pt x="303631" y="153162"/>
                  </a:lnTo>
                  <a:lnTo>
                    <a:pt x="303631" y="165354"/>
                  </a:lnTo>
                  <a:lnTo>
                    <a:pt x="304393" y="170688"/>
                  </a:lnTo>
                  <a:lnTo>
                    <a:pt x="305917" y="176784"/>
                  </a:lnTo>
                  <a:lnTo>
                    <a:pt x="328777" y="203962"/>
                  </a:lnTo>
                  <a:lnTo>
                    <a:pt x="333641" y="209753"/>
                  </a:lnTo>
                  <a:lnTo>
                    <a:pt x="371424" y="216027"/>
                  </a:lnTo>
                  <a:lnTo>
                    <a:pt x="395071" y="203301"/>
                  </a:lnTo>
                  <a:lnTo>
                    <a:pt x="405041" y="197929"/>
                  </a:lnTo>
                  <a:lnTo>
                    <a:pt x="420217" y="157734"/>
                  </a:lnTo>
                  <a:close/>
                </a:path>
                <a:path w="477520" h="530860">
                  <a:moveTo>
                    <a:pt x="477367" y="472452"/>
                  </a:moveTo>
                  <a:lnTo>
                    <a:pt x="475843" y="460260"/>
                  </a:lnTo>
                  <a:lnTo>
                    <a:pt x="453453" y="425627"/>
                  </a:lnTo>
                  <a:lnTo>
                    <a:pt x="418058" y="414477"/>
                  </a:lnTo>
                  <a:lnTo>
                    <a:pt x="382993" y="426593"/>
                  </a:lnTo>
                  <a:lnTo>
                    <a:pt x="361543" y="461784"/>
                  </a:lnTo>
                  <a:lnTo>
                    <a:pt x="360781" y="467118"/>
                  </a:lnTo>
                  <a:lnTo>
                    <a:pt x="360781" y="479310"/>
                  </a:lnTo>
                  <a:lnTo>
                    <a:pt x="361543" y="485406"/>
                  </a:lnTo>
                  <a:lnTo>
                    <a:pt x="363067" y="490740"/>
                  </a:lnTo>
                  <a:lnTo>
                    <a:pt x="385927" y="518337"/>
                  </a:lnTo>
                  <a:lnTo>
                    <a:pt x="390512" y="523875"/>
                  </a:lnTo>
                  <a:lnTo>
                    <a:pt x="428193" y="530415"/>
                  </a:lnTo>
                  <a:lnTo>
                    <a:pt x="452221" y="517664"/>
                  </a:lnTo>
                  <a:lnTo>
                    <a:pt x="461899" y="512533"/>
                  </a:lnTo>
                  <a:lnTo>
                    <a:pt x="477367" y="472452"/>
                  </a:lnTo>
                  <a:close/>
                </a:path>
              </a:pathLst>
            </a:custGeom>
            <a:solidFill>
              <a:srgbClr val="FF2BD8"/>
            </a:solidFill>
          </p:spPr>
          <p:txBody>
            <a:bodyPr wrap="square" lIns="0" tIns="0" rIns="0" bIns="0" rtlCol="0"/>
            <a:lstStyle/>
            <a:p>
              <a:endParaRPr/>
            </a:p>
          </p:txBody>
        </p:sp>
      </p:grpSp>
      <p:sp>
        <p:nvSpPr>
          <p:cNvPr id="19" name="object 19"/>
          <p:cNvSpPr txBox="1"/>
          <p:nvPr/>
        </p:nvSpPr>
        <p:spPr>
          <a:xfrm>
            <a:off x="3520440" y="4467605"/>
            <a:ext cx="130810" cy="215900"/>
          </a:xfrm>
          <a:prstGeom prst="rect">
            <a:avLst/>
          </a:prstGeom>
          <a:solidFill>
            <a:srgbClr val="FFFFFF"/>
          </a:solidFill>
        </p:spPr>
        <p:txBody>
          <a:bodyPr vert="horz" wrap="square" lIns="0" tIns="0" rIns="0" bIns="0" rtlCol="0">
            <a:spAutoFit/>
          </a:bodyPr>
          <a:lstStyle/>
          <a:p>
            <a:pPr>
              <a:lnSpc>
                <a:spcPts val="1639"/>
              </a:lnSpc>
            </a:pPr>
            <a:r>
              <a:rPr sz="1400" b="1" spc="-5" dirty="0">
                <a:solidFill>
                  <a:srgbClr val="FF2BD8"/>
                </a:solidFill>
                <a:latin typeface="Arial"/>
                <a:cs typeface="Arial"/>
              </a:rPr>
              <a:t>A</a:t>
            </a:r>
            <a:endParaRPr sz="1400">
              <a:latin typeface="Arial"/>
              <a:cs typeface="Arial"/>
            </a:endParaRPr>
          </a:p>
        </p:txBody>
      </p:sp>
      <p:sp>
        <p:nvSpPr>
          <p:cNvPr id="20" name="object 20"/>
          <p:cNvSpPr txBox="1"/>
          <p:nvPr/>
        </p:nvSpPr>
        <p:spPr>
          <a:xfrm>
            <a:off x="4091940" y="4448555"/>
            <a:ext cx="130810" cy="215900"/>
          </a:xfrm>
          <a:prstGeom prst="rect">
            <a:avLst/>
          </a:prstGeom>
          <a:solidFill>
            <a:srgbClr val="FFFFFF"/>
          </a:solidFill>
        </p:spPr>
        <p:txBody>
          <a:bodyPr vert="horz" wrap="square" lIns="0" tIns="0" rIns="0" bIns="0" rtlCol="0">
            <a:spAutoFit/>
          </a:bodyPr>
          <a:lstStyle/>
          <a:p>
            <a:pPr>
              <a:lnSpc>
                <a:spcPts val="1639"/>
              </a:lnSpc>
            </a:pPr>
            <a:r>
              <a:rPr sz="1400" b="1" spc="-5" dirty="0">
                <a:solidFill>
                  <a:srgbClr val="FF2BD8"/>
                </a:solidFill>
                <a:latin typeface="Arial"/>
                <a:cs typeface="Arial"/>
              </a:rPr>
              <a:t>C</a:t>
            </a:r>
            <a:endParaRPr sz="1400">
              <a:latin typeface="Arial"/>
              <a:cs typeface="Arial"/>
            </a:endParaRPr>
          </a:p>
        </p:txBody>
      </p:sp>
      <p:sp>
        <p:nvSpPr>
          <p:cNvPr id="21" name="object 21"/>
          <p:cNvSpPr txBox="1"/>
          <p:nvPr/>
        </p:nvSpPr>
        <p:spPr>
          <a:xfrm>
            <a:off x="3844290" y="4819650"/>
            <a:ext cx="130810" cy="215900"/>
          </a:xfrm>
          <a:prstGeom prst="rect">
            <a:avLst/>
          </a:prstGeom>
          <a:solidFill>
            <a:srgbClr val="FFFFFF"/>
          </a:solidFill>
        </p:spPr>
        <p:txBody>
          <a:bodyPr vert="horz" wrap="square" lIns="0" tIns="0" rIns="0" bIns="0" rtlCol="0">
            <a:spAutoFit/>
          </a:bodyPr>
          <a:lstStyle/>
          <a:p>
            <a:pPr>
              <a:lnSpc>
                <a:spcPts val="1639"/>
              </a:lnSpc>
            </a:pPr>
            <a:r>
              <a:rPr sz="1400" b="1" spc="-5" dirty="0">
                <a:solidFill>
                  <a:srgbClr val="FF2BD8"/>
                </a:solidFill>
                <a:latin typeface="Arial"/>
                <a:cs typeface="Arial"/>
              </a:rPr>
              <a:t>D</a:t>
            </a:r>
            <a:endParaRPr sz="1400">
              <a:latin typeface="Arial"/>
              <a:cs typeface="Arial"/>
            </a:endParaRPr>
          </a:p>
        </p:txBody>
      </p:sp>
      <p:sp>
        <p:nvSpPr>
          <p:cNvPr id="22" name="object 22"/>
          <p:cNvSpPr/>
          <p:nvPr/>
        </p:nvSpPr>
        <p:spPr>
          <a:xfrm>
            <a:off x="2996945" y="4373117"/>
            <a:ext cx="120650" cy="120014"/>
          </a:xfrm>
          <a:custGeom>
            <a:avLst/>
            <a:gdLst/>
            <a:ahLst/>
            <a:cxnLst/>
            <a:rect l="l" t="t" r="r" b="b"/>
            <a:pathLst>
              <a:path w="120650" h="120014">
                <a:moveTo>
                  <a:pt x="120395" y="119634"/>
                </a:moveTo>
                <a:lnTo>
                  <a:pt x="120395" y="0"/>
                </a:lnTo>
                <a:lnTo>
                  <a:pt x="0" y="0"/>
                </a:lnTo>
                <a:lnTo>
                  <a:pt x="0" y="119634"/>
                </a:lnTo>
                <a:lnTo>
                  <a:pt x="120395" y="119634"/>
                </a:lnTo>
                <a:close/>
              </a:path>
            </a:pathLst>
          </a:custGeom>
          <a:solidFill>
            <a:srgbClr val="FFFFFF"/>
          </a:solidFill>
        </p:spPr>
        <p:txBody>
          <a:bodyPr wrap="square" lIns="0" tIns="0" rIns="0" bIns="0" rtlCol="0"/>
          <a:lstStyle/>
          <a:p>
            <a:endParaRPr/>
          </a:p>
        </p:txBody>
      </p:sp>
      <p:sp>
        <p:nvSpPr>
          <p:cNvPr id="23" name="object 23"/>
          <p:cNvSpPr txBox="1"/>
          <p:nvPr/>
        </p:nvSpPr>
        <p:spPr>
          <a:xfrm>
            <a:off x="2983483" y="4259833"/>
            <a:ext cx="144145" cy="238760"/>
          </a:xfrm>
          <a:prstGeom prst="rect">
            <a:avLst/>
          </a:prstGeom>
        </p:spPr>
        <p:txBody>
          <a:bodyPr vert="horz" wrap="square" lIns="0" tIns="12065" rIns="0" bIns="0" rtlCol="0">
            <a:spAutoFit/>
          </a:bodyPr>
          <a:lstStyle/>
          <a:p>
            <a:pPr marL="12700">
              <a:lnSpc>
                <a:spcPct val="100000"/>
              </a:lnSpc>
              <a:spcBef>
                <a:spcPts val="95"/>
              </a:spcBef>
            </a:pPr>
            <a:r>
              <a:rPr sz="1400" b="1" spc="-5" dirty="0">
                <a:solidFill>
                  <a:srgbClr val="FF2BD8"/>
                </a:solidFill>
                <a:latin typeface="Arial"/>
                <a:cs typeface="Arial"/>
              </a:rPr>
              <a:t>E</a:t>
            </a:r>
            <a:endParaRPr sz="1400">
              <a:latin typeface="Arial"/>
              <a:cs typeface="Arial"/>
            </a:endParaRPr>
          </a:p>
        </p:txBody>
      </p:sp>
      <p:grpSp>
        <p:nvGrpSpPr>
          <p:cNvPr id="24" name="object 24"/>
          <p:cNvGrpSpPr/>
          <p:nvPr/>
        </p:nvGrpSpPr>
        <p:grpSpPr>
          <a:xfrm>
            <a:off x="1882693" y="4372355"/>
            <a:ext cx="6473825" cy="1866900"/>
            <a:chOff x="1882693" y="4372355"/>
            <a:chExt cx="6473825" cy="1866900"/>
          </a:xfrm>
        </p:grpSpPr>
        <p:sp>
          <p:nvSpPr>
            <p:cNvPr id="25" name="object 25"/>
            <p:cNvSpPr/>
            <p:nvPr/>
          </p:nvSpPr>
          <p:spPr>
            <a:xfrm>
              <a:off x="4031742" y="4372355"/>
              <a:ext cx="116839" cy="103505"/>
            </a:xfrm>
            <a:custGeom>
              <a:avLst/>
              <a:gdLst/>
              <a:ahLst/>
              <a:cxnLst/>
              <a:rect l="l" t="t" r="r" b="b"/>
              <a:pathLst>
                <a:path w="116839" h="103504">
                  <a:moveTo>
                    <a:pt x="116586" y="38862"/>
                  </a:moveTo>
                  <a:lnTo>
                    <a:pt x="115824" y="33528"/>
                  </a:lnTo>
                  <a:lnTo>
                    <a:pt x="95262" y="1524"/>
                  </a:lnTo>
                  <a:lnTo>
                    <a:pt x="66141" y="1524"/>
                  </a:lnTo>
                  <a:lnTo>
                    <a:pt x="58674" y="0"/>
                  </a:lnTo>
                  <a:lnTo>
                    <a:pt x="51193" y="1524"/>
                  </a:lnTo>
                  <a:lnTo>
                    <a:pt x="21463" y="1524"/>
                  </a:lnTo>
                  <a:lnTo>
                    <a:pt x="1524" y="34290"/>
                  </a:lnTo>
                  <a:lnTo>
                    <a:pt x="0" y="40386"/>
                  </a:lnTo>
                  <a:lnTo>
                    <a:pt x="0" y="46482"/>
                  </a:lnTo>
                  <a:lnTo>
                    <a:pt x="25146" y="90754"/>
                  </a:lnTo>
                  <a:lnTo>
                    <a:pt x="68249" y="103060"/>
                  </a:lnTo>
                  <a:lnTo>
                    <a:pt x="91440" y="90652"/>
                  </a:lnTo>
                  <a:lnTo>
                    <a:pt x="102069" y="84963"/>
                  </a:lnTo>
                  <a:lnTo>
                    <a:pt x="116586" y="44958"/>
                  </a:lnTo>
                  <a:lnTo>
                    <a:pt x="116586" y="38862"/>
                  </a:lnTo>
                  <a:close/>
                </a:path>
              </a:pathLst>
            </a:custGeom>
            <a:solidFill>
              <a:srgbClr val="FF2BD8"/>
            </a:solidFill>
          </p:spPr>
          <p:txBody>
            <a:bodyPr wrap="square" lIns="0" tIns="0" rIns="0" bIns="0" rtlCol="0"/>
            <a:lstStyle/>
            <a:p>
              <a:endParaRPr/>
            </a:p>
          </p:txBody>
        </p:sp>
        <p:pic>
          <p:nvPicPr>
            <p:cNvPr id="26" name="object 26"/>
            <p:cNvPicPr/>
            <p:nvPr/>
          </p:nvPicPr>
          <p:blipFill>
            <a:blip r:embed="rId6" cstate="print"/>
            <a:stretch>
              <a:fillRect/>
            </a:stretch>
          </p:blipFill>
          <p:spPr>
            <a:xfrm>
              <a:off x="1882693" y="5353050"/>
              <a:ext cx="6473597" cy="886206"/>
            </a:xfrm>
            <a:prstGeom prst="rect">
              <a:avLst/>
            </a:prstGeom>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0246" y="728726"/>
            <a:ext cx="7137400" cy="574040"/>
          </a:xfrm>
          <a:prstGeom prst="rect">
            <a:avLst/>
          </a:prstGeom>
        </p:spPr>
        <p:txBody>
          <a:bodyPr vert="horz" wrap="square" lIns="0" tIns="12700" rIns="0" bIns="0" rtlCol="0">
            <a:spAutoFit/>
          </a:bodyPr>
          <a:lstStyle/>
          <a:p>
            <a:pPr marL="12700">
              <a:lnSpc>
                <a:spcPct val="100000"/>
              </a:lnSpc>
              <a:spcBef>
                <a:spcPts val="100"/>
              </a:spcBef>
            </a:pPr>
            <a:r>
              <a:rPr dirty="0"/>
              <a:t>Frequency </a:t>
            </a:r>
            <a:r>
              <a:rPr spc="-5" dirty="0"/>
              <a:t>Division </a:t>
            </a:r>
            <a:r>
              <a:rPr dirty="0"/>
              <a:t>Multiplexing</a:t>
            </a:r>
            <a:r>
              <a:rPr spc="-130" dirty="0"/>
              <a:t> </a:t>
            </a:r>
            <a:r>
              <a:rPr dirty="0"/>
              <a:t>(1)</a:t>
            </a:r>
          </a:p>
        </p:txBody>
      </p:sp>
      <p:sp>
        <p:nvSpPr>
          <p:cNvPr id="3" name="object 3"/>
          <p:cNvSpPr txBox="1"/>
          <p:nvPr/>
        </p:nvSpPr>
        <p:spPr>
          <a:xfrm>
            <a:off x="1450339" y="1739900"/>
            <a:ext cx="7259956" cy="75692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Arial"/>
                <a:cs typeface="Arial"/>
              </a:rPr>
              <a:t>FDM </a:t>
            </a:r>
            <a:r>
              <a:rPr sz="2400" spc="-5" dirty="0">
                <a:latin typeface="Arial"/>
                <a:cs typeface="Arial"/>
              </a:rPr>
              <a:t>(Frequency Division Multiplexing) shares </a:t>
            </a:r>
            <a:r>
              <a:rPr sz="2400" dirty="0">
                <a:latin typeface="Arial"/>
                <a:cs typeface="Arial"/>
              </a:rPr>
              <a:t>the  </a:t>
            </a:r>
            <a:r>
              <a:rPr sz="2400" spc="-5" dirty="0">
                <a:latin typeface="Arial"/>
                <a:cs typeface="Arial"/>
              </a:rPr>
              <a:t>channel by placing users on different</a:t>
            </a:r>
            <a:r>
              <a:rPr sz="2400" spc="5" dirty="0">
                <a:latin typeface="Arial"/>
                <a:cs typeface="Arial"/>
              </a:rPr>
              <a:t> </a:t>
            </a:r>
            <a:r>
              <a:rPr sz="2400" spc="-5" dirty="0">
                <a:latin typeface="Arial"/>
                <a:cs typeface="Arial"/>
              </a:rPr>
              <a:t>frequencies:</a:t>
            </a:r>
            <a:endParaRPr sz="2400" dirty="0">
              <a:latin typeface="Arial"/>
              <a:cs typeface="Arial"/>
            </a:endParaRPr>
          </a:p>
        </p:txBody>
      </p:sp>
      <p:grpSp>
        <p:nvGrpSpPr>
          <p:cNvPr id="4" name="object 4"/>
          <p:cNvGrpSpPr/>
          <p:nvPr/>
        </p:nvGrpSpPr>
        <p:grpSpPr>
          <a:xfrm>
            <a:off x="457200" y="2414777"/>
            <a:ext cx="9144000" cy="3917950"/>
            <a:chOff x="457200" y="2414777"/>
            <a:chExt cx="9144000" cy="3917950"/>
          </a:xfrm>
        </p:grpSpPr>
        <p:sp>
          <p:nvSpPr>
            <p:cNvPr id="5" name="object 5"/>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1924050" y="2762249"/>
              <a:ext cx="6267450" cy="2590800"/>
            </a:xfrm>
            <a:prstGeom prst="rect">
              <a:avLst/>
            </a:prstGeom>
          </p:spPr>
        </p:pic>
        <p:pic>
          <p:nvPicPr>
            <p:cNvPr id="7" name="object 7"/>
            <p:cNvPicPr/>
            <p:nvPr/>
          </p:nvPicPr>
          <p:blipFill>
            <a:blip r:embed="rId3" cstate="print"/>
            <a:stretch>
              <a:fillRect/>
            </a:stretch>
          </p:blipFill>
          <p:spPr>
            <a:xfrm>
              <a:off x="7306056" y="5257800"/>
              <a:ext cx="102870" cy="95250"/>
            </a:xfrm>
            <a:prstGeom prst="rect">
              <a:avLst/>
            </a:prstGeom>
          </p:spPr>
        </p:pic>
        <p:sp>
          <p:nvSpPr>
            <p:cNvPr id="8" name="object 8"/>
            <p:cNvSpPr/>
            <p:nvPr/>
          </p:nvSpPr>
          <p:spPr>
            <a:xfrm>
              <a:off x="6677405" y="5181600"/>
              <a:ext cx="609600" cy="171450"/>
            </a:xfrm>
            <a:custGeom>
              <a:avLst/>
              <a:gdLst/>
              <a:ahLst/>
              <a:cxnLst/>
              <a:rect l="l" t="t" r="r" b="b"/>
              <a:pathLst>
                <a:path w="609600" h="171450">
                  <a:moveTo>
                    <a:pt x="609600" y="171450"/>
                  </a:moveTo>
                  <a:lnTo>
                    <a:pt x="609600" y="0"/>
                  </a:lnTo>
                  <a:lnTo>
                    <a:pt x="0" y="0"/>
                  </a:lnTo>
                  <a:lnTo>
                    <a:pt x="0" y="171450"/>
                  </a:lnTo>
                  <a:lnTo>
                    <a:pt x="609600" y="171450"/>
                  </a:lnTo>
                  <a:close/>
                </a:path>
              </a:pathLst>
            </a:custGeom>
            <a:solidFill>
              <a:srgbClr val="FFFFFF"/>
            </a:solidFill>
          </p:spPr>
          <p:txBody>
            <a:bodyPr wrap="square" lIns="0" tIns="0" rIns="0" bIns="0" rtlCol="0"/>
            <a:lstStyle/>
            <a:p>
              <a:endParaRPr/>
            </a:p>
          </p:txBody>
        </p:sp>
        <p:pic>
          <p:nvPicPr>
            <p:cNvPr id="9" name="object 9"/>
            <p:cNvPicPr/>
            <p:nvPr/>
          </p:nvPicPr>
          <p:blipFill>
            <a:blip r:embed="rId4" cstate="print"/>
            <a:stretch>
              <a:fillRect/>
            </a:stretch>
          </p:blipFill>
          <p:spPr>
            <a:xfrm>
              <a:off x="2320614" y="5353050"/>
              <a:ext cx="4810504" cy="979170"/>
            </a:xfrm>
            <a:prstGeom prst="rect">
              <a:avLst/>
            </a:prstGeom>
          </p:spPr>
        </p:pic>
      </p:grpSp>
      <p:sp>
        <p:nvSpPr>
          <p:cNvPr id="10" name="object 10"/>
          <p:cNvSpPr txBox="1"/>
          <p:nvPr/>
        </p:nvSpPr>
        <p:spPr>
          <a:xfrm>
            <a:off x="6536690" y="5751829"/>
            <a:ext cx="21736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Overall FDM</a:t>
            </a:r>
            <a:r>
              <a:rPr sz="1800" spc="-100" dirty="0">
                <a:latin typeface="Arial"/>
                <a:cs typeface="Arial"/>
              </a:rPr>
              <a:t> </a:t>
            </a:r>
            <a:r>
              <a:rPr sz="1800" dirty="0">
                <a:latin typeface="Arial"/>
                <a:cs typeface="Arial"/>
              </a:rPr>
              <a:t>channel</a:t>
            </a:r>
            <a:endParaRPr sz="1800">
              <a:latin typeface="Arial"/>
              <a:cs typeface="Arial"/>
            </a:endParaRPr>
          </a:p>
        </p:txBody>
      </p:sp>
      <p:grpSp>
        <p:nvGrpSpPr>
          <p:cNvPr id="11" name="object 11"/>
          <p:cNvGrpSpPr/>
          <p:nvPr/>
        </p:nvGrpSpPr>
        <p:grpSpPr>
          <a:xfrm>
            <a:off x="2543555" y="5353050"/>
            <a:ext cx="5123180" cy="1134110"/>
            <a:chOff x="2543555" y="5353050"/>
            <a:chExt cx="5123180" cy="1134110"/>
          </a:xfrm>
        </p:grpSpPr>
        <p:sp>
          <p:nvSpPr>
            <p:cNvPr id="12" name="object 12"/>
            <p:cNvSpPr/>
            <p:nvPr/>
          </p:nvSpPr>
          <p:spPr>
            <a:xfrm>
              <a:off x="7316484" y="5353050"/>
              <a:ext cx="350520" cy="387350"/>
            </a:xfrm>
            <a:custGeom>
              <a:avLst/>
              <a:gdLst/>
              <a:ahLst/>
              <a:cxnLst/>
              <a:rect l="l" t="t" r="r" b="b"/>
              <a:pathLst>
                <a:path w="350520" h="387350">
                  <a:moveTo>
                    <a:pt x="349997" y="375665"/>
                  </a:moveTo>
                  <a:lnTo>
                    <a:pt x="71818" y="0"/>
                  </a:lnTo>
                  <a:lnTo>
                    <a:pt x="47992" y="0"/>
                  </a:lnTo>
                  <a:lnTo>
                    <a:pt x="333995" y="387095"/>
                  </a:lnTo>
                  <a:lnTo>
                    <a:pt x="349997" y="375665"/>
                  </a:lnTo>
                  <a:close/>
                </a:path>
                <a:path w="350520" h="387350">
                  <a:moveTo>
                    <a:pt x="20051" y="12191"/>
                  </a:moveTo>
                  <a:lnTo>
                    <a:pt x="20051" y="6857"/>
                  </a:lnTo>
                  <a:lnTo>
                    <a:pt x="19275" y="0"/>
                  </a:lnTo>
                  <a:lnTo>
                    <a:pt x="0" y="0"/>
                  </a:lnTo>
                  <a:lnTo>
                    <a:pt x="1001" y="9143"/>
                  </a:lnTo>
                  <a:lnTo>
                    <a:pt x="1763" y="14477"/>
                  </a:lnTo>
                  <a:lnTo>
                    <a:pt x="6335" y="18287"/>
                  </a:lnTo>
                  <a:lnTo>
                    <a:pt x="17003" y="16763"/>
                  </a:lnTo>
                  <a:lnTo>
                    <a:pt x="20051" y="12191"/>
                  </a:lnTo>
                  <a:close/>
                </a:path>
              </a:pathLst>
            </a:custGeom>
            <a:solidFill>
              <a:srgbClr val="FF2BD8"/>
            </a:solidFill>
          </p:spPr>
          <p:txBody>
            <a:bodyPr wrap="square" lIns="0" tIns="0" rIns="0" bIns="0" rtlCol="0"/>
            <a:lstStyle/>
            <a:p>
              <a:endParaRPr/>
            </a:p>
          </p:txBody>
        </p:sp>
        <p:sp>
          <p:nvSpPr>
            <p:cNvPr id="13" name="object 13"/>
            <p:cNvSpPr/>
            <p:nvPr/>
          </p:nvSpPr>
          <p:spPr>
            <a:xfrm>
              <a:off x="4229100" y="6229349"/>
              <a:ext cx="609600" cy="102870"/>
            </a:xfrm>
            <a:custGeom>
              <a:avLst/>
              <a:gdLst/>
              <a:ahLst/>
              <a:cxnLst/>
              <a:rect l="l" t="t" r="r" b="b"/>
              <a:pathLst>
                <a:path w="609600" h="102870">
                  <a:moveTo>
                    <a:pt x="609600" y="102870"/>
                  </a:moveTo>
                  <a:lnTo>
                    <a:pt x="609600" y="0"/>
                  </a:lnTo>
                  <a:lnTo>
                    <a:pt x="0" y="0"/>
                  </a:lnTo>
                  <a:lnTo>
                    <a:pt x="0" y="102870"/>
                  </a:lnTo>
                  <a:lnTo>
                    <a:pt x="609600" y="102870"/>
                  </a:lnTo>
                  <a:close/>
                </a:path>
              </a:pathLst>
            </a:custGeom>
            <a:solidFill>
              <a:srgbClr val="FFFFFF"/>
            </a:solidFill>
          </p:spPr>
          <p:txBody>
            <a:bodyPr wrap="square" lIns="0" tIns="0" rIns="0" bIns="0" rtlCol="0"/>
            <a:lstStyle/>
            <a:p>
              <a:endParaRPr/>
            </a:p>
          </p:txBody>
        </p:sp>
        <p:pic>
          <p:nvPicPr>
            <p:cNvPr id="14" name="object 14"/>
            <p:cNvPicPr/>
            <p:nvPr/>
          </p:nvPicPr>
          <p:blipFill>
            <a:blip r:embed="rId5" cstate="print"/>
            <a:stretch>
              <a:fillRect/>
            </a:stretch>
          </p:blipFill>
          <p:spPr>
            <a:xfrm>
              <a:off x="2691316" y="6332219"/>
              <a:ext cx="1896614" cy="107442"/>
            </a:xfrm>
            <a:prstGeom prst="rect">
              <a:avLst/>
            </a:prstGeom>
          </p:spPr>
        </p:pic>
        <p:sp>
          <p:nvSpPr>
            <p:cNvPr id="15" name="object 15"/>
            <p:cNvSpPr/>
            <p:nvPr/>
          </p:nvSpPr>
          <p:spPr>
            <a:xfrm>
              <a:off x="2543556" y="6331457"/>
              <a:ext cx="2295525" cy="155575"/>
            </a:xfrm>
            <a:custGeom>
              <a:avLst/>
              <a:gdLst/>
              <a:ahLst/>
              <a:cxnLst/>
              <a:rect l="l" t="t" r="r" b="b"/>
              <a:pathLst>
                <a:path w="2295525" h="155575">
                  <a:moveTo>
                    <a:pt x="609600" y="0"/>
                  </a:moveTo>
                  <a:lnTo>
                    <a:pt x="0" y="0"/>
                  </a:lnTo>
                  <a:lnTo>
                    <a:pt x="0" y="126492"/>
                  </a:lnTo>
                  <a:lnTo>
                    <a:pt x="609600" y="126492"/>
                  </a:lnTo>
                  <a:lnTo>
                    <a:pt x="609600" y="0"/>
                  </a:lnTo>
                  <a:close/>
                </a:path>
                <a:path w="2295525" h="155575">
                  <a:moveTo>
                    <a:pt x="2295144" y="0"/>
                  </a:moveTo>
                  <a:lnTo>
                    <a:pt x="1685544" y="0"/>
                  </a:lnTo>
                  <a:lnTo>
                    <a:pt x="1685544" y="155460"/>
                  </a:lnTo>
                  <a:lnTo>
                    <a:pt x="2295144" y="155460"/>
                  </a:lnTo>
                  <a:lnTo>
                    <a:pt x="2295144" y="0"/>
                  </a:lnTo>
                  <a:close/>
                </a:path>
              </a:pathLst>
            </a:custGeom>
            <a:solidFill>
              <a:srgbClr val="FFFFFF"/>
            </a:solidFill>
          </p:spPr>
          <p:txBody>
            <a:bodyPr wrap="square" lIns="0" tIns="0" rIns="0" bIns="0" rtlCol="0"/>
            <a:lstStyle/>
            <a:p>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78200" y="728726"/>
            <a:ext cx="3303904" cy="574040"/>
          </a:xfrm>
          <a:prstGeom prst="rect">
            <a:avLst/>
          </a:prstGeom>
        </p:spPr>
        <p:txBody>
          <a:bodyPr vert="horz" wrap="square" lIns="0" tIns="12700" rIns="0" bIns="0" rtlCol="0">
            <a:spAutoFit/>
          </a:bodyPr>
          <a:lstStyle/>
          <a:p>
            <a:pPr marL="12700">
              <a:lnSpc>
                <a:spcPct val="100000"/>
              </a:lnSpc>
              <a:spcBef>
                <a:spcPts val="100"/>
              </a:spcBef>
            </a:pPr>
            <a:r>
              <a:rPr dirty="0"/>
              <a:t>Fourier</a:t>
            </a:r>
            <a:r>
              <a:rPr spc="-105" dirty="0"/>
              <a:t> </a:t>
            </a:r>
            <a:r>
              <a:rPr dirty="0"/>
              <a:t>Analysis</a:t>
            </a:r>
          </a:p>
        </p:txBody>
      </p:sp>
      <p:sp>
        <p:nvSpPr>
          <p:cNvPr id="3" name="object 3"/>
          <p:cNvSpPr txBox="1"/>
          <p:nvPr/>
        </p:nvSpPr>
        <p:spPr>
          <a:xfrm>
            <a:off x="993139" y="1624838"/>
            <a:ext cx="7926705" cy="75692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Arial"/>
                <a:cs typeface="Arial"/>
              </a:rPr>
              <a:t>A </a:t>
            </a:r>
            <a:r>
              <a:rPr sz="2400" spc="-5" dirty="0">
                <a:latin typeface="Arial"/>
                <a:cs typeface="Arial"/>
              </a:rPr>
              <a:t>time-varying signal can be equivalently represented as </a:t>
            </a:r>
            <a:r>
              <a:rPr sz="2400" dirty="0">
                <a:latin typeface="Arial"/>
                <a:cs typeface="Arial"/>
              </a:rPr>
              <a:t>a  </a:t>
            </a:r>
            <a:r>
              <a:rPr sz="2400" spc="-5" dirty="0">
                <a:latin typeface="Arial"/>
                <a:cs typeface="Arial"/>
              </a:rPr>
              <a:t>series of frequency components</a:t>
            </a:r>
            <a:r>
              <a:rPr sz="2400" spc="20" dirty="0">
                <a:latin typeface="Arial"/>
                <a:cs typeface="Arial"/>
              </a:rPr>
              <a:t> </a:t>
            </a:r>
            <a:r>
              <a:rPr sz="2400" spc="-5" dirty="0">
                <a:latin typeface="Arial"/>
                <a:cs typeface="Arial"/>
              </a:rPr>
              <a:t>(harmonics):</a:t>
            </a:r>
            <a:endParaRPr sz="2400">
              <a:latin typeface="Arial"/>
              <a:cs typeface="Arial"/>
            </a:endParaRPr>
          </a:p>
        </p:txBody>
      </p:sp>
      <p:grpSp>
        <p:nvGrpSpPr>
          <p:cNvPr id="4" name="object 4"/>
          <p:cNvGrpSpPr/>
          <p:nvPr/>
        </p:nvGrpSpPr>
        <p:grpSpPr>
          <a:xfrm>
            <a:off x="1371600" y="2886817"/>
            <a:ext cx="6915150" cy="961429"/>
            <a:chOff x="1552955" y="2839426"/>
            <a:chExt cx="6915150" cy="961429"/>
          </a:xfrm>
        </p:grpSpPr>
        <p:pic>
          <p:nvPicPr>
            <p:cNvPr id="5" name="object 5"/>
            <p:cNvPicPr/>
            <p:nvPr/>
          </p:nvPicPr>
          <p:blipFill>
            <a:blip r:embed="rId2" cstate="print"/>
            <a:stretch>
              <a:fillRect/>
            </a:stretch>
          </p:blipFill>
          <p:spPr>
            <a:xfrm>
              <a:off x="1743455" y="2839426"/>
              <a:ext cx="6467474" cy="555283"/>
            </a:xfrm>
            <a:prstGeom prst="rect">
              <a:avLst/>
            </a:prstGeom>
          </p:spPr>
        </p:pic>
        <p:sp>
          <p:nvSpPr>
            <p:cNvPr id="7" name="object 7"/>
            <p:cNvSpPr/>
            <p:nvPr/>
          </p:nvSpPr>
          <p:spPr>
            <a:xfrm>
              <a:off x="6358127" y="2949106"/>
              <a:ext cx="457200" cy="445770"/>
            </a:xfrm>
            <a:custGeom>
              <a:avLst/>
              <a:gdLst/>
              <a:ahLst/>
              <a:cxnLst/>
              <a:rect l="l" t="t" r="r" b="b"/>
              <a:pathLst>
                <a:path w="457200" h="445770">
                  <a:moveTo>
                    <a:pt x="457200" y="227671"/>
                  </a:moveTo>
                  <a:lnTo>
                    <a:pt x="457200" y="216241"/>
                  </a:lnTo>
                  <a:lnTo>
                    <a:pt x="456438" y="204049"/>
                  </a:lnTo>
                  <a:lnTo>
                    <a:pt x="447076" y="161174"/>
                  </a:lnTo>
                  <a:lnTo>
                    <a:pt x="432070" y="123352"/>
                  </a:lnTo>
                  <a:lnTo>
                    <a:pt x="412127" y="90580"/>
                  </a:lnTo>
                  <a:lnTo>
                    <a:pt x="360258" y="40189"/>
                  </a:lnTo>
                  <a:lnTo>
                    <a:pt x="297130" y="9997"/>
                  </a:lnTo>
                  <a:lnTo>
                    <a:pt x="228399" y="0"/>
                  </a:lnTo>
                  <a:lnTo>
                    <a:pt x="193702" y="2572"/>
                  </a:lnTo>
                  <a:lnTo>
                    <a:pt x="127180" y="22859"/>
                  </a:lnTo>
                  <a:lnTo>
                    <a:pt x="69204" y="63331"/>
                  </a:lnTo>
                  <a:lnTo>
                    <a:pt x="25432" y="123983"/>
                  </a:lnTo>
                  <a:lnTo>
                    <a:pt x="10641" y="161875"/>
                  </a:lnTo>
                  <a:lnTo>
                    <a:pt x="1523" y="204811"/>
                  </a:lnTo>
                  <a:lnTo>
                    <a:pt x="0" y="227671"/>
                  </a:lnTo>
                  <a:lnTo>
                    <a:pt x="1524" y="251293"/>
                  </a:lnTo>
                  <a:lnTo>
                    <a:pt x="3048" y="262723"/>
                  </a:lnTo>
                  <a:lnTo>
                    <a:pt x="9906" y="288487"/>
                  </a:lnTo>
                  <a:lnTo>
                    <a:pt x="9906" y="216241"/>
                  </a:lnTo>
                  <a:lnTo>
                    <a:pt x="10667" y="205573"/>
                  </a:lnTo>
                  <a:lnTo>
                    <a:pt x="19873" y="163455"/>
                  </a:lnTo>
                  <a:lnTo>
                    <a:pt x="34665" y="126462"/>
                  </a:lnTo>
                  <a:lnTo>
                    <a:pt x="78146" y="67781"/>
                  </a:lnTo>
                  <a:lnTo>
                    <a:pt x="135387" y="29387"/>
                  </a:lnTo>
                  <a:lnTo>
                    <a:pt x="200665" y="11136"/>
                  </a:lnTo>
                  <a:lnTo>
                    <a:pt x="234529" y="9520"/>
                  </a:lnTo>
                  <a:lnTo>
                    <a:pt x="268256" y="12885"/>
                  </a:lnTo>
                  <a:lnTo>
                    <a:pt x="332438" y="34490"/>
                  </a:lnTo>
                  <a:lnTo>
                    <a:pt x="387486" y="75807"/>
                  </a:lnTo>
                  <a:lnTo>
                    <a:pt x="427679" y="136692"/>
                  </a:lnTo>
                  <a:lnTo>
                    <a:pt x="440417" y="174428"/>
                  </a:lnTo>
                  <a:lnTo>
                    <a:pt x="447294" y="217003"/>
                  </a:lnTo>
                  <a:lnTo>
                    <a:pt x="448056" y="227671"/>
                  </a:lnTo>
                  <a:lnTo>
                    <a:pt x="448056" y="287490"/>
                  </a:lnTo>
                  <a:lnTo>
                    <a:pt x="452706" y="270135"/>
                  </a:lnTo>
                  <a:lnTo>
                    <a:pt x="457200" y="227671"/>
                  </a:lnTo>
                  <a:close/>
                </a:path>
                <a:path w="457200" h="445770">
                  <a:moveTo>
                    <a:pt x="218877" y="445603"/>
                  </a:moveTo>
                  <a:lnTo>
                    <a:pt x="173674" y="439726"/>
                  </a:lnTo>
                  <a:lnTo>
                    <a:pt x="111899" y="413762"/>
                  </a:lnTo>
                  <a:lnTo>
                    <a:pt x="59932" y="367901"/>
                  </a:lnTo>
                  <a:lnTo>
                    <a:pt x="23176" y="301867"/>
                  </a:lnTo>
                  <a:lnTo>
                    <a:pt x="12192" y="261199"/>
                  </a:lnTo>
                  <a:lnTo>
                    <a:pt x="9906" y="239101"/>
                  </a:lnTo>
                  <a:lnTo>
                    <a:pt x="9906" y="288487"/>
                  </a:lnTo>
                  <a:lnTo>
                    <a:pt x="30034" y="340155"/>
                  </a:lnTo>
                  <a:lnTo>
                    <a:pt x="74599" y="397529"/>
                  </a:lnTo>
                  <a:lnTo>
                    <a:pt x="131670" y="435235"/>
                  </a:lnTo>
                  <a:lnTo>
                    <a:pt x="159727" y="445519"/>
                  </a:lnTo>
                  <a:lnTo>
                    <a:pt x="218877" y="445603"/>
                  </a:lnTo>
                  <a:close/>
                </a:path>
                <a:path w="457200" h="445770">
                  <a:moveTo>
                    <a:pt x="448056" y="287490"/>
                  </a:moveTo>
                  <a:lnTo>
                    <a:pt x="448056" y="227671"/>
                  </a:lnTo>
                  <a:lnTo>
                    <a:pt x="447294" y="239101"/>
                  </a:lnTo>
                  <a:lnTo>
                    <a:pt x="440553" y="280669"/>
                  </a:lnTo>
                  <a:lnTo>
                    <a:pt x="428159" y="317674"/>
                  </a:lnTo>
                  <a:lnTo>
                    <a:pt x="389114" y="377858"/>
                  </a:lnTo>
                  <a:lnTo>
                    <a:pt x="335562" y="419379"/>
                  </a:lnTo>
                  <a:lnTo>
                    <a:pt x="272906" y="441961"/>
                  </a:lnTo>
                  <a:lnTo>
                    <a:pt x="243576" y="445603"/>
                  </a:lnTo>
                  <a:lnTo>
                    <a:pt x="297130" y="445484"/>
                  </a:lnTo>
                  <a:lnTo>
                    <a:pt x="356681" y="417908"/>
                  </a:lnTo>
                  <a:lnTo>
                    <a:pt x="407267" y="371902"/>
                  </a:lnTo>
                  <a:lnTo>
                    <a:pt x="442463" y="308360"/>
                  </a:lnTo>
                  <a:lnTo>
                    <a:pt x="448056" y="287490"/>
                  </a:lnTo>
                  <a:close/>
                </a:path>
              </a:pathLst>
            </a:custGeom>
            <a:solidFill>
              <a:srgbClr val="000000"/>
            </a:solidFill>
          </p:spPr>
          <p:txBody>
            <a:bodyPr wrap="square" lIns="0" tIns="0" rIns="0" bIns="0" rtlCol="0"/>
            <a:lstStyle/>
            <a:p>
              <a:endParaRPr/>
            </a:p>
          </p:txBody>
        </p:sp>
        <p:sp>
          <p:nvSpPr>
            <p:cNvPr id="9" name="object 9"/>
            <p:cNvSpPr/>
            <p:nvPr/>
          </p:nvSpPr>
          <p:spPr>
            <a:xfrm>
              <a:off x="3758183" y="2958336"/>
              <a:ext cx="457200" cy="436880"/>
            </a:xfrm>
            <a:custGeom>
              <a:avLst/>
              <a:gdLst/>
              <a:ahLst/>
              <a:cxnLst/>
              <a:rect l="l" t="t" r="r" b="b"/>
              <a:pathLst>
                <a:path w="457200" h="436879">
                  <a:moveTo>
                    <a:pt x="457200" y="228347"/>
                  </a:moveTo>
                  <a:lnTo>
                    <a:pt x="446277" y="161754"/>
                  </a:lnTo>
                  <a:lnTo>
                    <a:pt x="431283" y="123839"/>
                  </a:lnTo>
                  <a:lnTo>
                    <a:pt x="411390" y="90980"/>
                  </a:lnTo>
                  <a:lnTo>
                    <a:pt x="359711" y="40431"/>
                  </a:lnTo>
                  <a:lnTo>
                    <a:pt x="296832" y="10104"/>
                  </a:lnTo>
                  <a:lnTo>
                    <a:pt x="228347" y="0"/>
                  </a:lnTo>
                  <a:lnTo>
                    <a:pt x="193750" y="2530"/>
                  </a:lnTo>
                  <a:lnTo>
                    <a:pt x="127344" y="22754"/>
                  </a:lnTo>
                  <a:lnTo>
                    <a:pt x="69315" y="63196"/>
                  </a:lnTo>
                  <a:lnTo>
                    <a:pt x="25256" y="123853"/>
                  </a:lnTo>
                  <a:lnTo>
                    <a:pt x="10214" y="161762"/>
                  </a:lnTo>
                  <a:lnTo>
                    <a:pt x="761" y="204725"/>
                  </a:lnTo>
                  <a:lnTo>
                    <a:pt x="0" y="216155"/>
                  </a:lnTo>
                  <a:lnTo>
                    <a:pt x="0" y="239777"/>
                  </a:lnTo>
                  <a:lnTo>
                    <a:pt x="762" y="251969"/>
                  </a:lnTo>
                  <a:lnTo>
                    <a:pt x="2286" y="263399"/>
                  </a:lnTo>
                  <a:lnTo>
                    <a:pt x="9144" y="288419"/>
                  </a:lnTo>
                  <a:lnTo>
                    <a:pt x="9144" y="228347"/>
                  </a:lnTo>
                  <a:lnTo>
                    <a:pt x="10667" y="205487"/>
                  </a:lnTo>
                  <a:lnTo>
                    <a:pt x="19940" y="163425"/>
                  </a:lnTo>
                  <a:lnTo>
                    <a:pt x="34754" y="126486"/>
                  </a:lnTo>
                  <a:lnTo>
                    <a:pt x="78173" y="67902"/>
                  </a:lnTo>
                  <a:lnTo>
                    <a:pt x="135257" y="29586"/>
                  </a:lnTo>
                  <a:lnTo>
                    <a:pt x="200338" y="11388"/>
                  </a:lnTo>
                  <a:lnTo>
                    <a:pt x="234105" y="9786"/>
                  </a:lnTo>
                  <a:lnTo>
                    <a:pt x="267746" y="13158"/>
                  </a:lnTo>
                  <a:lnTo>
                    <a:pt x="331814" y="34745"/>
                  </a:lnTo>
                  <a:lnTo>
                    <a:pt x="386873" y="76001"/>
                  </a:lnTo>
                  <a:lnTo>
                    <a:pt x="427256" y="136775"/>
                  </a:lnTo>
                  <a:lnTo>
                    <a:pt x="440172" y="174434"/>
                  </a:lnTo>
                  <a:lnTo>
                    <a:pt x="447294" y="216917"/>
                  </a:lnTo>
                  <a:lnTo>
                    <a:pt x="447294" y="289077"/>
                  </a:lnTo>
                  <a:lnTo>
                    <a:pt x="452327" y="270794"/>
                  </a:lnTo>
                  <a:lnTo>
                    <a:pt x="457200" y="228347"/>
                  </a:lnTo>
                  <a:close/>
                </a:path>
                <a:path w="457200" h="436879">
                  <a:moveTo>
                    <a:pt x="162079" y="436373"/>
                  </a:moveTo>
                  <a:lnTo>
                    <a:pt x="111467" y="413974"/>
                  </a:lnTo>
                  <a:lnTo>
                    <a:pt x="59495" y="367986"/>
                  </a:lnTo>
                  <a:lnTo>
                    <a:pt x="22575" y="301834"/>
                  </a:lnTo>
                  <a:lnTo>
                    <a:pt x="11430" y="261113"/>
                  </a:lnTo>
                  <a:lnTo>
                    <a:pt x="9144" y="228347"/>
                  </a:lnTo>
                  <a:lnTo>
                    <a:pt x="9144" y="288419"/>
                  </a:lnTo>
                  <a:lnTo>
                    <a:pt x="29782" y="340674"/>
                  </a:lnTo>
                  <a:lnTo>
                    <a:pt x="74520" y="397956"/>
                  </a:lnTo>
                  <a:lnTo>
                    <a:pt x="131521" y="435622"/>
                  </a:lnTo>
                  <a:lnTo>
                    <a:pt x="133563" y="436373"/>
                  </a:lnTo>
                  <a:lnTo>
                    <a:pt x="162079" y="436373"/>
                  </a:lnTo>
                  <a:close/>
                </a:path>
                <a:path w="457200" h="436879">
                  <a:moveTo>
                    <a:pt x="447294" y="289077"/>
                  </a:moveTo>
                  <a:lnTo>
                    <a:pt x="447294" y="239777"/>
                  </a:lnTo>
                  <a:lnTo>
                    <a:pt x="440280" y="281360"/>
                  </a:lnTo>
                  <a:lnTo>
                    <a:pt x="427682" y="318368"/>
                  </a:lnTo>
                  <a:lnTo>
                    <a:pt x="388401" y="378525"/>
                  </a:lnTo>
                  <a:lnTo>
                    <a:pt x="334794" y="419982"/>
                  </a:lnTo>
                  <a:lnTo>
                    <a:pt x="294295" y="436373"/>
                  </a:lnTo>
                  <a:lnTo>
                    <a:pt x="321856" y="436373"/>
                  </a:lnTo>
                  <a:lnTo>
                    <a:pt x="355739" y="418420"/>
                  </a:lnTo>
                  <a:lnTo>
                    <a:pt x="406331" y="372479"/>
                  </a:lnTo>
                  <a:lnTo>
                    <a:pt x="441810" y="308996"/>
                  </a:lnTo>
                  <a:lnTo>
                    <a:pt x="447294" y="289077"/>
                  </a:lnTo>
                  <a:close/>
                </a:path>
              </a:pathLst>
            </a:custGeom>
            <a:solidFill>
              <a:srgbClr val="000000"/>
            </a:solidFill>
          </p:spPr>
          <p:txBody>
            <a:bodyPr wrap="square" lIns="0" tIns="0" rIns="0" bIns="0" rtlCol="0"/>
            <a:lstStyle/>
            <a:p>
              <a:endParaRPr/>
            </a:p>
          </p:txBody>
        </p:sp>
        <p:sp>
          <p:nvSpPr>
            <p:cNvPr id="11" name="object 11"/>
            <p:cNvSpPr/>
            <p:nvPr/>
          </p:nvSpPr>
          <p:spPr>
            <a:xfrm>
              <a:off x="1629155" y="2962932"/>
              <a:ext cx="457200" cy="431800"/>
            </a:xfrm>
            <a:custGeom>
              <a:avLst/>
              <a:gdLst/>
              <a:ahLst/>
              <a:cxnLst/>
              <a:rect l="l" t="t" r="r" b="b"/>
              <a:pathLst>
                <a:path w="457200" h="431800">
                  <a:moveTo>
                    <a:pt x="457200" y="228323"/>
                  </a:moveTo>
                  <a:lnTo>
                    <a:pt x="457200" y="216131"/>
                  </a:lnTo>
                  <a:lnTo>
                    <a:pt x="455676" y="204701"/>
                  </a:lnTo>
                  <a:lnTo>
                    <a:pt x="446291" y="161746"/>
                  </a:lnTo>
                  <a:lnTo>
                    <a:pt x="431330" y="123843"/>
                  </a:lnTo>
                  <a:lnTo>
                    <a:pt x="411487" y="90992"/>
                  </a:lnTo>
                  <a:lnTo>
                    <a:pt x="359939" y="40448"/>
                  </a:lnTo>
                  <a:lnTo>
                    <a:pt x="297207" y="10116"/>
                  </a:lnTo>
                  <a:lnTo>
                    <a:pt x="228852" y="0"/>
                  </a:lnTo>
                  <a:lnTo>
                    <a:pt x="194303" y="2523"/>
                  </a:lnTo>
                  <a:lnTo>
                    <a:pt x="127939" y="22733"/>
                  </a:lnTo>
                  <a:lnTo>
                    <a:pt x="69854" y="63164"/>
                  </a:lnTo>
                  <a:lnTo>
                    <a:pt x="25608" y="123820"/>
                  </a:lnTo>
                  <a:lnTo>
                    <a:pt x="10412" y="161732"/>
                  </a:lnTo>
                  <a:lnTo>
                    <a:pt x="761" y="204701"/>
                  </a:lnTo>
                  <a:lnTo>
                    <a:pt x="0" y="216893"/>
                  </a:lnTo>
                  <a:lnTo>
                    <a:pt x="0" y="240515"/>
                  </a:lnTo>
                  <a:lnTo>
                    <a:pt x="1524" y="251945"/>
                  </a:lnTo>
                  <a:lnTo>
                    <a:pt x="2286" y="263375"/>
                  </a:lnTo>
                  <a:lnTo>
                    <a:pt x="9144" y="288332"/>
                  </a:lnTo>
                  <a:lnTo>
                    <a:pt x="9144" y="228323"/>
                  </a:lnTo>
                  <a:lnTo>
                    <a:pt x="10667" y="205463"/>
                  </a:lnTo>
                  <a:lnTo>
                    <a:pt x="19998" y="163441"/>
                  </a:lnTo>
                  <a:lnTo>
                    <a:pt x="34859" y="126537"/>
                  </a:lnTo>
                  <a:lnTo>
                    <a:pt x="78343" y="68007"/>
                  </a:lnTo>
                  <a:lnTo>
                    <a:pt x="135458" y="29726"/>
                  </a:lnTo>
                  <a:lnTo>
                    <a:pt x="200540" y="11544"/>
                  </a:lnTo>
                  <a:lnTo>
                    <a:pt x="234300" y="9944"/>
                  </a:lnTo>
                  <a:lnTo>
                    <a:pt x="267929" y="13312"/>
                  </a:lnTo>
                  <a:lnTo>
                    <a:pt x="331961" y="34880"/>
                  </a:lnTo>
                  <a:lnTo>
                    <a:pt x="386974" y="76099"/>
                  </a:lnTo>
                  <a:lnTo>
                    <a:pt x="427305" y="136820"/>
                  </a:lnTo>
                  <a:lnTo>
                    <a:pt x="440196" y="174447"/>
                  </a:lnTo>
                  <a:lnTo>
                    <a:pt x="447294" y="216893"/>
                  </a:lnTo>
                  <a:lnTo>
                    <a:pt x="447294" y="289711"/>
                  </a:lnTo>
                  <a:lnTo>
                    <a:pt x="452463" y="270739"/>
                  </a:lnTo>
                  <a:lnTo>
                    <a:pt x="457200" y="228323"/>
                  </a:lnTo>
                  <a:close/>
                </a:path>
                <a:path w="457200" h="431800">
                  <a:moveTo>
                    <a:pt x="148180" y="431777"/>
                  </a:moveTo>
                  <a:lnTo>
                    <a:pt x="111608" y="414187"/>
                  </a:lnTo>
                  <a:lnTo>
                    <a:pt x="59689" y="368402"/>
                  </a:lnTo>
                  <a:lnTo>
                    <a:pt x="23069" y="302464"/>
                  </a:lnTo>
                  <a:lnTo>
                    <a:pt x="12192" y="261851"/>
                  </a:lnTo>
                  <a:lnTo>
                    <a:pt x="9144" y="228323"/>
                  </a:lnTo>
                  <a:lnTo>
                    <a:pt x="9144" y="288332"/>
                  </a:lnTo>
                  <a:lnTo>
                    <a:pt x="29894" y="340813"/>
                  </a:lnTo>
                  <a:lnTo>
                    <a:pt x="74749" y="398171"/>
                  </a:lnTo>
                  <a:lnTo>
                    <a:pt x="124475" y="431777"/>
                  </a:lnTo>
                  <a:lnTo>
                    <a:pt x="148180" y="431777"/>
                  </a:lnTo>
                  <a:close/>
                </a:path>
                <a:path w="457200" h="431800">
                  <a:moveTo>
                    <a:pt x="447294" y="289711"/>
                  </a:moveTo>
                  <a:lnTo>
                    <a:pt x="447294" y="239753"/>
                  </a:lnTo>
                  <a:lnTo>
                    <a:pt x="440573" y="281249"/>
                  </a:lnTo>
                  <a:lnTo>
                    <a:pt x="428181" y="318192"/>
                  </a:lnTo>
                  <a:lnTo>
                    <a:pt x="389100" y="378282"/>
                  </a:lnTo>
                  <a:lnTo>
                    <a:pt x="335477" y="419746"/>
                  </a:lnTo>
                  <a:lnTo>
                    <a:pt x="308554" y="431777"/>
                  </a:lnTo>
                  <a:lnTo>
                    <a:pt x="332155" y="431777"/>
                  </a:lnTo>
                  <a:lnTo>
                    <a:pt x="383066" y="397636"/>
                  </a:lnTo>
                  <a:lnTo>
                    <a:pt x="426607" y="342840"/>
                  </a:lnTo>
                  <a:lnTo>
                    <a:pt x="442057" y="308928"/>
                  </a:lnTo>
                  <a:lnTo>
                    <a:pt x="447294" y="289711"/>
                  </a:lnTo>
                  <a:close/>
                </a:path>
              </a:pathLst>
            </a:custGeom>
            <a:solidFill>
              <a:srgbClr val="000000"/>
            </a:solidFill>
          </p:spPr>
          <p:txBody>
            <a:bodyPr wrap="square" lIns="0" tIns="0" rIns="0" bIns="0" rtlCol="0"/>
            <a:lstStyle/>
            <a:p>
              <a:endParaRPr/>
            </a:p>
          </p:txBody>
        </p:sp>
        <p:pic>
          <p:nvPicPr>
            <p:cNvPr id="12" name="object 12"/>
            <p:cNvPicPr/>
            <p:nvPr/>
          </p:nvPicPr>
          <p:blipFill>
            <a:blip r:embed="rId3" cstate="print"/>
            <a:stretch>
              <a:fillRect/>
            </a:stretch>
          </p:blipFill>
          <p:spPr>
            <a:xfrm>
              <a:off x="1552955" y="3394709"/>
              <a:ext cx="6915150" cy="406146"/>
            </a:xfrm>
            <a:prstGeom prst="rect">
              <a:avLst/>
            </a:prstGeom>
          </p:spPr>
        </p:pic>
        <p:sp>
          <p:nvSpPr>
            <p:cNvPr id="13" name="object 13"/>
            <p:cNvSpPr/>
            <p:nvPr/>
          </p:nvSpPr>
          <p:spPr>
            <a:xfrm>
              <a:off x="6518083" y="3394709"/>
              <a:ext cx="137160" cy="10160"/>
            </a:xfrm>
            <a:custGeom>
              <a:avLst/>
              <a:gdLst/>
              <a:ahLst/>
              <a:cxnLst/>
              <a:rect l="l" t="t" r="r" b="b"/>
              <a:pathLst>
                <a:path w="137159" h="10160">
                  <a:moveTo>
                    <a:pt x="136857" y="0"/>
                  </a:moveTo>
                  <a:lnTo>
                    <a:pt x="83620" y="0"/>
                  </a:lnTo>
                  <a:lnTo>
                    <a:pt x="79897" y="462"/>
                  </a:lnTo>
                  <a:lnTo>
                    <a:pt x="58921" y="0"/>
                  </a:lnTo>
                  <a:lnTo>
                    <a:pt x="0" y="0"/>
                  </a:lnTo>
                  <a:lnTo>
                    <a:pt x="3355" y="1229"/>
                  </a:lnTo>
                  <a:lnTo>
                    <a:pt x="36220" y="8055"/>
                  </a:lnTo>
                  <a:lnTo>
                    <a:pt x="69676" y="10158"/>
                  </a:lnTo>
                  <a:lnTo>
                    <a:pt x="103088" y="7586"/>
                  </a:lnTo>
                  <a:lnTo>
                    <a:pt x="135823" y="387"/>
                  </a:lnTo>
                  <a:lnTo>
                    <a:pt x="136857" y="0"/>
                  </a:lnTo>
                  <a:close/>
                </a:path>
              </a:pathLst>
            </a:custGeom>
            <a:solidFill>
              <a:srgbClr val="000000"/>
            </a:solidFill>
          </p:spPr>
          <p:txBody>
            <a:bodyPr wrap="square" lIns="0" tIns="0" rIns="0" bIns="0" rtlCol="0"/>
            <a:lstStyle/>
            <a:p>
              <a:endParaRPr/>
            </a:p>
          </p:txBody>
        </p:sp>
        <p:pic>
          <p:nvPicPr>
            <p:cNvPr id="14" name="object 14"/>
            <p:cNvPicPr/>
            <p:nvPr/>
          </p:nvPicPr>
          <p:blipFill>
            <a:blip r:embed="rId4" cstate="print"/>
            <a:stretch>
              <a:fillRect/>
            </a:stretch>
          </p:blipFill>
          <p:spPr>
            <a:xfrm>
              <a:off x="3906788" y="3394709"/>
              <a:ext cx="159583" cy="15240"/>
            </a:xfrm>
            <a:prstGeom prst="rect">
              <a:avLst/>
            </a:prstGeom>
          </p:spPr>
        </p:pic>
        <p:sp>
          <p:nvSpPr>
            <p:cNvPr id="15" name="object 15"/>
            <p:cNvSpPr/>
            <p:nvPr/>
          </p:nvSpPr>
          <p:spPr>
            <a:xfrm>
              <a:off x="3891747" y="3394709"/>
              <a:ext cx="188595" cy="20320"/>
            </a:xfrm>
            <a:custGeom>
              <a:avLst/>
              <a:gdLst/>
              <a:ahLst/>
              <a:cxnLst/>
              <a:rect l="l" t="t" r="r" b="b"/>
              <a:pathLst>
                <a:path w="188595" h="20320">
                  <a:moveTo>
                    <a:pt x="188292" y="0"/>
                  </a:moveTo>
                  <a:lnTo>
                    <a:pt x="160731" y="0"/>
                  </a:lnTo>
                  <a:lnTo>
                    <a:pt x="138638" y="6099"/>
                  </a:lnTo>
                  <a:lnTo>
                    <a:pt x="105642" y="10149"/>
                  </a:lnTo>
                  <a:lnTo>
                    <a:pt x="72403" y="9357"/>
                  </a:lnTo>
                  <a:lnTo>
                    <a:pt x="39588" y="3691"/>
                  </a:lnTo>
                  <a:lnTo>
                    <a:pt x="28515" y="0"/>
                  </a:lnTo>
                  <a:lnTo>
                    <a:pt x="0" y="0"/>
                  </a:lnTo>
                  <a:lnTo>
                    <a:pt x="29502" y="10844"/>
                  </a:lnTo>
                  <a:lnTo>
                    <a:pt x="62245" y="17676"/>
                  </a:lnTo>
                  <a:lnTo>
                    <a:pt x="95565" y="19793"/>
                  </a:lnTo>
                  <a:lnTo>
                    <a:pt x="128841" y="17241"/>
                  </a:lnTo>
                  <a:lnTo>
                    <a:pt x="161449" y="10068"/>
                  </a:lnTo>
                  <a:lnTo>
                    <a:pt x="188292" y="0"/>
                  </a:lnTo>
                  <a:close/>
                </a:path>
              </a:pathLst>
            </a:custGeom>
            <a:solidFill>
              <a:srgbClr val="000000"/>
            </a:solidFill>
          </p:spPr>
          <p:txBody>
            <a:bodyPr wrap="square" lIns="0" tIns="0" rIns="0" bIns="0" rtlCol="0"/>
            <a:lstStyle/>
            <a:p>
              <a:endParaRPr/>
            </a:p>
          </p:txBody>
        </p:sp>
        <p:pic>
          <p:nvPicPr>
            <p:cNvPr id="16" name="object 16"/>
            <p:cNvPicPr/>
            <p:nvPr/>
          </p:nvPicPr>
          <p:blipFill>
            <a:blip r:embed="rId5" cstate="print"/>
            <a:stretch>
              <a:fillRect/>
            </a:stretch>
          </p:blipFill>
          <p:spPr>
            <a:xfrm>
              <a:off x="1765287" y="3394709"/>
              <a:ext cx="184937" cy="20574"/>
            </a:xfrm>
            <a:prstGeom prst="rect">
              <a:avLst/>
            </a:prstGeom>
          </p:spPr>
        </p:pic>
        <p:sp>
          <p:nvSpPr>
            <p:cNvPr id="17" name="object 17"/>
            <p:cNvSpPr/>
            <p:nvPr/>
          </p:nvSpPr>
          <p:spPr>
            <a:xfrm>
              <a:off x="1753631" y="3394709"/>
              <a:ext cx="208279" cy="24765"/>
            </a:xfrm>
            <a:custGeom>
              <a:avLst/>
              <a:gdLst/>
              <a:ahLst/>
              <a:cxnLst/>
              <a:rect l="l" t="t" r="r" b="b"/>
              <a:pathLst>
                <a:path w="208280" h="24764">
                  <a:moveTo>
                    <a:pt x="207679" y="0"/>
                  </a:moveTo>
                  <a:lnTo>
                    <a:pt x="184079" y="0"/>
                  </a:lnTo>
                  <a:lnTo>
                    <a:pt x="180432" y="1629"/>
                  </a:lnTo>
                  <a:lnTo>
                    <a:pt x="148261" y="10530"/>
                  </a:lnTo>
                  <a:lnTo>
                    <a:pt x="115168" y="14635"/>
                  </a:lnTo>
                  <a:lnTo>
                    <a:pt x="81830" y="13910"/>
                  </a:lnTo>
                  <a:lnTo>
                    <a:pt x="48926" y="8321"/>
                  </a:lnTo>
                  <a:lnTo>
                    <a:pt x="23704" y="0"/>
                  </a:lnTo>
                  <a:lnTo>
                    <a:pt x="0" y="0"/>
                  </a:lnTo>
                  <a:lnTo>
                    <a:pt x="7384" y="4067"/>
                  </a:lnTo>
                  <a:lnTo>
                    <a:pt x="38977" y="15647"/>
                  </a:lnTo>
                  <a:lnTo>
                    <a:pt x="71762" y="22454"/>
                  </a:lnTo>
                  <a:lnTo>
                    <a:pt x="105116" y="24539"/>
                  </a:lnTo>
                  <a:lnTo>
                    <a:pt x="138416" y="21951"/>
                  </a:lnTo>
                  <a:lnTo>
                    <a:pt x="171037" y="14739"/>
                  </a:lnTo>
                  <a:lnTo>
                    <a:pt x="202355" y="2954"/>
                  </a:lnTo>
                  <a:lnTo>
                    <a:pt x="207679" y="0"/>
                  </a:lnTo>
                  <a:close/>
                </a:path>
              </a:pathLst>
            </a:custGeom>
            <a:solidFill>
              <a:srgbClr val="000000"/>
            </a:solidFill>
          </p:spPr>
          <p:txBody>
            <a:bodyPr wrap="square" lIns="0" tIns="0" rIns="0" bIns="0" rtlCol="0"/>
            <a:lstStyle/>
            <a:p>
              <a:endParaRPr/>
            </a:p>
          </p:txBody>
        </p:sp>
      </p:grpSp>
      <p:grpSp>
        <p:nvGrpSpPr>
          <p:cNvPr id="18" name="object 18"/>
          <p:cNvGrpSpPr/>
          <p:nvPr/>
        </p:nvGrpSpPr>
        <p:grpSpPr>
          <a:xfrm>
            <a:off x="1243425" y="4610602"/>
            <a:ext cx="7394575" cy="742950"/>
            <a:chOff x="1243425" y="4610602"/>
            <a:chExt cx="7394575" cy="742950"/>
          </a:xfrm>
        </p:grpSpPr>
        <p:pic>
          <p:nvPicPr>
            <p:cNvPr id="19" name="object 19"/>
            <p:cNvPicPr/>
            <p:nvPr/>
          </p:nvPicPr>
          <p:blipFill>
            <a:blip r:embed="rId6" cstate="print"/>
            <a:stretch>
              <a:fillRect/>
            </a:stretch>
          </p:blipFill>
          <p:spPr>
            <a:xfrm>
              <a:off x="1243425" y="4610602"/>
              <a:ext cx="7394510" cy="742447"/>
            </a:xfrm>
            <a:prstGeom prst="rect">
              <a:avLst/>
            </a:prstGeom>
          </p:spPr>
        </p:pic>
        <p:sp>
          <p:nvSpPr>
            <p:cNvPr id="20" name="object 20"/>
            <p:cNvSpPr/>
            <p:nvPr/>
          </p:nvSpPr>
          <p:spPr>
            <a:xfrm>
              <a:off x="1761998" y="4853177"/>
              <a:ext cx="2592070" cy="500380"/>
            </a:xfrm>
            <a:custGeom>
              <a:avLst/>
              <a:gdLst/>
              <a:ahLst/>
              <a:cxnLst/>
              <a:rect l="l" t="t" r="r" b="b"/>
              <a:pathLst>
                <a:path w="2592070" h="500379">
                  <a:moveTo>
                    <a:pt x="881380" y="499872"/>
                  </a:moveTo>
                  <a:lnTo>
                    <a:pt x="881380" y="25908"/>
                  </a:lnTo>
                  <a:lnTo>
                    <a:pt x="875284" y="19050"/>
                  </a:lnTo>
                  <a:lnTo>
                    <a:pt x="866902" y="19041"/>
                  </a:lnTo>
                  <a:lnTo>
                    <a:pt x="28541" y="10002"/>
                  </a:lnTo>
                  <a:lnTo>
                    <a:pt x="11938" y="9906"/>
                  </a:lnTo>
                  <a:lnTo>
                    <a:pt x="5080" y="16002"/>
                  </a:lnTo>
                  <a:lnTo>
                    <a:pt x="5080" y="23621"/>
                  </a:lnTo>
                  <a:lnTo>
                    <a:pt x="0" y="499872"/>
                  </a:lnTo>
                  <a:lnTo>
                    <a:pt x="19558" y="499872"/>
                  </a:lnTo>
                  <a:lnTo>
                    <a:pt x="19558" y="38100"/>
                  </a:lnTo>
                  <a:lnTo>
                    <a:pt x="34036" y="24384"/>
                  </a:lnTo>
                  <a:lnTo>
                    <a:pt x="34036" y="38269"/>
                  </a:lnTo>
                  <a:lnTo>
                    <a:pt x="853186" y="47845"/>
                  </a:lnTo>
                  <a:lnTo>
                    <a:pt x="853186" y="33528"/>
                  </a:lnTo>
                  <a:lnTo>
                    <a:pt x="866902" y="48005"/>
                  </a:lnTo>
                  <a:lnTo>
                    <a:pt x="866902" y="499872"/>
                  </a:lnTo>
                  <a:lnTo>
                    <a:pt x="881380" y="499872"/>
                  </a:lnTo>
                  <a:close/>
                </a:path>
                <a:path w="2592070" h="500379">
                  <a:moveTo>
                    <a:pt x="34036" y="24384"/>
                  </a:moveTo>
                  <a:lnTo>
                    <a:pt x="19558" y="38100"/>
                  </a:lnTo>
                  <a:lnTo>
                    <a:pt x="33875" y="38267"/>
                  </a:lnTo>
                  <a:lnTo>
                    <a:pt x="34036" y="24384"/>
                  </a:lnTo>
                  <a:close/>
                </a:path>
                <a:path w="2592070" h="500379">
                  <a:moveTo>
                    <a:pt x="33875" y="38267"/>
                  </a:moveTo>
                  <a:lnTo>
                    <a:pt x="19558" y="38100"/>
                  </a:lnTo>
                  <a:lnTo>
                    <a:pt x="19558" y="499872"/>
                  </a:lnTo>
                  <a:lnTo>
                    <a:pt x="28541" y="499872"/>
                  </a:lnTo>
                  <a:lnTo>
                    <a:pt x="33875" y="38267"/>
                  </a:lnTo>
                  <a:close/>
                </a:path>
                <a:path w="2592070" h="500379">
                  <a:moveTo>
                    <a:pt x="34036" y="38269"/>
                  </a:moveTo>
                  <a:lnTo>
                    <a:pt x="34036" y="24384"/>
                  </a:lnTo>
                  <a:lnTo>
                    <a:pt x="33875" y="38267"/>
                  </a:lnTo>
                  <a:lnTo>
                    <a:pt x="34036" y="38269"/>
                  </a:lnTo>
                  <a:close/>
                </a:path>
                <a:path w="2592070" h="500379">
                  <a:moveTo>
                    <a:pt x="866902" y="48005"/>
                  </a:moveTo>
                  <a:lnTo>
                    <a:pt x="853186" y="33528"/>
                  </a:lnTo>
                  <a:lnTo>
                    <a:pt x="853186" y="47845"/>
                  </a:lnTo>
                  <a:lnTo>
                    <a:pt x="866902" y="48005"/>
                  </a:lnTo>
                  <a:close/>
                </a:path>
                <a:path w="2592070" h="500379">
                  <a:moveTo>
                    <a:pt x="866902" y="499872"/>
                  </a:moveTo>
                  <a:lnTo>
                    <a:pt x="866902" y="48005"/>
                  </a:lnTo>
                  <a:lnTo>
                    <a:pt x="853186" y="47845"/>
                  </a:lnTo>
                  <a:lnTo>
                    <a:pt x="853186" y="499872"/>
                  </a:lnTo>
                  <a:lnTo>
                    <a:pt x="866902" y="499872"/>
                  </a:lnTo>
                  <a:close/>
                </a:path>
                <a:path w="2592070" h="500379">
                  <a:moveTo>
                    <a:pt x="2591858" y="499872"/>
                  </a:moveTo>
                  <a:lnTo>
                    <a:pt x="2586736" y="14477"/>
                  </a:lnTo>
                  <a:lnTo>
                    <a:pt x="2586736" y="6095"/>
                  </a:lnTo>
                  <a:lnTo>
                    <a:pt x="2579878" y="0"/>
                  </a:lnTo>
                  <a:lnTo>
                    <a:pt x="2135632" y="0"/>
                  </a:lnTo>
                  <a:lnTo>
                    <a:pt x="2129536" y="6857"/>
                  </a:lnTo>
                  <a:lnTo>
                    <a:pt x="2129536" y="499872"/>
                  </a:lnTo>
                  <a:lnTo>
                    <a:pt x="2143252" y="499872"/>
                  </a:lnTo>
                  <a:lnTo>
                    <a:pt x="2143252" y="28955"/>
                  </a:lnTo>
                  <a:lnTo>
                    <a:pt x="2157730" y="14477"/>
                  </a:lnTo>
                  <a:lnTo>
                    <a:pt x="2157730" y="28955"/>
                  </a:lnTo>
                  <a:lnTo>
                    <a:pt x="2557780" y="28955"/>
                  </a:lnTo>
                  <a:lnTo>
                    <a:pt x="2557780" y="14477"/>
                  </a:lnTo>
                  <a:lnTo>
                    <a:pt x="2572258" y="28955"/>
                  </a:lnTo>
                  <a:lnTo>
                    <a:pt x="2572258" y="499872"/>
                  </a:lnTo>
                  <a:lnTo>
                    <a:pt x="2591858" y="499872"/>
                  </a:lnTo>
                  <a:close/>
                </a:path>
                <a:path w="2592070" h="500379">
                  <a:moveTo>
                    <a:pt x="2157730" y="28955"/>
                  </a:moveTo>
                  <a:lnTo>
                    <a:pt x="2157730" y="14477"/>
                  </a:lnTo>
                  <a:lnTo>
                    <a:pt x="2143252" y="28955"/>
                  </a:lnTo>
                  <a:lnTo>
                    <a:pt x="2157730" y="28955"/>
                  </a:lnTo>
                  <a:close/>
                </a:path>
                <a:path w="2592070" h="500379">
                  <a:moveTo>
                    <a:pt x="2157730" y="499872"/>
                  </a:moveTo>
                  <a:lnTo>
                    <a:pt x="2157730" y="28955"/>
                  </a:lnTo>
                  <a:lnTo>
                    <a:pt x="2143252" y="28955"/>
                  </a:lnTo>
                  <a:lnTo>
                    <a:pt x="2143252" y="499872"/>
                  </a:lnTo>
                  <a:lnTo>
                    <a:pt x="2157730" y="499872"/>
                  </a:lnTo>
                  <a:close/>
                </a:path>
                <a:path w="2592070" h="500379">
                  <a:moveTo>
                    <a:pt x="2572258" y="28955"/>
                  </a:moveTo>
                  <a:lnTo>
                    <a:pt x="2557780" y="14477"/>
                  </a:lnTo>
                  <a:lnTo>
                    <a:pt x="2557945" y="28955"/>
                  </a:lnTo>
                  <a:lnTo>
                    <a:pt x="2572258" y="28955"/>
                  </a:lnTo>
                  <a:close/>
                </a:path>
                <a:path w="2592070" h="500379">
                  <a:moveTo>
                    <a:pt x="2557945" y="28955"/>
                  </a:moveTo>
                  <a:lnTo>
                    <a:pt x="2557780" y="14477"/>
                  </a:lnTo>
                  <a:lnTo>
                    <a:pt x="2557780" y="28955"/>
                  </a:lnTo>
                  <a:lnTo>
                    <a:pt x="2557945" y="28955"/>
                  </a:lnTo>
                  <a:close/>
                </a:path>
                <a:path w="2592070" h="500379">
                  <a:moveTo>
                    <a:pt x="2572258" y="499872"/>
                  </a:moveTo>
                  <a:lnTo>
                    <a:pt x="2572258" y="28955"/>
                  </a:lnTo>
                  <a:lnTo>
                    <a:pt x="2557945" y="28955"/>
                  </a:lnTo>
                  <a:lnTo>
                    <a:pt x="2563324" y="499872"/>
                  </a:lnTo>
                  <a:lnTo>
                    <a:pt x="2572258" y="499872"/>
                  </a:lnTo>
                  <a:close/>
                </a:path>
              </a:pathLst>
            </a:custGeom>
            <a:solidFill>
              <a:srgbClr val="0000FF"/>
            </a:solidFill>
          </p:spPr>
          <p:txBody>
            <a:bodyPr wrap="square" lIns="0" tIns="0" rIns="0" bIns="0" rtlCol="0"/>
            <a:lstStyle/>
            <a:p>
              <a:endParaRPr/>
            </a:p>
          </p:txBody>
        </p:sp>
        <p:sp>
          <p:nvSpPr>
            <p:cNvPr id="21" name="object 21"/>
            <p:cNvSpPr/>
            <p:nvPr/>
          </p:nvSpPr>
          <p:spPr>
            <a:xfrm>
              <a:off x="5596128" y="4924805"/>
              <a:ext cx="228600" cy="428625"/>
            </a:xfrm>
            <a:custGeom>
              <a:avLst/>
              <a:gdLst/>
              <a:ahLst/>
              <a:cxnLst/>
              <a:rect l="l" t="t" r="r" b="b"/>
              <a:pathLst>
                <a:path w="228600" h="428625">
                  <a:moveTo>
                    <a:pt x="28943" y="381000"/>
                  </a:moveTo>
                  <a:lnTo>
                    <a:pt x="0" y="381000"/>
                  </a:lnTo>
                  <a:lnTo>
                    <a:pt x="0" y="427482"/>
                  </a:lnTo>
                  <a:lnTo>
                    <a:pt x="28943" y="427482"/>
                  </a:lnTo>
                  <a:lnTo>
                    <a:pt x="28943" y="381000"/>
                  </a:lnTo>
                  <a:close/>
                </a:path>
                <a:path w="228600" h="428625">
                  <a:moveTo>
                    <a:pt x="228600" y="0"/>
                  </a:moveTo>
                  <a:lnTo>
                    <a:pt x="200406" y="0"/>
                  </a:lnTo>
                  <a:lnTo>
                    <a:pt x="200406" y="428244"/>
                  </a:lnTo>
                  <a:lnTo>
                    <a:pt x="228600" y="428244"/>
                  </a:lnTo>
                  <a:lnTo>
                    <a:pt x="228600" y="0"/>
                  </a:lnTo>
                  <a:close/>
                </a:path>
              </a:pathLst>
            </a:custGeom>
            <a:solidFill>
              <a:srgbClr val="FF2BD8"/>
            </a:solidFill>
          </p:spPr>
          <p:txBody>
            <a:bodyPr wrap="square" lIns="0" tIns="0" rIns="0" bIns="0" rtlCol="0"/>
            <a:lstStyle/>
            <a:p>
              <a:endParaRPr/>
            </a:p>
          </p:txBody>
        </p:sp>
      </p:grpSp>
      <p:sp>
        <p:nvSpPr>
          <p:cNvPr id="22" name="object 22"/>
          <p:cNvSpPr txBox="1"/>
          <p:nvPr/>
        </p:nvSpPr>
        <p:spPr>
          <a:xfrm>
            <a:off x="4974590" y="5062220"/>
            <a:ext cx="233679" cy="452755"/>
          </a:xfrm>
          <a:prstGeom prst="rect">
            <a:avLst/>
          </a:prstGeom>
        </p:spPr>
        <p:txBody>
          <a:bodyPr vert="horz" wrap="square" lIns="0" tIns="12700" rIns="0" bIns="0" rtlCol="0">
            <a:spAutoFit/>
          </a:bodyPr>
          <a:lstStyle/>
          <a:p>
            <a:pPr marL="12700">
              <a:lnSpc>
                <a:spcPct val="100000"/>
              </a:lnSpc>
              <a:spcBef>
                <a:spcPts val="100"/>
              </a:spcBef>
            </a:pPr>
            <a:r>
              <a:rPr sz="2800" dirty="0">
                <a:latin typeface="Arial"/>
                <a:cs typeface="Arial"/>
              </a:rPr>
              <a:t>=</a:t>
            </a:r>
            <a:endParaRPr sz="2800">
              <a:latin typeface="Arial"/>
              <a:cs typeface="Arial"/>
            </a:endParaRPr>
          </a:p>
        </p:txBody>
      </p:sp>
      <p:sp>
        <p:nvSpPr>
          <p:cNvPr id="24" name="object 24"/>
          <p:cNvSpPr txBox="1"/>
          <p:nvPr/>
        </p:nvSpPr>
        <p:spPr>
          <a:xfrm>
            <a:off x="5860796" y="5961379"/>
            <a:ext cx="261556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 </a:t>
            </a:r>
            <a:r>
              <a:rPr sz="1800" dirty="0">
                <a:latin typeface="Arial"/>
                <a:cs typeface="Arial"/>
              </a:rPr>
              <a:t>b </a:t>
            </a:r>
            <a:r>
              <a:rPr sz="1800" spc="-5" dirty="0">
                <a:latin typeface="Arial"/>
                <a:cs typeface="Arial"/>
              </a:rPr>
              <a:t>weights of</a:t>
            </a:r>
            <a:r>
              <a:rPr sz="1800" spc="-100" dirty="0">
                <a:latin typeface="Arial"/>
                <a:cs typeface="Arial"/>
              </a:rPr>
              <a:t> </a:t>
            </a:r>
            <a:r>
              <a:rPr sz="1800" dirty="0">
                <a:latin typeface="Arial"/>
                <a:cs typeface="Arial"/>
              </a:rPr>
              <a:t>harmonics</a:t>
            </a:r>
            <a:endParaRPr sz="1800">
              <a:latin typeface="Arial"/>
              <a:cs typeface="Arial"/>
            </a:endParaRPr>
          </a:p>
        </p:txBody>
      </p:sp>
      <p:grpSp>
        <p:nvGrpSpPr>
          <p:cNvPr id="25" name="object 25"/>
          <p:cNvGrpSpPr/>
          <p:nvPr/>
        </p:nvGrpSpPr>
        <p:grpSpPr>
          <a:xfrm>
            <a:off x="1101852" y="5353050"/>
            <a:ext cx="7764780" cy="695960"/>
            <a:chOff x="1101852" y="5353050"/>
            <a:chExt cx="7764780" cy="695960"/>
          </a:xfrm>
        </p:grpSpPr>
        <p:pic>
          <p:nvPicPr>
            <p:cNvPr id="26" name="object 26"/>
            <p:cNvPicPr/>
            <p:nvPr/>
          </p:nvPicPr>
          <p:blipFill>
            <a:blip r:embed="rId7" cstate="print"/>
            <a:stretch>
              <a:fillRect/>
            </a:stretch>
          </p:blipFill>
          <p:spPr>
            <a:xfrm>
              <a:off x="1101852" y="5353050"/>
              <a:ext cx="7764780" cy="676656"/>
            </a:xfrm>
            <a:prstGeom prst="rect">
              <a:avLst/>
            </a:prstGeom>
          </p:spPr>
        </p:pic>
        <p:sp>
          <p:nvSpPr>
            <p:cNvPr id="27" name="object 27"/>
            <p:cNvSpPr/>
            <p:nvPr/>
          </p:nvSpPr>
          <p:spPr>
            <a:xfrm>
              <a:off x="2552700" y="5782055"/>
              <a:ext cx="1057910" cy="266700"/>
            </a:xfrm>
            <a:custGeom>
              <a:avLst/>
              <a:gdLst/>
              <a:ahLst/>
              <a:cxnLst/>
              <a:rect l="l" t="t" r="r" b="b"/>
              <a:pathLst>
                <a:path w="1057910" h="266700">
                  <a:moveTo>
                    <a:pt x="1057656" y="266700"/>
                  </a:moveTo>
                  <a:lnTo>
                    <a:pt x="1057655" y="0"/>
                  </a:lnTo>
                  <a:lnTo>
                    <a:pt x="0" y="0"/>
                  </a:lnTo>
                  <a:lnTo>
                    <a:pt x="0" y="266700"/>
                  </a:lnTo>
                  <a:lnTo>
                    <a:pt x="1057656" y="266700"/>
                  </a:lnTo>
                  <a:close/>
                </a:path>
              </a:pathLst>
            </a:custGeom>
            <a:solidFill>
              <a:srgbClr val="FFFFFF"/>
            </a:solidFill>
          </p:spPr>
          <p:txBody>
            <a:bodyPr wrap="square" lIns="0" tIns="0" rIns="0" bIns="0" rtlCol="0"/>
            <a:lstStyle/>
            <a:p>
              <a:endParaRPr/>
            </a:p>
          </p:txBody>
        </p:sp>
      </p:grpSp>
      <p:sp>
        <p:nvSpPr>
          <p:cNvPr id="28" name="object 28"/>
          <p:cNvSpPr txBox="1"/>
          <p:nvPr/>
        </p:nvSpPr>
        <p:spPr>
          <a:xfrm>
            <a:off x="2165095" y="5923279"/>
            <a:ext cx="166243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Signal </a:t>
            </a:r>
            <a:r>
              <a:rPr sz="1800" spc="-5" dirty="0">
                <a:latin typeface="Arial"/>
                <a:cs typeface="Arial"/>
              </a:rPr>
              <a:t>over</a:t>
            </a:r>
            <a:r>
              <a:rPr sz="1800" spc="-114" dirty="0">
                <a:latin typeface="Arial"/>
                <a:cs typeface="Arial"/>
              </a:rPr>
              <a:t> </a:t>
            </a:r>
            <a:r>
              <a:rPr sz="1800" dirty="0">
                <a:latin typeface="Arial"/>
                <a:cs typeface="Arial"/>
              </a:rPr>
              <a:t>time</a:t>
            </a:r>
            <a:endParaRPr sz="1800">
              <a:latin typeface="Arial"/>
              <a:cs typeface="Arial"/>
            </a:endParaRPr>
          </a:p>
        </p:txBody>
      </p:sp>
      <p:grpSp>
        <p:nvGrpSpPr>
          <p:cNvPr id="29" name="object 29"/>
          <p:cNvGrpSpPr/>
          <p:nvPr/>
        </p:nvGrpSpPr>
        <p:grpSpPr>
          <a:xfrm>
            <a:off x="1371600" y="5352288"/>
            <a:ext cx="7206615" cy="806450"/>
            <a:chOff x="1371600" y="5352288"/>
            <a:chExt cx="7206615" cy="806450"/>
          </a:xfrm>
        </p:grpSpPr>
        <p:sp>
          <p:nvSpPr>
            <p:cNvPr id="30" name="object 30"/>
            <p:cNvSpPr/>
            <p:nvPr/>
          </p:nvSpPr>
          <p:spPr>
            <a:xfrm>
              <a:off x="3886200" y="6055614"/>
              <a:ext cx="420370" cy="102870"/>
            </a:xfrm>
            <a:custGeom>
              <a:avLst/>
              <a:gdLst/>
              <a:ahLst/>
              <a:cxnLst/>
              <a:rect l="l" t="t" r="r" b="b"/>
              <a:pathLst>
                <a:path w="420370" h="102870">
                  <a:moveTo>
                    <a:pt x="394742" y="51770"/>
                  </a:moveTo>
                  <a:lnTo>
                    <a:pt x="384343" y="45635"/>
                  </a:lnTo>
                  <a:lnTo>
                    <a:pt x="0" y="44195"/>
                  </a:lnTo>
                  <a:lnTo>
                    <a:pt x="0" y="56387"/>
                  </a:lnTo>
                  <a:lnTo>
                    <a:pt x="384299" y="57827"/>
                  </a:lnTo>
                  <a:lnTo>
                    <a:pt x="394742" y="51770"/>
                  </a:lnTo>
                  <a:close/>
                </a:path>
                <a:path w="420370" h="102870">
                  <a:moveTo>
                    <a:pt x="406908" y="59267"/>
                  </a:moveTo>
                  <a:lnTo>
                    <a:pt x="406908" y="57911"/>
                  </a:lnTo>
                  <a:lnTo>
                    <a:pt x="384299" y="57827"/>
                  </a:lnTo>
                  <a:lnTo>
                    <a:pt x="327660" y="90677"/>
                  </a:lnTo>
                  <a:lnTo>
                    <a:pt x="324612" y="92201"/>
                  </a:lnTo>
                  <a:lnTo>
                    <a:pt x="323088" y="96011"/>
                  </a:lnTo>
                  <a:lnTo>
                    <a:pt x="325374" y="99059"/>
                  </a:lnTo>
                  <a:lnTo>
                    <a:pt x="326898" y="102107"/>
                  </a:lnTo>
                  <a:lnTo>
                    <a:pt x="330708" y="102869"/>
                  </a:lnTo>
                  <a:lnTo>
                    <a:pt x="333756" y="101345"/>
                  </a:lnTo>
                  <a:lnTo>
                    <a:pt x="406908" y="59267"/>
                  </a:lnTo>
                  <a:close/>
                </a:path>
                <a:path w="420370" h="102870">
                  <a:moveTo>
                    <a:pt x="419862" y="51815"/>
                  </a:moveTo>
                  <a:lnTo>
                    <a:pt x="333756" y="1523"/>
                  </a:lnTo>
                  <a:lnTo>
                    <a:pt x="330708" y="0"/>
                  </a:lnTo>
                  <a:lnTo>
                    <a:pt x="326898" y="761"/>
                  </a:lnTo>
                  <a:lnTo>
                    <a:pt x="323850" y="6857"/>
                  </a:lnTo>
                  <a:lnTo>
                    <a:pt x="324612" y="10667"/>
                  </a:lnTo>
                  <a:lnTo>
                    <a:pt x="327660" y="12191"/>
                  </a:lnTo>
                  <a:lnTo>
                    <a:pt x="384299" y="45609"/>
                  </a:lnTo>
                  <a:lnTo>
                    <a:pt x="406908" y="45719"/>
                  </a:lnTo>
                  <a:lnTo>
                    <a:pt x="406908" y="59267"/>
                  </a:lnTo>
                  <a:lnTo>
                    <a:pt x="419862" y="51815"/>
                  </a:lnTo>
                  <a:close/>
                </a:path>
                <a:path w="420370" h="102870">
                  <a:moveTo>
                    <a:pt x="403860" y="57900"/>
                  </a:moveTo>
                  <a:lnTo>
                    <a:pt x="403860" y="57149"/>
                  </a:lnTo>
                  <a:lnTo>
                    <a:pt x="394742" y="51770"/>
                  </a:lnTo>
                  <a:lnTo>
                    <a:pt x="384299" y="57827"/>
                  </a:lnTo>
                  <a:lnTo>
                    <a:pt x="403860" y="57900"/>
                  </a:lnTo>
                  <a:close/>
                </a:path>
                <a:path w="420370" h="102870">
                  <a:moveTo>
                    <a:pt x="406908" y="57911"/>
                  </a:moveTo>
                  <a:lnTo>
                    <a:pt x="406908" y="45719"/>
                  </a:lnTo>
                  <a:lnTo>
                    <a:pt x="384343" y="45635"/>
                  </a:lnTo>
                  <a:lnTo>
                    <a:pt x="394742" y="51770"/>
                  </a:lnTo>
                  <a:lnTo>
                    <a:pt x="403860" y="46481"/>
                  </a:lnTo>
                  <a:lnTo>
                    <a:pt x="403860" y="57900"/>
                  </a:lnTo>
                  <a:lnTo>
                    <a:pt x="406908" y="57911"/>
                  </a:lnTo>
                  <a:close/>
                </a:path>
                <a:path w="420370" h="102870">
                  <a:moveTo>
                    <a:pt x="403860" y="57149"/>
                  </a:moveTo>
                  <a:lnTo>
                    <a:pt x="403860" y="46481"/>
                  </a:lnTo>
                  <a:lnTo>
                    <a:pt x="394742" y="51770"/>
                  </a:lnTo>
                  <a:lnTo>
                    <a:pt x="403860" y="57149"/>
                  </a:lnTo>
                  <a:close/>
                </a:path>
              </a:pathLst>
            </a:custGeom>
            <a:solidFill>
              <a:srgbClr val="000000"/>
            </a:solidFill>
          </p:spPr>
          <p:txBody>
            <a:bodyPr wrap="square" lIns="0" tIns="0" rIns="0" bIns="0" rtlCol="0"/>
            <a:lstStyle/>
            <a:p>
              <a:endParaRPr/>
            </a:p>
          </p:txBody>
        </p:sp>
        <p:sp>
          <p:nvSpPr>
            <p:cNvPr id="31" name="object 31"/>
            <p:cNvSpPr/>
            <p:nvPr/>
          </p:nvSpPr>
          <p:spPr>
            <a:xfrm>
              <a:off x="1371600" y="5353050"/>
              <a:ext cx="2986405" cy="395605"/>
            </a:xfrm>
            <a:custGeom>
              <a:avLst/>
              <a:gdLst/>
              <a:ahLst/>
              <a:cxnLst/>
              <a:rect l="l" t="t" r="r" b="b"/>
              <a:pathLst>
                <a:path w="2986404" h="395604">
                  <a:moveTo>
                    <a:pt x="400812" y="395477"/>
                  </a:moveTo>
                  <a:lnTo>
                    <a:pt x="400812" y="367283"/>
                  </a:lnTo>
                  <a:lnTo>
                    <a:pt x="386334" y="380999"/>
                  </a:lnTo>
                  <a:lnTo>
                    <a:pt x="386334" y="366925"/>
                  </a:lnTo>
                  <a:lnTo>
                    <a:pt x="762" y="357377"/>
                  </a:lnTo>
                  <a:lnTo>
                    <a:pt x="0" y="386333"/>
                  </a:lnTo>
                  <a:lnTo>
                    <a:pt x="386334" y="395164"/>
                  </a:lnTo>
                  <a:lnTo>
                    <a:pt x="386334" y="380999"/>
                  </a:lnTo>
                  <a:lnTo>
                    <a:pt x="386484" y="366929"/>
                  </a:lnTo>
                  <a:lnTo>
                    <a:pt x="386484" y="395167"/>
                  </a:lnTo>
                  <a:lnTo>
                    <a:pt x="400050" y="395477"/>
                  </a:lnTo>
                  <a:lnTo>
                    <a:pt x="400812" y="395477"/>
                  </a:lnTo>
                  <a:close/>
                </a:path>
                <a:path w="2986404" h="395604">
                  <a:moveTo>
                    <a:pt x="400812" y="367283"/>
                  </a:moveTo>
                  <a:lnTo>
                    <a:pt x="386484" y="366929"/>
                  </a:lnTo>
                  <a:lnTo>
                    <a:pt x="386334" y="380999"/>
                  </a:lnTo>
                  <a:lnTo>
                    <a:pt x="400812" y="367283"/>
                  </a:lnTo>
                  <a:close/>
                </a:path>
                <a:path w="2986404" h="395604">
                  <a:moveTo>
                    <a:pt x="418939" y="0"/>
                  </a:moveTo>
                  <a:lnTo>
                    <a:pt x="390397" y="0"/>
                  </a:lnTo>
                  <a:lnTo>
                    <a:pt x="386484" y="366929"/>
                  </a:lnTo>
                  <a:lnTo>
                    <a:pt x="400812" y="367283"/>
                  </a:lnTo>
                  <a:lnTo>
                    <a:pt x="400812" y="395477"/>
                  </a:lnTo>
                  <a:lnTo>
                    <a:pt x="403860" y="395477"/>
                  </a:lnTo>
                  <a:lnTo>
                    <a:pt x="407670" y="393953"/>
                  </a:lnTo>
                  <a:lnTo>
                    <a:pt x="413004" y="388619"/>
                  </a:lnTo>
                  <a:lnTo>
                    <a:pt x="414528" y="385571"/>
                  </a:lnTo>
                  <a:lnTo>
                    <a:pt x="414528" y="381761"/>
                  </a:lnTo>
                  <a:lnTo>
                    <a:pt x="418939" y="0"/>
                  </a:lnTo>
                  <a:close/>
                </a:path>
                <a:path w="2986404" h="395604">
                  <a:moveTo>
                    <a:pt x="1271778" y="367283"/>
                  </a:moveTo>
                  <a:lnTo>
                    <a:pt x="1271778" y="0"/>
                  </a:lnTo>
                  <a:lnTo>
                    <a:pt x="1243584" y="0"/>
                  </a:lnTo>
                  <a:lnTo>
                    <a:pt x="1243584" y="389381"/>
                  </a:lnTo>
                  <a:lnTo>
                    <a:pt x="1249680" y="395477"/>
                  </a:lnTo>
                  <a:lnTo>
                    <a:pt x="1257300" y="395477"/>
                  </a:lnTo>
                  <a:lnTo>
                    <a:pt x="1257300" y="367283"/>
                  </a:lnTo>
                  <a:lnTo>
                    <a:pt x="1271778" y="367283"/>
                  </a:lnTo>
                  <a:close/>
                </a:path>
                <a:path w="2986404" h="395604">
                  <a:moveTo>
                    <a:pt x="2533650" y="367283"/>
                  </a:moveTo>
                  <a:lnTo>
                    <a:pt x="1257300" y="367283"/>
                  </a:lnTo>
                  <a:lnTo>
                    <a:pt x="1271778" y="380999"/>
                  </a:lnTo>
                  <a:lnTo>
                    <a:pt x="1271778" y="395477"/>
                  </a:lnTo>
                  <a:lnTo>
                    <a:pt x="2519934" y="395477"/>
                  </a:lnTo>
                  <a:lnTo>
                    <a:pt x="2519934" y="380999"/>
                  </a:lnTo>
                  <a:lnTo>
                    <a:pt x="2533650" y="367283"/>
                  </a:lnTo>
                  <a:close/>
                </a:path>
                <a:path w="2986404" h="395604">
                  <a:moveTo>
                    <a:pt x="1271778" y="395477"/>
                  </a:moveTo>
                  <a:lnTo>
                    <a:pt x="1271778" y="380999"/>
                  </a:lnTo>
                  <a:lnTo>
                    <a:pt x="1257300" y="367283"/>
                  </a:lnTo>
                  <a:lnTo>
                    <a:pt x="1257300" y="395477"/>
                  </a:lnTo>
                  <a:lnTo>
                    <a:pt x="1271778" y="395477"/>
                  </a:lnTo>
                  <a:close/>
                </a:path>
                <a:path w="2986404" h="395604">
                  <a:moveTo>
                    <a:pt x="2548128" y="389381"/>
                  </a:moveTo>
                  <a:lnTo>
                    <a:pt x="2548128" y="0"/>
                  </a:lnTo>
                  <a:lnTo>
                    <a:pt x="2519934" y="0"/>
                  </a:lnTo>
                  <a:lnTo>
                    <a:pt x="2519934" y="367283"/>
                  </a:lnTo>
                  <a:lnTo>
                    <a:pt x="2533650" y="367283"/>
                  </a:lnTo>
                  <a:lnTo>
                    <a:pt x="2533650" y="395477"/>
                  </a:lnTo>
                  <a:lnTo>
                    <a:pt x="2542032" y="395477"/>
                  </a:lnTo>
                  <a:lnTo>
                    <a:pt x="2548128" y="389381"/>
                  </a:lnTo>
                  <a:close/>
                </a:path>
                <a:path w="2986404" h="395604">
                  <a:moveTo>
                    <a:pt x="2533650" y="395477"/>
                  </a:moveTo>
                  <a:lnTo>
                    <a:pt x="2533650" y="367283"/>
                  </a:lnTo>
                  <a:lnTo>
                    <a:pt x="2519934" y="380999"/>
                  </a:lnTo>
                  <a:lnTo>
                    <a:pt x="2519934" y="395477"/>
                  </a:lnTo>
                  <a:lnTo>
                    <a:pt x="2533650" y="395477"/>
                  </a:lnTo>
                  <a:close/>
                </a:path>
                <a:path w="2986404" h="395604">
                  <a:moveTo>
                    <a:pt x="2986278" y="380999"/>
                  </a:moveTo>
                  <a:lnTo>
                    <a:pt x="2982256" y="0"/>
                  </a:lnTo>
                  <a:lnTo>
                    <a:pt x="2953722" y="0"/>
                  </a:lnTo>
                  <a:lnTo>
                    <a:pt x="2958084" y="381761"/>
                  </a:lnTo>
                  <a:lnTo>
                    <a:pt x="2986278" y="380999"/>
                  </a:lnTo>
                  <a:close/>
                </a:path>
              </a:pathLst>
            </a:custGeom>
            <a:solidFill>
              <a:srgbClr val="0000FF"/>
            </a:solidFill>
          </p:spPr>
          <p:txBody>
            <a:bodyPr wrap="square" lIns="0" tIns="0" rIns="0" bIns="0" rtlCol="0"/>
            <a:lstStyle/>
            <a:p>
              <a:endParaRPr/>
            </a:p>
          </p:txBody>
        </p:sp>
        <p:sp>
          <p:nvSpPr>
            <p:cNvPr id="32" name="object 32"/>
            <p:cNvSpPr/>
            <p:nvPr/>
          </p:nvSpPr>
          <p:spPr>
            <a:xfrm>
              <a:off x="5596128" y="5352287"/>
              <a:ext cx="2981960" cy="391795"/>
            </a:xfrm>
            <a:custGeom>
              <a:avLst/>
              <a:gdLst/>
              <a:ahLst/>
              <a:cxnLst/>
              <a:rect l="l" t="t" r="r" b="b"/>
              <a:pathLst>
                <a:path w="2981959" h="391795">
                  <a:moveTo>
                    <a:pt x="28943" y="0"/>
                  </a:moveTo>
                  <a:lnTo>
                    <a:pt x="0" y="0"/>
                  </a:lnTo>
                  <a:lnTo>
                    <a:pt x="0" y="381762"/>
                  </a:lnTo>
                  <a:lnTo>
                    <a:pt x="28943" y="381762"/>
                  </a:lnTo>
                  <a:lnTo>
                    <a:pt x="28943" y="0"/>
                  </a:lnTo>
                  <a:close/>
                </a:path>
                <a:path w="2981959" h="391795">
                  <a:moveTo>
                    <a:pt x="228600" y="0"/>
                  </a:moveTo>
                  <a:lnTo>
                    <a:pt x="200406" y="0"/>
                  </a:lnTo>
                  <a:lnTo>
                    <a:pt x="200406" y="391668"/>
                  </a:lnTo>
                  <a:lnTo>
                    <a:pt x="228600" y="391668"/>
                  </a:lnTo>
                  <a:lnTo>
                    <a:pt x="228600" y="0"/>
                  </a:lnTo>
                  <a:close/>
                </a:path>
                <a:path w="2981959" h="391795">
                  <a:moveTo>
                    <a:pt x="448043" y="57912"/>
                  </a:moveTo>
                  <a:lnTo>
                    <a:pt x="419100" y="57912"/>
                  </a:lnTo>
                  <a:lnTo>
                    <a:pt x="419100" y="391668"/>
                  </a:lnTo>
                  <a:lnTo>
                    <a:pt x="448043" y="391668"/>
                  </a:lnTo>
                  <a:lnTo>
                    <a:pt x="448043" y="57912"/>
                  </a:lnTo>
                  <a:close/>
                </a:path>
                <a:path w="2981959" h="391795">
                  <a:moveTo>
                    <a:pt x="657593" y="134112"/>
                  </a:moveTo>
                  <a:lnTo>
                    <a:pt x="628650" y="134112"/>
                  </a:lnTo>
                  <a:lnTo>
                    <a:pt x="628650" y="391668"/>
                  </a:lnTo>
                  <a:lnTo>
                    <a:pt x="657593" y="391668"/>
                  </a:lnTo>
                  <a:lnTo>
                    <a:pt x="657593" y="134112"/>
                  </a:lnTo>
                  <a:close/>
                </a:path>
                <a:path w="2981959" h="391795">
                  <a:moveTo>
                    <a:pt x="867143" y="182118"/>
                  </a:moveTo>
                  <a:lnTo>
                    <a:pt x="838200" y="182118"/>
                  </a:lnTo>
                  <a:lnTo>
                    <a:pt x="838200" y="381762"/>
                  </a:lnTo>
                  <a:lnTo>
                    <a:pt x="867143" y="381762"/>
                  </a:lnTo>
                  <a:lnTo>
                    <a:pt x="867143" y="182118"/>
                  </a:lnTo>
                  <a:close/>
                </a:path>
                <a:path w="2981959" h="391795">
                  <a:moveTo>
                    <a:pt x="1076706" y="124968"/>
                  </a:moveTo>
                  <a:lnTo>
                    <a:pt x="1047750" y="124968"/>
                  </a:lnTo>
                  <a:lnTo>
                    <a:pt x="1047750" y="372618"/>
                  </a:lnTo>
                  <a:lnTo>
                    <a:pt x="1076706" y="372618"/>
                  </a:lnTo>
                  <a:lnTo>
                    <a:pt x="1076706" y="124968"/>
                  </a:lnTo>
                  <a:close/>
                </a:path>
                <a:path w="2981959" h="391795">
                  <a:moveTo>
                    <a:pt x="1286256" y="305562"/>
                  </a:moveTo>
                  <a:lnTo>
                    <a:pt x="1257300" y="305562"/>
                  </a:lnTo>
                  <a:lnTo>
                    <a:pt x="1257300" y="381762"/>
                  </a:lnTo>
                  <a:lnTo>
                    <a:pt x="1286256" y="381762"/>
                  </a:lnTo>
                  <a:lnTo>
                    <a:pt x="1286256" y="305562"/>
                  </a:lnTo>
                  <a:close/>
                </a:path>
                <a:path w="2981959" h="391795">
                  <a:moveTo>
                    <a:pt x="1714500" y="286512"/>
                  </a:moveTo>
                  <a:lnTo>
                    <a:pt x="1686306" y="286512"/>
                  </a:lnTo>
                  <a:lnTo>
                    <a:pt x="1686306" y="391668"/>
                  </a:lnTo>
                  <a:lnTo>
                    <a:pt x="1714500" y="391668"/>
                  </a:lnTo>
                  <a:lnTo>
                    <a:pt x="1714500" y="286512"/>
                  </a:lnTo>
                  <a:close/>
                </a:path>
                <a:path w="2981959" h="391795">
                  <a:moveTo>
                    <a:pt x="1924050" y="229362"/>
                  </a:moveTo>
                  <a:lnTo>
                    <a:pt x="1895856" y="229362"/>
                  </a:lnTo>
                  <a:lnTo>
                    <a:pt x="1895856" y="362712"/>
                  </a:lnTo>
                  <a:lnTo>
                    <a:pt x="1924050" y="362712"/>
                  </a:lnTo>
                  <a:lnTo>
                    <a:pt x="1924050" y="229362"/>
                  </a:lnTo>
                  <a:close/>
                </a:path>
                <a:path w="2981959" h="391795">
                  <a:moveTo>
                    <a:pt x="2133600" y="286512"/>
                  </a:moveTo>
                  <a:lnTo>
                    <a:pt x="2105406" y="286512"/>
                  </a:lnTo>
                  <a:lnTo>
                    <a:pt x="2105406" y="381762"/>
                  </a:lnTo>
                  <a:lnTo>
                    <a:pt x="2133600" y="381762"/>
                  </a:lnTo>
                  <a:lnTo>
                    <a:pt x="2133600" y="286512"/>
                  </a:lnTo>
                  <a:close/>
                </a:path>
                <a:path w="2981959" h="391795">
                  <a:moveTo>
                    <a:pt x="2343150" y="267462"/>
                  </a:moveTo>
                  <a:lnTo>
                    <a:pt x="2314956" y="267462"/>
                  </a:lnTo>
                  <a:lnTo>
                    <a:pt x="2314956" y="372618"/>
                  </a:lnTo>
                  <a:lnTo>
                    <a:pt x="2343150" y="372618"/>
                  </a:lnTo>
                  <a:lnTo>
                    <a:pt x="2343150" y="267462"/>
                  </a:lnTo>
                  <a:close/>
                </a:path>
                <a:path w="2981959" h="391795">
                  <a:moveTo>
                    <a:pt x="2552700" y="239268"/>
                  </a:moveTo>
                  <a:lnTo>
                    <a:pt x="2524506" y="239268"/>
                  </a:lnTo>
                  <a:lnTo>
                    <a:pt x="2524506" y="381762"/>
                  </a:lnTo>
                  <a:lnTo>
                    <a:pt x="2552700" y="381762"/>
                  </a:lnTo>
                  <a:lnTo>
                    <a:pt x="2552700" y="239268"/>
                  </a:lnTo>
                  <a:close/>
                </a:path>
                <a:path w="2981959" h="391795">
                  <a:moveTo>
                    <a:pt x="2772156" y="229362"/>
                  </a:moveTo>
                  <a:lnTo>
                    <a:pt x="2743200" y="229362"/>
                  </a:lnTo>
                  <a:lnTo>
                    <a:pt x="2743200" y="362712"/>
                  </a:lnTo>
                  <a:lnTo>
                    <a:pt x="2772156" y="362712"/>
                  </a:lnTo>
                  <a:lnTo>
                    <a:pt x="2772156" y="229362"/>
                  </a:lnTo>
                  <a:close/>
                </a:path>
                <a:path w="2981959" h="391795">
                  <a:moveTo>
                    <a:pt x="2981706" y="277368"/>
                  </a:moveTo>
                  <a:lnTo>
                    <a:pt x="2952750" y="277368"/>
                  </a:lnTo>
                  <a:lnTo>
                    <a:pt x="2952750" y="372618"/>
                  </a:lnTo>
                  <a:lnTo>
                    <a:pt x="2981706" y="372618"/>
                  </a:lnTo>
                  <a:lnTo>
                    <a:pt x="2981706" y="277368"/>
                  </a:lnTo>
                  <a:close/>
                </a:path>
              </a:pathLst>
            </a:custGeom>
            <a:solidFill>
              <a:srgbClr val="FF2BD8"/>
            </a:solidFill>
          </p:spPr>
          <p:txBody>
            <a:bodyPr wrap="square" lIns="0" tIns="0" rIns="0" bIns="0" rtlCol="0"/>
            <a:lstStyle/>
            <a:p>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0246" y="728726"/>
            <a:ext cx="7137400" cy="574040"/>
          </a:xfrm>
          <a:prstGeom prst="rect">
            <a:avLst/>
          </a:prstGeom>
        </p:spPr>
        <p:txBody>
          <a:bodyPr vert="horz" wrap="square" lIns="0" tIns="12700" rIns="0" bIns="0" rtlCol="0">
            <a:spAutoFit/>
          </a:bodyPr>
          <a:lstStyle/>
          <a:p>
            <a:pPr marL="12700">
              <a:lnSpc>
                <a:spcPct val="100000"/>
              </a:lnSpc>
              <a:spcBef>
                <a:spcPts val="100"/>
              </a:spcBef>
            </a:pPr>
            <a:r>
              <a:rPr dirty="0"/>
              <a:t>Frequency </a:t>
            </a:r>
            <a:r>
              <a:rPr spc="-5" dirty="0"/>
              <a:t>Division </a:t>
            </a:r>
            <a:r>
              <a:rPr dirty="0"/>
              <a:t>Multiplexing</a:t>
            </a:r>
            <a:r>
              <a:rPr spc="-130" dirty="0"/>
              <a:t> </a:t>
            </a:r>
            <a:r>
              <a:rPr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92705"/>
            <a:ext cx="7476490" cy="119888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Arial"/>
                <a:cs typeface="Arial"/>
              </a:rPr>
              <a:t>OFDM </a:t>
            </a:r>
            <a:r>
              <a:rPr sz="2400" spc="-5" dirty="0">
                <a:latin typeface="Arial"/>
                <a:cs typeface="Arial"/>
              </a:rPr>
              <a:t>(Orthogonal FDM) is an efficient FDM technique  used for 802.11, 4G cellular and other</a:t>
            </a:r>
            <a:r>
              <a:rPr sz="2400" spc="5" dirty="0">
                <a:latin typeface="Arial"/>
                <a:cs typeface="Arial"/>
              </a:rPr>
              <a:t> </a:t>
            </a:r>
            <a:r>
              <a:rPr sz="2400" spc="-5" dirty="0">
                <a:latin typeface="Arial"/>
                <a:cs typeface="Arial"/>
              </a:rPr>
              <a:t>communications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Subcarriers are coordinated to be tightly</a:t>
            </a:r>
            <a:r>
              <a:rPr sz="2400" dirty="0">
                <a:latin typeface="Arial"/>
                <a:cs typeface="Arial"/>
              </a:rPr>
              <a:t> </a:t>
            </a:r>
            <a:r>
              <a:rPr sz="2400" spc="-5" dirty="0">
                <a:latin typeface="Arial"/>
                <a:cs typeface="Arial"/>
              </a:rPr>
              <a:t>packed</a:t>
            </a:r>
            <a:endParaRPr sz="2400">
              <a:latin typeface="Arial"/>
              <a:cs typeface="Arial"/>
            </a:endParaRPr>
          </a:p>
        </p:txBody>
      </p:sp>
      <p:pic>
        <p:nvPicPr>
          <p:cNvPr id="5" name="object 5"/>
          <p:cNvPicPr/>
          <p:nvPr/>
        </p:nvPicPr>
        <p:blipFill>
          <a:blip r:embed="rId2" cstate="print"/>
          <a:stretch>
            <a:fillRect/>
          </a:stretch>
        </p:blipFill>
        <p:spPr>
          <a:xfrm>
            <a:off x="1700783" y="3477005"/>
            <a:ext cx="7591043" cy="32194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3700" y="728726"/>
            <a:ext cx="6729095" cy="574040"/>
          </a:xfrm>
          <a:prstGeom prst="rect">
            <a:avLst/>
          </a:prstGeom>
        </p:spPr>
        <p:txBody>
          <a:bodyPr vert="horz" wrap="square" lIns="0" tIns="12700" rIns="0" bIns="0" rtlCol="0">
            <a:spAutoFit/>
          </a:bodyPr>
          <a:lstStyle/>
          <a:p>
            <a:pPr marL="12700">
              <a:lnSpc>
                <a:spcPct val="100000"/>
              </a:lnSpc>
              <a:spcBef>
                <a:spcPts val="100"/>
              </a:spcBef>
            </a:pPr>
            <a:r>
              <a:rPr dirty="0"/>
              <a:t>Time </a:t>
            </a:r>
            <a:r>
              <a:rPr spc="-5" dirty="0"/>
              <a:t>Division Multiplexing</a:t>
            </a:r>
            <a:r>
              <a:rPr spc="-110" dirty="0"/>
              <a:t> </a:t>
            </a:r>
            <a:r>
              <a:rPr dirty="0"/>
              <a:t>(TDM)</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332980" cy="1717039"/>
          </a:xfrm>
          <a:prstGeom prst="rect">
            <a:avLst/>
          </a:prstGeom>
        </p:spPr>
        <p:txBody>
          <a:bodyPr vert="horz" wrap="square" lIns="0" tIns="88900" rIns="0" bIns="0" rtlCol="0">
            <a:spAutoFit/>
          </a:bodyPr>
          <a:lstStyle/>
          <a:p>
            <a:pPr marL="12700">
              <a:lnSpc>
                <a:spcPct val="100000"/>
              </a:lnSpc>
              <a:spcBef>
                <a:spcPts val="700"/>
              </a:spcBef>
            </a:pPr>
            <a:r>
              <a:rPr sz="2400" dirty="0">
                <a:latin typeface="Arial"/>
                <a:cs typeface="Arial"/>
              </a:rPr>
              <a:t>Time </a:t>
            </a:r>
            <a:r>
              <a:rPr sz="2400" spc="-5" dirty="0">
                <a:latin typeface="Arial"/>
                <a:cs typeface="Arial"/>
              </a:rPr>
              <a:t>division multiplexing shares </a:t>
            </a:r>
            <a:r>
              <a:rPr sz="2400" dirty="0">
                <a:latin typeface="Arial"/>
                <a:cs typeface="Arial"/>
              </a:rPr>
              <a:t>a </a:t>
            </a:r>
            <a:r>
              <a:rPr sz="2400" spc="-5" dirty="0">
                <a:latin typeface="Arial"/>
                <a:cs typeface="Arial"/>
              </a:rPr>
              <a:t>channel over</a:t>
            </a:r>
            <a:r>
              <a:rPr sz="2400" spc="30" dirty="0">
                <a:latin typeface="Arial"/>
                <a:cs typeface="Arial"/>
              </a:rPr>
              <a:t> </a:t>
            </a:r>
            <a:r>
              <a:rPr sz="2400" spc="-5" dirty="0">
                <a:latin typeface="Arial"/>
                <a:cs typeface="Arial"/>
              </a:rPr>
              <a:t>time:</a:t>
            </a:r>
            <a:endParaRPr sz="2400">
              <a:latin typeface="Arial"/>
              <a:cs typeface="Arial"/>
            </a:endParaRPr>
          </a:p>
          <a:p>
            <a:pPr marL="469900" marR="467359" indent="-457200">
              <a:lnSpc>
                <a:spcPct val="100000"/>
              </a:lnSpc>
              <a:spcBef>
                <a:spcPts val="600"/>
              </a:spcBef>
              <a:buClr>
                <a:srgbClr val="0000FF"/>
              </a:buClr>
              <a:buChar char="•"/>
              <a:tabLst>
                <a:tab pos="469265" algn="l"/>
                <a:tab pos="469900" algn="l"/>
              </a:tabLst>
            </a:pPr>
            <a:r>
              <a:rPr sz="2400" spc="-5" dirty="0">
                <a:latin typeface="Arial"/>
                <a:cs typeface="Arial"/>
              </a:rPr>
              <a:t>Users take turns on </a:t>
            </a:r>
            <a:r>
              <a:rPr sz="2400" dirty="0">
                <a:latin typeface="Arial"/>
                <a:cs typeface="Arial"/>
              </a:rPr>
              <a:t>a </a:t>
            </a:r>
            <a:r>
              <a:rPr sz="2400" spc="-5" dirty="0">
                <a:latin typeface="Arial"/>
                <a:cs typeface="Arial"/>
              </a:rPr>
              <a:t>fixed schedule; this is not  packet switching or STDM (Statistical</a:t>
            </a:r>
            <a:r>
              <a:rPr sz="2400" spc="10" dirty="0">
                <a:latin typeface="Arial"/>
                <a:cs typeface="Arial"/>
              </a:rPr>
              <a:t> </a:t>
            </a:r>
            <a:r>
              <a:rPr sz="2400" spc="-5" dirty="0">
                <a:latin typeface="Arial"/>
                <a:cs typeface="Arial"/>
              </a:rPr>
              <a:t>TDM)</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dirty="0">
                <a:latin typeface="Arial"/>
                <a:cs typeface="Arial"/>
              </a:rPr>
              <a:t>Widely </a:t>
            </a:r>
            <a:r>
              <a:rPr sz="2400" spc="-5" dirty="0">
                <a:latin typeface="Arial"/>
                <a:cs typeface="Arial"/>
              </a:rPr>
              <a:t>used in </a:t>
            </a:r>
            <a:r>
              <a:rPr sz="2400" dirty="0">
                <a:latin typeface="Arial"/>
                <a:cs typeface="Arial"/>
              </a:rPr>
              <a:t>telephone / </a:t>
            </a:r>
            <a:r>
              <a:rPr sz="2400" spc="-5" dirty="0">
                <a:latin typeface="Arial"/>
                <a:cs typeface="Arial"/>
              </a:rPr>
              <a:t>cellular</a:t>
            </a:r>
            <a:r>
              <a:rPr sz="2400" spc="25" dirty="0">
                <a:latin typeface="Arial"/>
                <a:cs typeface="Arial"/>
              </a:rPr>
              <a:t> </a:t>
            </a:r>
            <a:r>
              <a:rPr sz="2400" spc="-5" dirty="0">
                <a:latin typeface="Arial"/>
                <a:cs typeface="Arial"/>
              </a:rPr>
              <a:t>systems</a:t>
            </a:r>
            <a:endParaRPr sz="2400">
              <a:latin typeface="Arial"/>
              <a:cs typeface="Arial"/>
            </a:endParaRPr>
          </a:p>
        </p:txBody>
      </p:sp>
      <p:pic>
        <p:nvPicPr>
          <p:cNvPr id="5" name="object 5"/>
          <p:cNvPicPr/>
          <p:nvPr/>
        </p:nvPicPr>
        <p:blipFill>
          <a:blip r:embed="rId2" cstate="print"/>
          <a:stretch>
            <a:fillRect/>
          </a:stretch>
        </p:blipFill>
        <p:spPr>
          <a:xfrm>
            <a:off x="1154430" y="4373879"/>
            <a:ext cx="7997952" cy="153162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7053" y="728726"/>
            <a:ext cx="7920355" cy="574040"/>
          </a:xfrm>
          <a:prstGeom prst="rect">
            <a:avLst/>
          </a:prstGeom>
        </p:spPr>
        <p:txBody>
          <a:bodyPr vert="horz" wrap="square" lIns="0" tIns="12700" rIns="0" bIns="0" rtlCol="0">
            <a:spAutoFit/>
          </a:bodyPr>
          <a:lstStyle/>
          <a:p>
            <a:pPr marL="12700">
              <a:lnSpc>
                <a:spcPct val="100000"/>
              </a:lnSpc>
              <a:spcBef>
                <a:spcPts val="100"/>
              </a:spcBef>
            </a:pPr>
            <a:r>
              <a:rPr spc="-5" dirty="0"/>
              <a:t>Code Division Multiple Access</a:t>
            </a:r>
            <a:r>
              <a:rPr spc="-105" dirty="0"/>
              <a:t> </a:t>
            </a:r>
            <a:r>
              <a:rPr spc="-5" dirty="0"/>
              <a:t>(CDMA)</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grpSp>
        <p:nvGrpSpPr>
          <p:cNvPr id="4" name="object 4"/>
          <p:cNvGrpSpPr/>
          <p:nvPr/>
        </p:nvGrpSpPr>
        <p:grpSpPr>
          <a:xfrm>
            <a:off x="1862327" y="3800855"/>
            <a:ext cx="1384300" cy="573405"/>
            <a:chOff x="1862327" y="3800855"/>
            <a:chExt cx="1384300" cy="573405"/>
          </a:xfrm>
        </p:grpSpPr>
        <p:sp>
          <p:nvSpPr>
            <p:cNvPr id="5" name="object 5"/>
            <p:cNvSpPr/>
            <p:nvPr/>
          </p:nvSpPr>
          <p:spPr>
            <a:xfrm>
              <a:off x="1862327" y="4046981"/>
              <a:ext cx="1384300" cy="104139"/>
            </a:xfrm>
            <a:custGeom>
              <a:avLst/>
              <a:gdLst/>
              <a:ahLst/>
              <a:cxnLst/>
              <a:rect l="l" t="t" r="r" b="b"/>
              <a:pathLst>
                <a:path w="1384300" h="104139">
                  <a:moveTo>
                    <a:pt x="1358593" y="51816"/>
                  </a:moveTo>
                  <a:lnTo>
                    <a:pt x="1348105" y="45733"/>
                  </a:lnTo>
                  <a:lnTo>
                    <a:pt x="1287780" y="45626"/>
                  </a:lnTo>
                  <a:lnTo>
                    <a:pt x="0" y="44196"/>
                  </a:lnTo>
                  <a:lnTo>
                    <a:pt x="0" y="57150"/>
                  </a:lnTo>
                  <a:lnTo>
                    <a:pt x="1348105" y="57898"/>
                  </a:lnTo>
                  <a:lnTo>
                    <a:pt x="1358593" y="51816"/>
                  </a:lnTo>
                  <a:close/>
                </a:path>
                <a:path w="1384300" h="104139">
                  <a:moveTo>
                    <a:pt x="1383792" y="51816"/>
                  </a:moveTo>
                  <a:lnTo>
                    <a:pt x="1298448" y="1524"/>
                  </a:lnTo>
                  <a:lnTo>
                    <a:pt x="1295400" y="0"/>
                  </a:lnTo>
                  <a:lnTo>
                    <a:pt x="1291590" y="762"/>
                  </a:lnTo>
                  <a:lnTo>
                    <a:pt x="1289304" y="3810"/>
                  </a:lnTo>
                  <a:lnTo>
                    <a:pt x="1287780" y="6858"/>
                  </a:lnTo>
                  <a:lnTo>
                    <a:pt x="1288542" y="11430"/>
                  </a:lnTo>
                  <a:lnTo>
                    <a:pt x="1291590" y="12954"/>
                  </a:lnTo>
                  <a:lnTo>
                    <a:pt x="1348037" y="45693"/>
                  </a:lnTo>
                  <a:lnTo>
                    <a:pt x="1371600" y="45720"/>
                  </a:lnTo>
                  <a:lnTo>
                    <a:pt x="1371600" y="59000"/>
                  </a:lnTo>
                  <a:lnTo>
                    <a:pt x="1383792" y="51816"/>
                  </a:lnTo>
                  <a:close/>
                </a:path>
                <a:path w="1384300" h="104139">
                  <a:moveTo>
                    <a:pt x="1371600" y="59000"/>
                  </a:moveTo>
                  <a:lnTo>
                    <a:pt x="1371600" y="57912"/>
                  </a:lnTo>
                  <a:lnTo>
                    <a:pt x="1348037" y="57938"/>
                  </a:lnTo>
                  <a:lnTo>
                    <a:pt x="1291590" y="90678"/>
                  </a:lnTo>
                  <a:lnTo>
                    <a:pt x="1288542" y="92202"/>
                  </a:lnTo>
                  <a:lnTo>
                    <a:pt x="1287780" y="96774"/>
                  </a:lnTo>
                  <a:lnTo>
                    <a:pt x="1289304" y="99822"/>
                  </a:lnTo>
                  <a:lnTo>
                    <a:pt x="1291590" y="102870"/>
                  </a:lnTo>
                  <a:lnTo>
                    <a:pt x="1295400" y="103632"/>
                  </a:lnTo>
                  <a:lnTo>
                    <a:pt x="1298448" y="102108"/>
                  </a:lnTo>
                  <a:lnTo>
                    <a:pt x="1371600" y="59000"/>
                  </a:lnTo>
                  <a:close/>
                </a:path>
                <a:path w="1384300" h="104139">
                  <a:moveTo>
                    <a:pt x="1371600" y="57912"/>
                  </a:moveTo>
                  <a:lnTo>
                    <a:pt x="1371600" y="45720"/>
                  </a:lnTo>
                  <a:lnTo>
                    <a:pt x="1348037" y="45693"/>
                  </a:lnTo>
                  <a:lnTo>
                    <a:pt x="1358593" y="51816"/>
                  </a:lnTo>
                  <a:lnTo>
                    <a:pt x="1367790" y="46482"/>
                  </a:lnTo>
                  <a:lnTo>
                    <a:pt x="1367790" y="57909"/>
                  </a:lnTo>
                  <a:lnTo>
                    <a:pt x="1371600" y="57912"/>
                  </a:lnTo>
                  <a:close/>
                </a:path>
                <a:path w="1384300" h="104139">
                  <a:moveTo>
                    <a:pt x="1367790" y="57909"/>
                  </a:moveTo>
                  <a:lnTo>
                    <a:pt x="1367790" y="57150"/>
                  </a:lnTo>
                  <a:lnTo>
                    <a:pt x="1358593" y="51816"/>
                  </a:lnTo>
                  <a:lnTo>
                    <a:pt x="1348105" y="57898"/>
                  </a:lnTo>
                  <a:lnTo>
                    <a:pt x="1367790" y="57909"/>
                  </a:lnTo>
                  <a:close/>
                </a:path>
                <a:path w="1384300" h="104139">
                  <a:moveTo>
                    <a:pt x="1367790" y="57150"/>
                  </a:moveTo>
                  <a:lnTo>
                    <a:pt x="1367790" y="46482"/>
                  </a:lnTo>
                  <a:lnTo>
                    <a:pt x="1358593" y="51816"/>
                  </a:lnTo>
                  <a:lnTo>
                    <a:pt x="1367790" y="57150"/>
                  </a:lnTo>
                  <a:close/>
                </a:path>
              </a:pathLst>
            </a:custGeom>
            <a:solidFill>
              <a:srgbClr val="000000"/>
            </a:solidFill>
          </p:spPr>
          <p:txBody>
            <a:bodyPr wrap="square" lIns="0" tIns="0" rIns="0" bIns="0" rtlCol="0"/>
            <a:lstStyle/>
            <a:p>
              <a:endParaRPr/>
            </a:p>
          </p:txBody>
        </p:sp>
        <p:sp>
          <p:nvSpPr>
            <p:cNvPr id="6" name="object 6"/>
            <p:cNvSpPr/>
            <p:nvPr/>
          </p:nvSpPr>
          <p:spPr>
            <a:xfrm>
              <a:off x="1943861" y="3800855"/>
              <a:ext cx="1169035" cy="573405"/>
            </a:xfrm>
            <a:custGeom>
              <a:avLst/>
              <a:gdLst/>
              <a:ahLst/>
              <a:cxnLst/>
              <a:rect l="l" t="t" r="r" b="b"/>
              <a:pathLst>
                <a:path w="1169035" h="573404">
                  <a:moveTo>
                    <a:pt x="316992" y="563118"/>
                  </a:moveTo>
                  <a:lnTo>
                    <a:pt x="316992" y="6096"/>
                  </a:lnTo>
                  <a:lnTo>
                    <a:pt x="310895" y="0"/>
                  </a:lnTo>
                  <a:lnTo>
                    <a:pt x="13715" y="0"/>
                  </a:lnTo>
                  <a:lnTo>
                    <a:pt x="6857" y="6096"/>
                  </a:lnTo>
                  <a:lnTo>
                    <a:pt x="6857" y="13716"/>
                  </a:lnTo>
                  <a:lnTo>
                    <a:pt x="0" y="288798"/>
                  </a:lnTo>
                  <a:lnTo>
                    <a:pt x="21336" y="288798"/>
                  </a:lnTo>
                  <a:lnTo>
                    <a:pt x="21335" y="28194"/>
                  </a:lnTo>
                  <a:lnTo>
                    <a:pt x="35813" y="14478"/>
                  </a:lnTo>
                  <a:lnTo>
                    <a:pt x="35813" y="28194"/>
                  </a:lnTo>
                  <a:lnTo>
                    <a:pt x="288798" y="28194"/>
                  </a:lnTo>
                  <a:lnTo>
                    <a:pt x="288798" y="13716"/>
                  </a:lnTo>
                  <a:lnTo>
                    <a:pt x="303276" y="28194"/>
                  </a:lnTo>
                  <a:lnTo>
                    <a:pt x="303276" y="563118"/>
                  </a:lnTo>
                  <a:lnTo>
                    <a:pt x="316992" y="563118"/>
                  </a:lnTo>
                  <a:close/>
                </a:path>
                <a:path w="1169035" h="573404">
                  <a:moveTo>
                    <a:pt x="35813" y="14478"/>
                  </a:moveTo>
                  <a:lnTo>
                    <a:pt x="21335" y="28194"/>
                  </a:lnTo>
                  <a:lnTo>
                    <a:pt x="35471" y="28194"/>
                  </a:lnTo>
                  <a:lnTo>
                    <a:pt x="35813" y="14478"/>
                  </a:lnTo>
                  <a:close/>
                </a:path>
                <a:path w="1169035" h="573404">
                  <a:moveTo>
                    <a:pt x="35471" y="28194"/>
                  </a:moveTo>
                  <a:lnTo>
                    <a:pt x="21335" y="28194"/>
                  </a:lnTo>
                  <a:lnTo>
                    <a:pt x="21336" y="288798"/>
                  </a:lnTo>
                  <a:lnTo>
                    <a:pt x="28956" y="288798"/>
                  </a:lnTo>
                  <a:lnTo>
                    <a:pt x="35471" y="28194"/>
                  </a:lnTo>
                  <a:close/>
                </a:path>
                <a:path w="1169035" h="573404">
                  <a:moveTo>
                    <a:pt x="35813" y="28194"/>
                  </a:moveTo>
                  <a:lnTo>
                    <a:pt x="35813" y="14478"/>
                  </a:lnTo>
                  <a:lnTo>
                    <a:pt x="35471" y="28194"/>
                  </a:lnTo>
                  <a:lnTo>
                    <a:pt x="35813" y="28194"/>
                  </a:lnTo>
                  <a:close/>
                </a:path>
                <a:path w="1169035" h="573404">
                  <a:moveTo>
                    <a:pt x="303276" y="28194"/>
                  </a:moveTo>
                  <a:lnTo>
                    <a:pt x="288798" y="13716"/>
                  </a:lnTo>
                  <a:lnTo>
                    <a:pt x="288798" y="28194"/>
                  </a:lnTo>
                  <a:lnTo>
                    <a:pt x="303276" y="28194"/>
                  </a:lnTo>
                  <a:close/>
                </a:path>
                <a:path w="1169035" h="573404">
                  <a:moveTo>
                    <a:pt x="312660" y="573024"/>
                  </a:moveTo>
                  <a:lnTo>
                    <a:pt x="303276" y="563118"/>
                  </a:lnTo>
                  <a:lnTo>
                    <a:pt x="303276" y="28194"/>
                  </a:lnTo>
                  <a:lnTo>
                    <a:pt x="288798" y="28194"/>
                  </a:lnTo>
                  <a:lnTo>
                    <a:pt x="288798" y="573024"/>
                  </a:lnTo>
                  <a:lnTo>
                    <a:pt x="312660" y="573024"/>
                  </a:lnTo>
                  <a:close/>
                </a:path>
                <a:path w="1169035" h="573404">
                  <a:moveTo>
                    <a:pt x="577596" y="573024"/>
                  </a:moveTo>
                  <a:lnTo>
                    <a:pt x="577596" y="563118"/>
                  </a:lnTo>
                  <a:lnTo>
                    <a:pt x="316992" y="563118"/>
                  </a:lnTo>
                  <a:lnTo>
                    <a:pt x="316992" y="573024"/>
                  </a:lnTo>
                  <a:lnTo>
                    <a:pt x="577596" y="573024"/>
                  </a:lnTo>
                  <a:close/>
                </a:path>
                <a:path w="1169035" h="573404">
                  <a:moveTo>
                    <a:pt x="887562" y="563118"/>
                  </a:moveTo>
                  <a:lnTo>
                    <a:pt x="880872" y="13716"/>
                  </a:lnTo>
                  <a:lnTo>
                    <a:pt x="880872" y="6096"/>
                  </a:lnTo>
                  <a:lnTo>
                    <a:pt x="874013" y="0"/>
                  </a:lnTo>
                  <a:lnTo>
                    <a:pt x="583692" y="0"/>
                  </a:lnTo>
                  <a:lnTo>
                    <a:pt x="577596" y="6096"/>
                  </a:lnTo>
                  <a:lnTo>
                    <a:pt x="577596" y="563118"/>
                  </a:lnTo>
                  <a:lnTo>
                    <a:pt x="591312" y="563118"/>
                  </a:lnTo>
                  <a:lnTo>
                    <a:pt x="591312" y="28194"/>
                  </a:lnTo>
                  <a:lnTo>
                    <a:pt x="605790" y="13716"/>
                  </a:lnTo>
                  <a:lnTo>
                    <a:pt x="605790" y="28194"/>
                  </a:lnTo>
                  <a:lnTo>
                    <a:pt x="851916" y="28194"/>
                  </a:lnTo>
                  <a:lnTo>
                    <a:pt x="851916" y="14478"/>
                  </a:lnTo>
                  <a:lnTo>
                    <a:pt x="866394" y="28194"/>
                  </a:lnTo>
                  <a:lnTo>
                    <a:pt x="866394" y="573024"/>
                  </a:lnTo>
                  <a:lnTo>
                    <a:pt x="873252" y="573024"/>
                  </a:lnTo>
                  <a:lnTo>
                    <a:pt x="873252" y="563118"/>
                  </a:lnTo>
                  <a:lnTo>
                    <a:pt x="887562" y="563118"/>
                  </a:lnTo>
                  <a:close/>
                </a:path>
                <a:path w="1169035" h="573404">
                  <a:moveTo>
                    <a:pt x="605790" y="573024"/>
                  </a:moveTo>
                  <a:lnTo>
                    <a:pt x="605790" y="28194"/>
                  </a:lnTo>
                  <a:lnTo>
                    <a:pt x="591312" y="28194"/>
                  </a:lnTo>
                  <a:lnTo>
                    <a:pt x="591312" y="563118"/>
                  </a:lnTo>
                  <a:lnTo>
                    <a:pt x="581927" y="573024"/>
                  </a:lnTo>
                  <a:lnTo>
                    <a:pt x="605790" y="573024"/>
                  </a:lnTo>
                  <a:close/>
                </a:path>
                <a:path w="1169035" h="573404">
                  <a:moveTo>
                    <a:pt x="605790" y="28194"/>
                  </a:moveTo>
                  <a:lnTo>
                    <a:pt x="605790" y="13716"/>
                  </a:lnTo>
                  <a:lnTo>
                    <a:pt x="591312" y="28194"/>
                  </a:lnTo>
                  <a:lnTo>
                    <a:pt x="605790" y="28194"/>
                  </a:lnTo>
                  <a:close/>
                </a:path>
                <a:path w="1169035" h="573404">
                  <a:moveTo>
                    <a:pt x="866394" y="28194"/>
                  </a:moveTo>
                  <a:lnTo>
                    <a:pt x="851916" y="14478"/>
                  </a:lnTo>
                  <a:lnTo>
                    <a:pt x="852083" y="28194"/>
                  </a:lnTo>
                  <a:lnTo>
                    <a:pt x="866394" y="28194"/>
                  </a:lnTo>
                  <a:close/>
                </a:path>
                <a:path w="1169035" h="573404">
                  <a:moveTo>
                    <a:pt x="852083" y="28194"/>
                  </a:moveTo>
                  <a:lnTo>
                    <a:pt x="851916" y="14478"/>
                  </a:lnTo>
                  <a:lnTo>
                    <a:pt x="851916" y="28194"/>
                  </a:lnTo>
                  <a:lnTo>
                    <a:pt x="852083" y="28194"/>
                  </a:lnTo>
                  <a:close/>
                </a:path>
                <a:path w="1169035" h="573404">
                  <a:moveTo>
                    <a:pt x="866394" y="573024"/>
                  </a:moveTo>
                  <a:lnTo>
                    <a:pt x="866394" y="28194"/>
                  </a:lnTo>
                  <a:lnTo>
                    <a:pt x="852083" y="28194"/>
                  </a:lnTo>
                  <a:lnTo>
                    <a:pt x="858718" y="573024"/>
                  </a:lnTo>
                  <a:lnTo>
                    <a:pt x="866394" y="573024"/>
                  </a:lnTo>
                  <a:close/>
                </a:path>
                <a:path w="1169035" h="573404">
                  <a:moveTo>
                    <a:pt x="883708" y="573024"/>
                  </a:moveTo>
                  <a:lnTo>
                    <a:pt x="873252" y="563118"/>
                  </a:lnTo>
                  <a:lnTo>
                    <a:pt x="873252" y="573024"/>
                  </a:lnTo>
                  <a:lnTo>
                    <a:pt x="883708" y="573024"/>
                  </a:lnTo>
                  <a:close/>
                </a:path>
                <a:path w="1169035" h="573404">
                  <a:moveTo>
                    <a:pt x="1140714" y="573024"/>
                  </a:moveTo>
                  <a:lnTo>
                    <a:pt x="1140714" y="563118"/>
                  </a:lnTo>
                  <a:lnTo>
                    <a:pt x="887562" y="563118"/>
                  </a:lnTo>
                  <a:lnTo>
                    <a:pt x="887683" y="573024"/>
                  </a:lnTo>
                  <a:lnTo>
                    <a:pt x="1140714" y="573024"/>
                  </a:lnTo>
                  <a:close/>
                </a:path>
                <a:path w="1169035" h="573404">
                  <a:moveTo>
                    <a:pt x="1168908" y="573024"/>
                  </a:moveTo>
                  <a:lnTo>
                    <a:pt x="1168908" y="295656"/>
                  </a:lnTo>
                  <a:lnTo>
                    <a:pt x="1140714" y="295656"/>
                  </a:lnTo>
                  <a:lnTo>
                    <a:pt x="1140714" y="563118"/>
                  </a:lnTo>
                  <a:lnTo>
                    <a:pt x="1155192" y="563118"/>
                  </a:lnTo>
                  <a:lnTo>
                    <a:pt x="1155192" y="573024"/>
                  </a:lnTo>
                  <a:lnTo>
                    <a:pt x="1168908" y="573024"/>
                  </a:lnTo>
                  <a:close/>
                </a:path>
                <a:path w="1169035" h="573404">
                  <a:moveTo>
                    <a:pt x="1155192" y="573024"/>
                  </a:moveTo>
                  <a:lnTo>
                    <a:pt x="1155192" y="563118"/>
                  </a:lnTo>
                  <a:lnTo>
                    <a:pt x="1145285" y="573024"/>
                  </a:lnTo>
                  <a:lnTo>
                    <a:pt x="1155192" y="573024"/>
                  </a:lnTo>
                  <a:close/>
                </a:path>
              </a:pathLst>
            </a:custGeom>
            <a:solidFill>
              <a:srgbClr val="FF2BD8"/>
            </a:solidFill>
          </p:spPr>
          <p:txBody>
            <a:bodyPr wrap="square" lIns="0" tIns="0" rIns="0" bIns="0" rtlCol="0"/>
            <a:lstStyle/>
            <a:p>
              <a:endParaRPr/>
            </a:p>
          </p:txBody>
        </p:sp>
      </p:grpSp>
      <p:sp>
        <p:nvSpPr>
          <p:cNvPr id="7" name="object 7"/>
          <p:cNvSpPr txBox="1"/>
          <p:nvPr/>
        </p:nvSpPr>
        <p:spPr>
          <a:xfrm>
            <a:off x="2845558" y="4118110"/>
            <a:ext cx="207010" cy="269875"/>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-1</a:t>
            </a:r>
            <a:endParaRPr sz="1600">
              <a:latin typeface="Arial"/>
              <a:cs typeface="Arial"/>
            </a:endParaRPr>
          </a:p>
        </p:txBody>
      </p:sp>
      <p:sp>
        <p:nvSpPr>
          <p:cNvPr id="8" name="object 8"/>
          <p:cNvSpPr txBox="1"/>
          <p:nvPr/>
        </p:nvSpPr>
        <p:spPr>
          <a:xfrm>
            <a:off x="1525016" y="3817873"/>
            <a:ext cx="1308100" cy="299720"/>
          </a:xfrm>
          <a:prstGeom prst="rect">
            <a:avLst/>
          </a:prstGeom>
        </p:spPr>
        <p:txBody>
          <a:bodyPr vert="horz" wrap="square" lIns="0" tIns="12700" rIns="0" bIns="0" rtlCol="0">
            <a:spAutoFit/>
          </a:bodyPr>
          <a:lstStyle/>
          <a:p>
            <a:pPr marL="50800">
              <a:lnSpc>
                <a:spcPct val="100000"/>
              </a:lnSpc>
              <a:spcBef>
                <a:spcPts val="100"/>
              </a:spcBef>
              <a:tabLst>
                <a:tab pos="1036955" algn="l"/>
              </a:tabLst>
            </a:pPr>
            <a:r>
              <a:rPr sz="2700" baseline="-30864" dirty="0">
                <a:latin typeface="Arial"/>
                <a:cs typeface="Arial"/>
              </a:rPr>
              <a:t>A</a:t>
            </a:r>
            <a:r>
              <a:rPr sz="2700" spc="-157" baseline="-30864" dirty="0">
                <a:latin typeface="Arial"/>
                <a:cs typeface="Arial"/>
              </a:rPr>
              <a:t> </a:t>
            </a:r>
            <a:r>
              <a:rPr sz="2700" baseline="-30864" dirty="0">
                <a:latin typeface="Arial"/>
                <a:cs typeface="Arial"/>
              </a:rPr>
              <a:t>=</a:t>
            </a:r>
            <a:r>
              <a:rPr sz="2700" spc="270" baseline="-30864" dirty="0">
                <a:latin typeface="Arial"/>
                <a:cs typeface="Arial"/>
              </a:rPr>
              <a:t> </a:t>
            </a:r>
            <a:r>
              <a:rPr sz="1600" dirty="0">
                <a:latin typeface="Arial"/>
                <a:cs typeface="Arial"/>
              </a:rPr>
              <a:t>+1	</a:t>
            </a:r>
            <a:r>
              <a:rPr sz="2400" baseline="1736" dirty="0">
                <a:latin typeface="Arial"/>
                <a:cs typeface="Arial"/>
              </a:rPr>
              <a:t>+1</a:t>
            </a:r>
            <a:endParaRPr sz="2400" baseline="1736">
              <a:latin typeface="Arial"/>
              <a:cs typeface="Arial"/>
            </a:endParaRPr>
          </a:p>
        </p:txBody>
      </p:sp>
      <p:sp>
        <p:nvSpPr>
          <p:cNvPr id="9" name="object 9"/>
          <p:cNvSpPr txBox="1"/>
          <p:nvPr/>
        </p:nvSpPr>
        <p:spPr>
          <a:xfrm>
            <a:off x="2288541" y="4111253"/>
            <a:ext cx="207010" cy="269875"/>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-1</a:t>
            </a:r>
            <a:endParaRPr sz="1600">
              <a:latin typeface="Arial"/>
              <a:cs typeface="Arial"/>
            </a:endParaRPr>
          </a:p>
        </p:txBody>
      </p:sp>
      <p:sp>
        <p:nvSpPr>
          <p:cNvPr id="10" name="object 10"/>
          <p:cNvSpPr/>
          <p:nvPr/>
        </p:nvSpPr>
        <p:spPr>
          <a:xfrm>
            <a:off x="6198870" y="4235196"/>
            <a:ext cx="1332230" cy="102870"/>
          </a:xfrm>
          <a:custGeom>
            <a:avLst/>
            <a:gdLst/>
            <a:ahLst/>
            <a:cxnLst/>
            <a:rect l="l" t="t" r="r" b="b"/>
            <a:pathLst>
              <a:path w="1332229" h="102870">
                <a:moveTo>
                  <a:pt x="1306287" y="51435"/>
                </a:moveTo>
                <a:lnTo>
                  <a:pt x="1295355" y="44985"/>
                </a:lnTo>
                <a:lnTo>
                  <a:pt x="1235963" y="44910"/>
                </a:lnTo>
                <a:lnTo>
                  <a:pt x="0" y="44196"/>
                </a:lnTo>
                <a:lnTo>
                  <a:pt x="0" y="56388"/>
                </a:lnTo>
                <a:lnTo>
                  <a:pt x="1295355" y="57884"/>
                </a:lnTo>
                <a:lnTo>
                  <a:pt x="1306287" y="51435"/>
                </a:lnTo>
                <a:close/>
              </a:path>
              <a:path w="1332229" h="102870">
                <a:moveTo>
                  <a:pt x="1331976" y="51816"/>
                </a:moveTo>
                <a:lnTo>
                  <a:pt x="1246632" y="1524"/>
                </a:lnTo>
                <a:lnTo>
                  <a:pt x="1243584" y="0"/>
                </a:lnTo>
                <a:lnTo>
                  <a:pt x="1239774" y="762"/>
                </a:lnTo>
                <a:lnTo>
                  <a:pt x="1237488" y="3810"/>
                </a:lnTo>
                <a:lnTo>
                  <a:pt x="1235964" y="6858"/>
                </a:lnTo>
                <a:lnTo>
                  <a:pt x="1236726" y="10668"/>
                </a:lnTo>
                <a:lnTo>
                  <a:pt x="1239774" y="12192"/>
                </a:lnTo>
                <a:lnTo>
                  <a:pt x="1295286" y="44944"/>
                </a:lnTo>
                <a:lnTo>
                  <a:pt x="1319022" y="44958"/>
                </a:lnTo>
                <a:lnTo>
                  <a:pt x="1319022" y="59267"/>
                </a:lnTo>
                <a:lnTo>
                  <a:pt x="1331976" y="51816"/>
                </a:lnTo>
                <a:close/>
              </a:path>
              <a:path w="1332229" h="102870">
                <a:moveTo>
                  <a:pt x="1319022" y="59267"/>
                </a:moveTo>
                <a:lnTo>
                  <a:pt x="1319022" y="57912"/>
                </a:lnTo>
                <a:lnTo>
                  <a:pt x="1295286" y="57925"/>
                </a:lnTo>
                <a:lnTo>
                  <a:pt x="1239774" y="90678"/>
                </a:lnTo>
                <a:lnTo>
                  <a:pt x="1236726" y="92202"/>
                </a:lnTo>
                <a:lnTo>
                  <a:pt x="1235964" y="96012"/>
                </a:lnTo>
                <a:lnTo>
                  <a:pt x="1239012" y="102108"/>
                </a:lnTo>
                <a:lnTo>
                  <a:pt x="1243584" y="102870"/>
                </a:lnTo>
                <a:lnTo>
                  <a:pt x="1245870" y="101346"/>
                </a:lnTo>
                <a:lnTo>
                  <a:pt x="1319022" y="59267"/>
                </a:lnTo>
                <a:close/>
              </a:path>
              <a:path w="1332229" h="102870">
                <a:moveTo>
                  <a:pt x="1319022" y="57912"/>
                </a:moveTo>
                <a:lnTo>
                  <a:pt x="1319022" y="44958"/>
                </a:lnTo>
                <a:lnTo>
                  <a:pt x="1295286" y="44944"/>
                </a:lnTo>
                <a:lnTo>
                  <a:pt x="1306287" y="51435"/>
                </a:lnTo>
                <a:lnTo>
                  <a:pt x="1315974" y="45720"/>
                </a:lnTo>
                <a:lnTo>
                  <a:pt x="1315974" y="57908"/>
                </a:lnTo>
                <a:lnTo>
                  <a:pt x="1319022" y="57912"/>
                </a:lnTo>
                <a:close/>
              </a:path>
              <a:path w="1332229" h="102870">
                <a:moveTo>
                  <a:pt x="1315974" y="57908"/>
                </a:moveTo>
                <a:lnTo>
                  <a:pt x="1315974" y="57150"/>
                </a:lnTo>
                <a:lnTo>
                  <a:pt x="1306287" y="51435"/>
                </a:lnTo>
                <a:lnTo>
                  <a:pt x="1295355" y="57884"/>
                </a:lnTo>
                <a:lnTo>
                  <a:pt x="1315974" y="57908"/>
                </a:lnTo>
                <a:close/>
              </a:path>
              <a:path w="1332229" h="102870">
                <a:moveTo>
                  <a:pt x="1315974" y="57150"/>
                </a:moveTo>
                <a:lnTo>
                  <a:pt x="1315974" y="45720"/>
                </a:lnTo>
                <a:lnTo>
                  <a:pt x="1306287" y="51435"/>
                </a:lnTo>
                <a:lnTo>
                  <a:pt x="1315974" y="57150"/>
                </a:lnTo>
                <a:close/>
              </a:path>
            </a:pathLst>
          </a:custGeom>
          <a:solidFill>
            <a:srgbClr val="000000"/>
          </a:solidFill>
        </p:spPr>
        <p:txBody>
          <a:bodyPr wrap="square" lIns="0" tIns="0" rIns="0" bIns="0" rtlCol="0"/>
          <a:lstStyle/>
          <a:p>
            <a:endParaRPr/>
          </a:p>
        </p:txBody>
      </p:sp>
      <p:sp>
        <p:nvSpPr>
          <p:cNvPr id="11" name="object 11"/>
          <p:cNvSpPr txBox="1"/>
          <p:nvPr/>
        </p:nvSpPr>
        <p:spPr>
          <a:xfrm>
            <a:off x="6618220" y="3784346"/>
            <a:ext cx="496570" cy="269875"/>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a:t>
            </a:r>
            <a:r>
              <a:rPr sz="1600" spc="50" dirty="0">
                <a:latin typeface="Arial"/>
                <a:cs typeface="Arial"/>
              </a:rPr>
              <a:t>2</a:t>
            </a:r>
            <a:r>
              <a:rPr sz="1600" dirty="0">
                <a:latin typeface="Arial"/>
                <a:cs typeface="Arial"/>
              </a:rPr>
              <a:t>+2</a:t>
            </a:r>
            <a:endParaRPr sz="1600">
              <a:latin typeface="Arial"/>
              <a:cs typeface="Arial"/>
            </a:endParaRPr>
          </a:p>
        </p:txBody>
      </p:sp>
      <p:sp>
        <p:nvSpPr>
          <p:cNvPr id="12" name="object 12"/>
          <p:cNvSpPr/>
          <p:nvPr/>
        </p:nvSpPr>
        <p:spPr>
          <a:xfrm>
            <a:off x="6278879" y="3720084"/>
            <a:ext cx="1152525" cy="590550"/>
          </a:xfrm>
          <a:custGeom>
            <a:avLst/>
            <a:gdLst/>
            <a:ahLst/>
            <a:cxnLst/>
            <a:rect l="l" t="t" r="r" b="b"/>
            <a:pathLst>
              <a:path w="1152525" h="590550">
                <a:moveTo>
                  <a:pt x="291846" y="561594"/>
                </a:moveTo>
                <a:lnTo>
                  <a:pt x="0" y="561594"/>
                </a:lnTo>
                <a:lnTo>
                  <a:pt x="0" y="590550"/>
                </a:lnTo>
                <a:lnTo>
                  <a:pt x="277368" y="590550"/>
                </a:lnTo>
                <a:lnTo>
                  <a:pt x="277368" y="576072"/>
                </a:lnTo>
                <a:lnTo>
                  <a:pt x="291846" y="561594"/>
                </a:lnTo>
                <a:close/>
              </a:path>
              <a:path w="1152525" h="590550">
                <a:moveTo>
                  <a:pt x="874776" y="561594"/>
                </a:moveTo>
                <a:lnTo>
                  <a:pt x="874776" y="6096"/>
                </a:lnTo>
                <a:lnTo>
                  <a:pt x="868680" y="0"/>
                </a:lnTo>
                <a:lnTo>
                  <a:pt x="283463" y="0"/>
                </a:lnTo>
                <a:lnTo>
                  <a:pt x="277367" y="6096"/>
                </a:lnTo>
                <a:lnTo>
                  <a:pt x="277368" y="561594"/>
                </a:lnTo>
                <a:lnTo>
                  <a:pt x="291846" y="561594"/>
                </a:lnTo>
                <a:lnTo>
                  <a:pt x="291845" y="28194"/>
                </a:lnTo>
                <a:lnTo>
                  <a:pt x="305561" y="13716"/>
                </a:lnTo>
                <a:lnTo>
                  <a:pt x="305562" y="28194"/>
                </a:lnTo>
                <a:lnTo>
                  <a:pt x="846582" y="28194"/>
                </a:lnTo>
                <a:lnTo>
                  <a:pt x="846582" y="13716"/>
                </a:lnTo>
                <a:lnTo>
                  <a:pt x="860297" y="28194"/>
                </a:lnTo>
                <a:lnTo>
                  <a:pt x="860297" y="561594"/>
                </a:lnTo>
                <a:lnTo>
                  <a:pt x="874776" y="561594"/>
                </a:lnTo>
                <a:close/>
              </a:path>
              <a:path w="1152525" h="590550">
                <a:moveTo>
                  <a:pt x="305562" y="583692"/>
                </a:moveTo>
                <a:lnTo>
                  <a:pt x="305561" y="28194"/>
                </a:lnTo>
                <a:lnTo>
                  <a:pt x="291845" y="28194"/>
                </a:lnTo>
                <a:lnTo>
                  <a:pt x="291846" y="561594"/>
                </a:lnTo>
                <a:lnTo>
                  <a:pt x="277368" y="576072"/>
                </a:lnTo>
                <a:lnTo>
                  <a:pt x="277368" y="590550"/>
                </a:lnTo>
                <a:lnTo>
                  <a:pt x="299466" y="590550"/>
                </a:lnTo>
                <a:lnTo>
                  <a:pt x="305562" y="583692"/>
                </a:lnTo>
                <a:close/>
              </a:path>
              <a:path w="1152525" h="590550">
                <a:moveTo>
                  <a:pt x="305561" y="28194"/>
                </a:moveTo>
                <a:lnTo>
                  <a:pt x="305561" y="13716"/>
                </a:lnTo>
                <a:lnTo>
                  <a:pt x="291845" y="28194"/>
                </a:lnTo>
                <a:lnTo>
                  <a:pt x="305561" y="28194"/>
                </a:lnTo>
                <a:close/>
              </a:path>
              <a:path w="1152525" h="590550">
                <a:moveTo>
                  <a:pt x="860297" y="28194"/>
                </a:moveTo>
                <a:lnTo>
                  <a:pt x="846582" y="13716"/>
                </a:lnTo>
                <a:lnTo>
                  <a:pt x="846582" y="28194"/>
                </a:lnTo>
                <a:lnTo>
                  <a:pt x="860297" y="28194"/>
                </a:lnTo>
                <a:close/>
              </a:path>
              <a:path w="1152525" h="590550">
                <a:moveTo>
                  <a:pt x="874776" y="590550"/>
                </a:moveTo>
                <a:lnTo>
                  <a:pt x="874776" y="576072"/>
                </a:lnTo>
                <a:lnTo>
                  <a:pt x="860297" y="561594"/>
                </a:lnTo>
                <a:lnTo>
                  <a:pt x="860297" y="28194"/>
                </a:lnTo>
                <a:lnTo>
                  <a:pt x="846582" y="28194"/>
                </a:lnTo>
                <a:lnTo>
                  <a:pt x="846582" y="583692"/>
                </a:lnTo>
                <a:lnTo>
                  <a:pt x="852678" y="590550"/>
                </a:lnTo>
                <a:lnTo>
                  <a:pt x="874776" y="590550"/>
                </a:lnTo>
                <a:close/>
              </a:path>
              <a:path w="1152525" h="590550">
                <a:moveTo>
                  <a:pt x="1152144" y="590550"/>
                </a:moveTo>
                <a:lnTo>
                  <a:pt x="1152144" y="561594"/>
                </a:lnTo>
                <a:lnTo>
                  <a:pt x="860297" y="561594"/>
                </a:lnTo>
                <a:lnTo>
                  <a:pt x="874776" y="576072"/>
                </a:lnTo>
                <a:lnTo>
                  <a:pt x="874776" y="590550"/>
                </a:lnTo>
                <a:lnTo>
                  <a:pt x="1152144" y="590550"/>
                </a:lnTo>
                <a:close/>
              </a:path>
            </a:pathLst>
          </a:custGeom>
          <a:solidFill>
            <a:srgbClr val="FF2BD8"/>
          </a:solidFill>
        </p:spPr>
        <p:txBody>
          <a:bodyPr wrap="square" lIns="0" tIns="0" rIns="0" bIns="0" rtlCol="0"/>
          <a:lstStyle/>
          <a:p>
            <a:endParaRPr/>
          </a:p>
        </p:txBody>
      </p:sp>
      <p:sp>
        <p:nvSpPr>
          <p:cNvPr id="13" name="object 13"/>
          <p:cNvSpPr txBox="1"/>
          <p:nvPr/>
        </p:nvSpPr>
        <p:spPr>
          <a:xfrm>
            <a:off x="7765795" y="3741673"/>
            <a:ext cx="1003300" cy="57404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Sum </a:t>
            </a:r>
            <a:r>
              <a:rPr sz="1800" dirty="0">
                <a:latin typeface="Arial"/>
                <a:cs typeface="Arial"/>
              </a:rPr>
              <a:t>=</a:t>
            </a:r>
            <a:r>
              <a:rPr sz="1800" spc="-55" dirty="0">
                <a:latin typeface="Arial"/>
                <a:cs typeface="Arial"/>
              </a:rPr>
              <a:t> </a:t>
            </a:r>
            <a:r>
              <a:rPr sz="1800" dirty="0">
                <a:latin typeface="Arial"/>
                <a:cs typeface="Arial"/>
              </a:rPr>
              <a:t>4</a:t>
            </a:r>
            <a:endParaRPr sz="1800">
              <a:latin typeface="Arial"/>
              <a:cs typeface="Arial"/>
            </a:endParaRPr>
          </a:p>
          <a:p>
            <a:pPr marL="12700">
              <a:lnSpc>
                <a:spcPct val="100000"/>
              </a:lnSpc>
            </a:pPr>
            <a:r>
              <a:rPr sz="1800" dirty="0">
                <a:latin typeface="Arial"/>
                <a:cs typeface="Arial"/>
              </a:rPr>
              <a:t>A </a:t>
            </a:r>
            <a:r>
              <a:rPr sz="1800" spc="-5" dirty="0">
                <a:latin typeface="Arial"/>
                <a:cs typeface="Arial"/>
              </a:rPr>
              <a:t>sent</a:t>
            </a:r>
            <a:r>
              <a:rPr sz="1800" spc="-195" dirty="0">
                <a:latin typeface="Arial"/>
                <a:cs typeface="Arial"/>
              </a:rPr>
              <a:t> </a:t>
            </a:r>
            <a:r>
              <a:rPr sz="1800" spc="-5" dirty="0">
                <a:latin typeface="Arial"/>
                <a:cs typeface="Arial"/>
              </a:rPr>
              <a:t>“1”</a:t>
            </a:r>
            <a:endParaRPr sz="1800">
              <a:latin typeface="Arial"/>
              <a:cs typeface="Arial"/>
            </a:endParaRPr>
          </a:p>
        </p:txBody>
      </p:sp>
      <p:sp>
        <p:nvSpPr>
          <p:cNvPr id="14" name="object 14"/>
          <p:cNvSpPr txBox="1"/>
          <p:nvPr/>
        </p:nvSpPr>
        <p:spPr>
          <a:xfrm>
            <a:off x="4333747" y="3570223"/>
            <a:ext cx="661670" cy="299720"/>
          </a:xfrm>
          <a:prstGeom prst="rect">
            <a:avLst/>
          </a:prstGeom>
        </p:spPr>
        <p:txBody>
          <a:bodyPr vert="horz" wrap="square" lIns="0" tIns="12700" rIns="0" bIns="0" rtlCol="0">
            <a:spAutoFit/>
          </a:bodyPr>
          <a:lstStyle/>
          <a:p>
            <a:pPr marL="12700">
              <a:lnSpc>
                <a:spcPct val="100000"/>
              </a:lnSpc>
              <a:spcBef>
                <a:spcPts val="100"/>
              </a:spcBef>
            </a:pPr>
            <a:r>
              <a:rPr sz="1800" i="1" spc="-5" dirty="0">
                <a:latin typeface="Arial"/>
                <a:cs typeface="Arial"/>
              </a:rPr>
              <a:t>Signal</a:t>
            </a:r>
            <a:endParaRPr sz="1800">
              <a:latin typeface="Arial"/>
              <a:cs typeface="Arial"/>
            </a:endParaRPr>
          </a:p>
        </p:txBody>
      </p:sp>
      <p:sp>
        <p:nvSpPr>
          <p:cNvPr id="15" name="object 15"/>
          <p:cNvSpPr txBox="1"/>
          <p:nvPr/>
        </p:nvSpPr>
        <p:spPr>
          <a:xfrm>
            <a:off x="1450339" y="1625600"/>
            <a:ext cx="7496175" cy="1978025"/>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CDMA shares the channel by giving users </a:t>
            </a:r>
            <a:r>
              <a:rPr sz="2400" dirty="0">
                <a:latin typeface="Arial"/>
                <a:cs typeface="Arial"/>
              </a:rPr>
              <a:t>a</a:t>
            </a:r>
            <a:r>
              <a:rPr sz="2400" spc="45" dirty="0">
                <a:latin typeface="Arial"/>
                <a:cs typeface="Arial"/>
              </a:rPr>
              <a:t> </a:t>
            </a:r>
            <a:r>
              <a:rPr sz="2400" spc="-5" dirty="0">
                <a:latin typeface="Arial"/>
                <a:cs typeface="Arial"/>
              </a:rPr>
              <a:t>code</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Codes are orthogonal; can be sent at the same</a:t>
            </a:r>
            <a:r>
              <a:rPr sz="2400" spc="15" dirty="0">
                <a:latin typeface="Arial"/>
                <a:cs typeface="Arial"/>
              </a:rPr>
              <a:t> </a:t>
            </a:r>
            <a:r>
              <a:rPr sz="2400" spc="-5" dirty="0">
                <a:latin typeface="Arial"/>
                <a:cs typeface="Arial"/>
              </a:rPr>
              <a:t>time</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Widely used as part of 3G</a:t>
            </a:r>
            <a:r>
              <a:rPr sz="2400" spc="10" dirty="0">
                <a:latin typeface="Arial"/>
                <a:cs typeface="Arial"/>
              </a:rPr>
              <a:t> </a:t>
            </a:r>
            <a:r>
              <a:rPr sz="2400" spc="-5" dirty="0">
                <a:latin typeface="Arial"/>
                <a:cs typeface="Arial"/>
              </a:rPr>
              <a:t>networks</a:t>
            </a:r>
            <a:endParaRPr sz="2400">
              <a:latin typeface="Arial"/>
              <a:cs typeface="Arial"/>
            </a:endParaRPr>
          </a:p>
          <a:p>
            <a:pPr>
              <a:lnSpc>
                <a:spcPct val="100000"/>
              </a:lnSpc>
              <a:spcBef>
                <a:spcPts val="10"/>
              </a:spcBef>
            </a:pPr>
            <a:endParaRPr sz="2400">
              <a:latin typeface="Arial"/>
              <a:cs typeface="Arial"/>
            </a:endParaRPr>
          </a:p>
          <a:p>
            <a:pPr marL="431800">
              <a:lnSpc>
                <a:spcPct val="100000"/>
              </a:lnSpc>
              <a:tabLst>
                <a:tab pos="2619375" algn="l"/>
                <a:tab pos="4972050" algn="l"/>
              </a:tabLst>
            </a:pPr>
            <a:r>
              <a:rPr sz="1800" i="1" spc="-5" dirty="0">
                <a:latin typeface="Arial"/>
                <a:cs typeface="Arial"/>
              </a:rPr>
              <a:t>Sender</a:t>
            </a:r>
            <a:r>
              <a:rPr sz="1800" i="1" dirty="0">
                <a:latin typeface="Arial"/>
                <a:cs typeface="Arial"/>
              </a:rPr>
              <a:t> </a:t>
            </a:r>
            <a:r>
              <a:rPr sz="1800" i="1" spc="-5" dirty="0">
                <a:latin typeface="Arial"/>
                <a:cs typeface="Arial"/>
              </a:rPr>
              <a:t>Codes	</a:t>
            </a:r>
            <a:r>
              <a:rPr sz="2700" i="1" spc="-22" baseline="1543" dirty="0">
                <a:latin typeface="Arial"/>
                <a:cs typeface="Arial"/>
              </a:rPr>
              <a:t>Transmitted	</a:t>
            </a:r>
            <a:r>
              <a:rPr sz="2700" i="1" spc="-7" baseline="1543" dirty="0">
                <a:latin typeface="Arial"/>
                <a:cs typeface="Arial"/>
              </a:rPr>
              <a:t>Receiver</a:t>
            </a:r>
            <a:r>
              <a:rPr sz="2700" i="1" spc="-30" baseline="1543" dirty="0">
                <a:latin typeface="Arial"/>
                <a:cs typeface="Arial"/>
              </a:rPr>
              <a:t> </a:t>
            </a:r>
            <a:r>
              <a:rPr sz="2700" i="1" spc="-7" baseline="1543" dirty="0">
                <a:latin typeface="Arial"/>
                <a:cs typeface="Arial"/>
              </a:rPr>
              <a:t>Decoding</a:t>
            </a:r>
            <a:endParaRPr sz="2700" baseline="1543">
              <a:latin typeface="Arial"/>
              <a:cs typeface="Arial"/>
            </a:endParaRPr>
          </a:p>
        </p:txBody>
      </p:sp>
      <p:sp>
        <p:nvSpPr>
          <p:cNvPr id="16" name="object 16"/>
          <p:cNvSpPr txBox="1"/>
          <p:nvPr/>
        </p:nvSpPr>
        <p:spPr>
          <a:xfrm>
            <a:off x="5879846" y="3756502"/>
            <a:ext cx="623570" cy="642620"/>
          </a:xfrm>
          <a:prstGeom prst="rect">
            <a:avLst/>
          </a:prstGeom>
        </p:spPr>
        <p:txBody>
          <a:bodyPr vert="horz" wrap="square" lIns="0" tIns="64769" rIns="0" bIns="0" rtlCol="0">
            <a:spAutoFit/>
          </a:bodyPr>
          <a:lstStyle/>
          <a:p>
            <a:pPr marL="12700">
              <a:lnSpc>
                <a:spcPct val="100000"/>
              </a:lnSpc>
              <a:spcBef>
                <a:spcPts val="509"/>
              </a:spcBef>
            </a:pPr>
            <a:r>
              <a:rPr sz="1800" dirty="0">
                <a:latin typeface="Arial"/>
                <a:cs typeface="Arial"/>
              </a:rPr>
              <a:t>S x</a:t>
            </a:r>
            <a:r>
              <a:rPr sz="1800" spc="-170" dirty="0">
                <a:latin typeface="Arial"/>
                <a:cs typeface="Arial"/>
              </a:rPr>
              <a:t> </a:t>
            </a:r>
            <a:r>
              <a:rPr sz="1800" dirty="0">
                <a:latin typeface="Arial"/>
                <a:cs typeface="Arial"/>
              </a:rPr>
              <a:t>A</a:t>
            </a:r>
            <a:endParaRPr sz="1800">
              <a:latin typeface="Arial"/>
              <a:cs typeface="Arial"/>
            </a:endParaRPr>
          </a:p>
          <a:p>
            <a:pPr marR="5080" algn="r">
              <a:lnSpc>
                <a:spcPct val="100000"/>
              </a:lnSpc>
              <a:spcBef>
                <a:spcPts val="370"/>
              </a:spcBef>
            </a:pPr>
            <a:r>
              <a:rPr sz="1600" dirty="0">
                <a:latin typeface="Arial"/>
                <a:cs typeface="Arial"/>
              </a:rPr>
              <a:t>0</a:t>
            </a:r>
            <a:endParaRPr sz="1600">
              <a:latin typeface="Arial"/>
              <a:cs typeface="Arial"/>
            </a:endParaRPr>
          </a:p>
        </p:txBody>
      </p:sp>
      <p:sp>
        <p:nvSpPr>
          <p:cNvPr id="17" name="object 17"/>
          <p:cNvSpPr txBox="1"/>
          <p:nvPr/>
        </p:nvSpPr>
        <p:spPr>
          <a:xfrm>
            <a:off x="7240775" y="4139440"/>
            <a:ext cx="139065" cy="269875"/>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0</a:t>
            </a:r>
            <a:endParaRPr sz="1600">
              <a:latin typeface="Arial"/>
              <a:cs typeface="Arial"/>
            </a:endParaRPr>
          </a:p>
        </p:txBody>
      </p:sp>
      <p:grpSp>
        <p:nvGrpSpPr>
          <p:cNvPr id="18" name="object 18"/>
          <p:cNvGrpSpPr/>
          <p:nvPr/>
        </p:nvGrpSpPr>
        <p:grpSpPr>
          <a:xfrm>
            <a:off x="457200" y="4373117"/>
            <a:ext cx="9144000" cy="980440"/>
            <a:chOff x="457200" y="4373117"/>
            <a:chExt cx="9144000" cy="980440"/>
          </a:xfrm>
        </p:grpSpPr>
        <p:sp>
          <p:nvSpPr>
            <p:cNvPr id="19" name="object 19"/>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20" name="object 20"/>
            <p:cNvSpPr/>
            <p:nvPr/>
          </p:nvSpPr>
          <p:spPr>
            <a:xfrm>
              <a:off x="2232660" y="4373880"/>
              <a:ext cx="880110" cy="18415"/>
            </a:xfrm>
            <a:custGeom>
              <a:avLst/>
              <a:gdLst/>
              <a:ahLst/>
              <a:cxnLst/>
              <a:rect l="l" t="t" r="r" b="b"/>
              <a:pathLst>
                <a:path w="880110" h="18414">
                  <a:moveTo>
                    <a:pt x="316991" y="12191"/>
                  </a:moveTo>
                  <a:lnTo>
                    <a:pt x="316991" y="0"/>
                  </a:lnTo>
                  <a:lnTo>
                    <a:pt x="293129" y="0"/>
                  </a:lnTo>
                  <a:lnTo>
                    <a:pt x="288797" y="4571"/>
                  </a:lnTo>
                  <a:lnTo>
                    <a:pt x="288797" y="0"/>
                  </a:lnTo>
                  <a:lnTo>
                    <a:pt x="28193" y="0"/>
                  </a:lnTo>
                  <a:lnTo>
                    <a:pt x="28193" y="4571"/>
                  </a:lnTo>
                  <a:lnTo>
                    <a:pt x="23862" y="0"/>
                  </a:lnTo>
                  <a:lnTo>
                    <a:pt x="0" y="0"/>
                  </a:lnTo>
                  <a:lnTo>
                    <a:pt x="0" y="12191"/>
                  </a:lnTo>
                  <a:lnTo>
                    <a:pt x="6095" y="18287"/>
                  </a:lnTo>
                  <a:lnTo>
                    <a:pt x="310895" y="18287"/>
                  </a:lnTo>
                  <a:lnTo>
                    <a:pt x="316991" y="12191"/>
                  </a:lnTo>
                  <a:close/>
                </a:path>
                <a:path w="880110" h="18414">
                  <a:moveTo>
                    <a:pt x="598932" y="18287"/>
                  </a:moveTo>
                  <a:lnTo>
                    <a:pt x="598932" y="3809"/>
                  </a:lnTo>
                  <a:lnTo>
                    <a:pt x="594910" y="0"/>
                  </a:lnTo>
                  <a:lnTo>
                    <a:pt x="569920" y="0"/>
                  </a:lnTo>
                  <a:lnTo>
                    <a:pt x="569976" y="4571"/>
                  </a:lnTo>
                  <a:lnTo>
                    <a:pt x="569976" y="12191"/>
                  </a:lnTo>
                  <a:lnTo>
                    <a:pt x="576833" y="18287"/>
                  </a:lnTo>
                  <a:lnTo>
                    <a:pt x="598932" y="18287"/>
                  </a:lnTo>
                  <a:close/>
                </a:path>
                <a:path w="880110" h="18414">
                  <a:moveTo>
                    <a:pt x="880110" y="12191"/>
                  </a:moveTo>
                  <a:lnTo>
                    <a:pt x="880110" y="0"/>
                  </a:lnTo>
                  <a:lnTo>
                    <a:pt x="856487" y="0"/>
                  </a:lnTo>
                  <a:lnTo>
                    <a:pt x="851915" y="4571"/>
                  </a:lnTo>
                  <a:lnTo>
                    <a:pt x="851915" y="0"/>
                  </a:lnTo>
                  <a:lnTo>
                    <a:pt x="598885" y="0"/>
                  </a:lnTo>
                  <a:lnTo>
                    <a:pt x="598932" y="3809"/>
                  </a:lnTo>
                  <a:lnTo>
                    <a:pt x="598932" y="18287"/>
                  </a:lnTo>
                  <a:lnTo>
                    <a:pt x="874013" y="18287"/>
                  </a:lnTo>
                  <a:lnTo>
                    <a:pt x="880110" y="12191"/>
                  </a:lnTo>
                  <a:close/>
                </a:path>
              </a:pathLst>
            </a:custGeom>
            <a:solidFill>
              <a:srgbClr val="FF2BD8"/>
            </a:solidFill>
          </p:spPr>
          <p:txBody>
            <a:bodyPr wrap="square" lIns="0" tIns="0" rIns="0" bIns="0" rtlCol="0"/>
            <a:lstStyle/>
            <a:p>
              <a:endParaRPr/>
            </a:p>
          </p:txBody>
        </p:sp>
      </p:grpSp>
      <p:sp>
        <p:nvSpPr>
          <p:cNvPr id="21" name="object 21"/>
          <p:cNvSpPr txBox="1"/>
          <p:nvPr/>
        </p:nvSpPr>
        <p:spPr>
          <a:xfrm>
            <a:off x="1544827" y="4922773"/>
            <a:ext cx="37401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B</a:t>
            </a:r>
            <a:r>
              <a:rPr sz="1800" spc="-95" dirty="0">
                <a:latin typeface="Arial"/>
                <a:cs typeface="Arial"/>
              </a:rPr>
              <a:t> </a:t>
            </a:r>
            <a:r>
              <a:rPr sz="1800" dirty="0">
                <a:latin typeface="Arial"/>
                <a:cs typeface="Arial"/>
              </a:rPr>
              <a:t>=</a:t>
            </a:r>
            <a:endParaRPr sz="1800">
              <a:latin typeface="Arial"/>
              <a:cs typeface="Arial"/>
            </a:endParaRPr>
          </a:p>
        </p:txBody>
      </p:sp>
      <p:grpSp>
        <p:nvGrpSpPr>
          <p:cNvPr id="22" name="object 22"/>
          <p:cNvGrpSpPr/>
          <p:nvPr/>
        </p:nvGrpSpPr>
        <p:grpSpPr>
          <a:xfrm>
            <a:off x="1871472" y="4778502"/>
            <a:ext cx="1363345" cy="574675"/>
            <a:chOff x="1871472" y="4778502"/>
            <a:chExt cx="1363345" cy="574675"/>
          </a:xfrm>
        </p:grpSpPr>
        <p:sp>
          <p:nvSpPr>
            <p:cNvPr id="23" name="object 23"/>
            <p:cNvSpPr/>
            <p:nvPr/>
          </p:nvSpPr>
          <p:spPr>
            <a:xfrm>
              <a:off x="1871472" y="5025390"/>
              <a:ext cx="1363345" cy="102870"/>
            </a:xfrm>
            <a:custGeom>
              <a:avLst/>
              <a:gdLst/>
              <a:ahLst/>
              <a:cxnLst/>
              <a:rect l="l" t="t" r="r" b="b"/>
              <a:pathLst>
                <a:path w="1363345" h="102870">
                  <a:moveTo>
                    <a:pt x="1337529" y="51435"/>
                  </a:moveTo>
                  <a:lnTo>
                    <a:pt x="1326596" y="44984"/>
                  </a:lnTo>
                  <a:lnTo>
                    <a:pt x="1267206" y="44911"/>
                  </a:lnTo>
                  <a:lnTo>
                    <a:pt x="0" y="44196"/>
                  </a:lnTo>
                  <a:lnTo>
                    <a:pt x="0" y="56388"/>
                  </a:lnTo>
                  <a:lnTo>
                    <a:pt x="1326596" y="57885"/>
                  </a:lnTo>
                  <a:lnTo>
                    <a:pt x="1337529" y="51435"/>
                  </a:lnTo>
                  <a:close/>
                </a:path>
                <a:path w="1363345" h="102870">
                  <a:moveTo>
                    <a:pt x="1363218" y="51054"/>
                  </a:moveTo>
                  <a:lnTo>
                    <a:pt x="1277112" y="1524"/>
                  </a:lnTo>
                  <a:lnTo>
                    <a:pt x="1274064" y="0"/>
                  </a:lnTo>
                  <a:lnTo>
                    <a:pt x="1270254" y="762"/>
                  </a:lnTo>
                  <a:lnTo>
                    <a:pt x="1267206" y="6858"/>
                  </a:lnTo>
                  <a:lnTo>
                    <a:pt x="1267968" y="10668"/>
                  </a:lnTo>
                  <a:lnTo>
                    <a:pt x="1271016" y="12192"/>
                  </a:lnTo>
                  <a:lnTo>
                    <a:pt x="1326528" y="44944"/>
                  </a:lnTo>
                  <a:lnTo>
                    <a:pt x="1350264" y="44958"/>
                  </a:lnTo>
                  <a:lnTo>
                    <a:pt x="1350264" y="58620"/>
                  </a:lnTo>
                  <a:lnTo>
                    <a:pt x="1363218" y="51054"/>
                  </a:lnTo>
                  <a:close/>
                </a:path>
                <a:path w="1363345" h="102870">
                  <a:moveTo>
                    <a:pt x="1350264" y="58620"/>
                  </a:moveTo>
                  <a:lnTo>
                    <a:pt x="1350264" y="57912"/>
                  </a:lnTo>
                  <a:lnTo>
                    <a:pt x="1326528" y="57925"/>
                  </a:lnTo>
                  <a:lnTo>
                    <a:pt x="1271016" y="90678"/>
                  </a:lnTo>
                  <a:lnTo>
                    <a:pt x="1267968" y="92202"/>
                  </a:lnTo>
                  <a:lnTo>
                    <a:pt x="1267206" y="96012"/>
                  </a:lnTo>
                  <a:lnTo>
                    <a:pt x="1270254" y="102108"/>
                  </a:lnTo>
                  <a:lnTo>
                    <a:pt x="1274064" y="102870"/>
                  </a:lnTo>
                  <a:lnTo>
                    <a:pt x="1277112" y="101346"/>
                  </a:lnTo>
                  <a:lnTo>
                    <a:pt x="1350264" y="58620"/>
                  </a:lnTo>
                  <a:close/>
                </a:path>
                <a:path w="1363345" h="102870">
                  <a:moveTo>
                    <a:pt x="1350264" y="57912"/>
                  </a:moveTo>
                  <a:lnTo>
                    <a:pt x="1350264" y="44958"/>
                  </a:lnTo>
                  <a:lnTo>
                    <a:pt x="1326528" y="44944"/>
                  </a:lnTo>
                  <a:lnTo>
                    <a:pt x="1337529" y="51435"/>
                  </a:lnTo>
                  <a:lnTo>
                    <a:pt x="1347216" y="45720"/>
                  </a:lnTo>
                  <a:lnTo>
                    <a:pt x="1347216" y="57908"/>
                  </a:lnTo>
                  <a:lnTo>
                    <a:pt x="1350264" y="57912"/>
                  </a:lnTo>
                  <a:close/>
                </a:path>
                <a:path w="1363345" h="102870">
                  <a:moveTo>
                    <a:pt x="1347216" y="57908"/>
                  </a:moveTo>
                  <a:lnTo>
                    <a:pt x="1347216" y="57150"/>
                  </a:lnTo>
                  <a:lnTo>
                    <a:pt x="1337529" y="51435"/>
                  </a:lnTo>
                  <a:lnTo>
                    <a:pt x="1326596" y="57885"/>
                  </a:lnTo>
                  <a:lnTo>
                    <a:pt x="1347216" y="57908"/>
                  </a:lnTo>
                  <a:close/>
                </a:path>
                <a:path w="1363345" h="102870">
                  <a:moveTo>
                    <a:pt x="1347216" y="57150"/>
                  </a:moveTo>
                  <a:lnTo>
                    <a:pt x="1347216" y="45720"/>
                  </a:lnTo>
                  <a:lnTo>
                    <a:pt x="1337529" y="51435"/>
                  </a:lnTo>
                  <a:lnTo>
                    <a:pt x="1347216" y="57150"/>
                  </a:lnTo>
                  <a:close/>
                </a:path>
              </a:pathLst>
            </a:custGeom>
            <a:solidFill>
              <a:srgbClr val="000000"/>
            </a:solidFill>
          </p:spPr>
          <p:txBody>
            <a:bodyPr wrap="square" lIns="0" tIns="0" rIns="0" bIns="0" rtlCol="0"/>
            <a:lstStyle/>
            <a:p>
              <a:endParaRPr/>
            </a:p>
          </p:txBody>
        </p:sp>
        <p:sp>
          <p:nvSpPr>
            <p:cNvPr id="24" name="object 24"/>
            <p:cNvSpPr/>
            <p:nvPr/>
          </p:nvSpPr>
          <p:spPr>
            <a:xfrm>
              <a:off x="1946148" y="4778502"/>
              <a:ext cx="1169035" cy="574675"/>
            </a:xfrm>
            <a:custGeom>
              <a:avLst/>
              <a:gdLst/>
              <a:ahLst/>
              <a:cxnLst/>
              <a:rect l="l" t="t" r="r" b="b"/>
              <a:pathLst>
                <a:path w="1169035" h="574675">
                  <a:moveTo>
                    <a:pt x="598932" y="563118"/>
                  </a:moveTo>
                  <a:lnTo>
                    <a:pt x="598932" y="6096"/>
                  </a:lnTo>
                  <a:lnTo>
                    <a:pt x="592836" y="0"/>
                  </a:lnTo>
                  <a:lnTo>
                    <a:pt x="13715" y="0"/>
                  </a:lnTo>
                  <a:lnTo>
                    <a:pt x="7619" y="6096"/>
                  </a:lnTo>
                  <a:lnTo>
                    <a:pt x="6857" y="13716"/>
                  </a:lnTo>
                  <a:lnTo>
                    <a:pt x="0" y="288798"/>
                  </a:lnTo>
                  <a:lnTo>
                    <a:pt x="21336" y="289359"/>
                  </a:lnTo>
                  <a:lnTo>
                    <a:pt x="21335" y="28194"/>
                  </a:lnTo>
                  <a:lnTo>
                    <a:pt x="35813" y="14478"/>
                  </a:lnTo>
                  <a:lnTo>
                    <a:pt x="35813" y="28194"/>
                  </a:lnTo>
                  <a:lnTo>
                    <a:pt x="570738" y="28194"/>
                  </a:lnTo>
                  <a:lnTo>
                    <a:pt x="570738" y="14478"/>
                  </a:lnTo>
                  <a:lnTo>
                    <a:pt x="584454" y="28194"/>
                  </a:lnTo>
                  <a:lnTo>
                    <a:pt x="584454" y="563118"/>
                  </a:lnTo>
                  <a:lnTo>
                    <a:pt x="598932" y="563118"/>
                  </a:lnTo>
                  <a:close/>
                </a:path>
                <a:path w="1169035" h="574675">
                  <a:moveTo>
                    <a:pt x="35813" y="14478"/>
                  </a:moveTo>
                  <a:lnTo>
                    <a:pt x="21335" y="28194"/>
                  </a:lnTo>
                  <a:lnTo>
                    <a:pt x="35472" y="28194"/>
                  </a:lnTo>
                  <a:lnTo>
                    <a:pt x="35813" y="14478"/>
                  </a:lnTo>
                  <a:close/>
                </a:path>
                <a:path w="1169035" h="574675">
                  <a:moveTo>
                    <a:pt x="35472" y="28194"/>
                  </a:moveTo>
                  <a:lnTo>
                    <a:pt x="21335" y="28194"/>
                  </a:lnTo>
                  <a:lnTo>
                    <a:pt x="21336" y="289359"/>
                  </a:lnTo>
                  <a:lnTo>
                    <a:pt x="28956" y="289560"/>
                  </a:lnTo>
                  <a:lnTo>
                    <a:pt x="35472" y="28194"/>
                  </a:lnTo>
                  <a:close/>
                </a:path>
                <a:path w="1169035" h="574675">
                  <a:moveTo>
                    <a:pt x="35813" y="28194"/>
                  </a:moveTo>
                  <a:lnTo>
                    <a:pt x="35813" y="14478"/>
                  </a:lnTo>
                  <a:lnTo>
                    <a:pt x="35472" y="28194"/>
                  </a:lnTo>
                  <a:lnTo>
                    <a:pt x="35813" y="28194"/>
                  </a:lnTo>
                  <a:close/>
                </a:path>
                <a:path w="1169035" h="574675">
                  <a:moveTo>
                    <a:pt x="584454" y="28194"/>
                  </a:moveTo>
                  <a:lnTo>
                    <a:pt x="570738" y="14478"/>
                  </a:lnTo>
                  <a:lnTo>
                    <a:pt x="570738" y="28194"/>
                  </a:lnTo>
                  <a:lnTo>
                    <a:pt x="584454" y="28194"/>
                  </a:lnTo>
                  <a:close/>
                </a:path>
                <a:path w="1169035" h="574675">
                  <a:moveTo>
                    <a:pt x="595884" y="574548"/>
                  </a:moveTo>
                  <a:lnTo>
                    <a:pt x="584454" y="563118"/>
                  </a:lnTo>
                  <a:lnTo>
                    <a:pt x="584454" y="28194"/>
                  </a:lnTo>
                  <a:lnTo>
                    <a:pt x="570738" y="28194"/>
                  </a:lnTo>
                  <a:lnTo>
                    <a:pt x="570738" y="574548"/>
                  </a:lnTo>
                  <a:lnTo>
                    <a:pt x="595884" y="574548"/>
                  </a:lnTo>
                  <a:close/>
                </a:path>
                <a:path w="1169035" h="574675">
                  <a:moveTo>
                    <a:pt x="1140714" y="574548"/>
                  </a:moveTo>
                  <a:lnTo>
                    <a:pt x="1140714" y="563118"/>
                  </a:lnTo>
                  <a:lnTo>
                    <a:pt x="598932" y="563118"/>
                  </a:lnTo>
                  <a:lnTo>
                    <a:pt x="598932" y="574547"/>
                  </a:lnTo>
                  <a:lnTo>
                    <a:pt x="1140714" y="574548"/>
                  </a:lnTo>
                  <a:close/>
                </a:path>
                <a:path w="1169035" h="574675">
                  <a:moveTo>
                    <a:pt x="1168908" y="574548"/>
                  </a:moveTo>
                  <a:lnTo>
                    <a:pt x="1168908" y="295656"/>
                  </a:lnTo>
                  <a:lnTo>
                    <a:pt x="1140714" y="295656"/>
                  </a:lnTo>
                  <a:lnTo>
                    <a:pt x="1140714" y="563118"/>
                  </a:lnTo>
                  <a:lnTo>
                    <a:pt x="1155192" y="563118"/>
                  </a:lnTo>
                  <a:lnTo>
                    <a:pt x="1155192" y="574548"/>
                  </a:lnTo>
                  <a:lnTo>
                    <a:pt x="1168908" y="574548"/>
                  </a:lnTo>
                  <a:close/>
                </a:path>
                <a:path w="1169035" h="574675">
                  <a:moveTo>
                    <a:pt x="1155192" y="574548"/>
                  </a:moveTo>
                  <a:lnTo>
                    <a:pt x="1155192" y="563118"/>
                  </a:lnTo>
                  <a:lnTo>
                    <a:pt x="1143761" y="574548"/>
                  </a:lnTo>
                  <a:lnTo>
                    <a:pt x="1155192" y="574548"/>
                  </a:lnTo>
                  <a:close/>
                </a:path>
              </a:pathLst>
            </a:custGeom>
            <a:solidFill>
              <a:srgbClr val="FF2BD8"/>
            </a:solidFill>
          </p:spPr>
          <p:txBody>
            <a:bodyPr wrap="square" lIns="0" tIns="0" rIns="0" bIns="0" rtlCol="0"/>
            <a:lstStyle/>
            <a:p>
              <a:endParaRPr/>
            </a:p>
          </p:txBody>
        </p:sp>
      </p:grpSp>
      <p:sp>
        <p:nvSpPr>
          <p:cNvPr id="25" name="object 25"/>
          <p:cNvSpPr txBox="1"/>
          <p:nvPr/>
        </p:nvSpPr>
        <p:spPr>
          <a:xfrm>
            <a:off x="2021839" y="4794758"/>
            <a:ext cx="518159" cy="269875"/>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+1</a:t>
            </a:r>
            <a:r>
              <a:rPr sz="1600" spc="-290" dirty="0">
                <a:latin typeface="Arial"/>
                <a:cs typeface="Arial"/>
              </a:rPr>
              <a:t> </a:t>
            </a:r>
            <a:r>
              <a:rPr sz="1600" dirty="0">
                <a:latin typeface="Arial"/>
                <a:cs typeface="Arial"/>
              </a:rPr>
              <a:t>+1</a:t>
            </a:r>
            <a:endParaRPr sz="1600">
              <a:latin typeface="Arial"/>
              <a:cs typeface="Arial"/>
            </a:endParaRPr>
          </a:p>
        </p:txBody>
      </p:sp>
      <p:sp>
        <p:nvSpPr>
          <p:cNvPr id="26" name="object 26"/>
          <p:cNvSpPr txBox="1"/>
          <p:nvPr/>
        </p:nvSpPr>
        <p:spPr>
          <a:xfrm>
            <a:off x="2605529" y="5076704"/>
            <a:ext cx="461009" cy="269875"/>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-1</a:t>
            </a:r>
            <a:r>
              <a:rPr sz="1600" spc="45" dirty="0">
                <a:latin typeface="Arial"/>
                <a:cs typeface="Arial"/>
              </a:rPr>
              <a:t> </a:t>
            </a:r>
            <a:r>
              <a:rPr sz="1600" dirty="0">
                <a:latin typeface="Arial"/>
                <a:cs typeface="Arial"/>
              </a:rPr>
              <a:t>-1</a:t>
            </a:r>
            <a:endParaRPr sz="1600">
              <a:latin typeface="Arial"/>
              <a:cs typeface="Arial"/>
            </a:endParaRPr>
          </a:p>
        </p:txBody>
      </p:sp>
      <p:grpSp>
        <p:nvGrpSpPr>
          <p:cNvPr id="27" name="object 27"/>
          <p:cNvGrpSpPr/>
          <p:nvPr/>
        </p:nvGrpSpPr>
        <p:grpSpPr>
          <a:xfrm>
            <a:off x="4048505" y="4459985"/>
            <a:ext cx="1352550" cy="893444"/>
            <a:chOff x="4048505" y="4459985"/>
            <a:chExt cx="1352550" cy="893444"/>
          </a:xfrm>
        </p:grpSpPr>
        <p:sp>
          <p:nvSpPr>
            <p:cNvPr id="28" name="object 28"/>
            <p:cNvSpPr/>
            <p:nvPr/>
          </p:nvSpPr>
          <p:spPr>
            <a:xfrm>
              <a:off x="4048505" y="4985003"/>
              <a:ext cx="1352550" cy="104139"/>
            </a:xfrm>
            <a:custGeom>
              <a:avLst/>
              <a:gdLst/>
              <a:ahLst/>
              <a:cxnLst/>
              <a:rect l="l" t="t" r="r" b="b"/>
              <a:pathLst>
                <a:path w="1352550" h="104139">
                  <a:moveTo>
                    <a:pt x="1328113" y="51816"/>
                  </a:moveTo>
                  <a:lnTo>
                    <a:pt x="1317625" y="45732"/>
                  </a:lnTo>
                  <a:lnTo>
                    <a:pt x="1256538" y="45624"/>
                  </a:lnTo>
                  <a:lnTo>
                    <a:pt x="0" y="44196"/>
                  </a:lnTo>
                  <a:lnTo>
                    <a:pt x="0" y="57150"/>
                  </a:lnTo>
                  <a:lnTo>
                    <a:pt x="1317625" y="57899"/>
                  </a:lnTo>
                  <a:lnTo>
                    <a:pt x="1328113" y="51816"/>
                  </a:lnTo>
                  <a:close/>
                </a:path>
                <a:path w="1352550" h="104139">
                  <a:moveTo>
                    <a:pt x="1352550" y="51816"/>
                  </a:moveTo>
                  <a:lnTo>
                    <a:pt x="1267206" y="2286"/>
                  </a:lnTo>
                  <a:lnTo>
                    <a:pt x="1264158" y="0"/>
                  </a:lnTo>
                  <a:lnTo>
                    <a:pt x="1260348" y="1524"/>
                  </a:lnTo>
                  <a:lnTo>
                    <a:pt x="1258824" y="4572"/>
                  </a:lnTo>
                  <a:lnTo>
                    <a:pt x="1256538" y="6858"/>
                  </a:lnTo>
                  <a:lnTo>
                    <a:pt x="1258062" y="11430"/>
                  </a:lnTo>
                  <a:lnTo>
                    <a:pt x="1261110" y="12954"/>
                  </a:lnTo>
                  <a:lnTo>
                    <a:pt x="1317558" y="45694"/>
                  </a:lnTo>
                  <a:lnTo>
                    <a:pt x="1340358" y="45720"/>
                  </a:lnTo>
                  <a:lnTo>
                    <a:pt x="1340358" y="59000"/>
                  </a:lnTo>
                  <a:lnTo>
                    <a:pt x="1352550" y="51816"/>
                  </a:lnTo>
                  <a:close/>
                </a:path>
                <a:path w="1352550" h="104139">
                  <a:moveTo>
                    <a:pt x="1340358" y="59000"/>
                  </a:moveTo>
                  <a:lnTo>
                    <a:pt x="1340358" y="57912"/>
                  </a:lnTo>
                  <a:lnTo>
                    <a:pt x="1317558" y="57937"/>
                  </a:lnTo>
                  <a:lnTo>
                    <a:pt x="1261110" y="90678"/>
                  </a:lnTo>
                  <a:lnTo>
                    <a:pt x="1258062" y="92202"/>
                  </a:lnTo>
                  <a:lnTo>
                    <a:pt x="1256538" y="96774"/>
                  </a:lnTo>
                  <a:lnTo>
                    <a:pt x="1258824" y="99822"/>
                  </a:lnTo>
                  <a:lnTo>
                    <a:pt x="1260348" y="102870"/>
                  </a:lnTo>
                  <a:lnTo>
                    <a:pt x="1264158" y="103632"/>
                  </a:lnTo>
                  <a:lnTo>
                    <a:pt x="1267206" y="102108"/>
                  </a:lnTo>
                  <a:lnTo>
                    <a:pt x="1340358" y="59000"/>
                  </a:lnTo>
                  <a:close/>
                </a:path>
                <a:path w="1352550" h="104139">
                  <a:moveTo>
                    <a:pt x="1340358" y="57912"/>
                  </a:moveTo>
                  <a:lnTo>
                    <a:pt x="1340358" y="45720"/>
                  </a:lnTo>
                  <a:lnTo>
                    <a:pt x="1317558" y="45694"/>
                  </a:lnTo>
                  <a:lnTo>
                    <a:pt x="1328113" y="51816"/>
                  </a:lnTo>
                  <a:lnTo>
                    <a:pt x="1337310" y="46482"/>
                  </a:lnTo>
                  <a:lnTo>
                    <a:pt x="1337310" y="57910"/>
                  </a:lnTo>
                  <a:lnTo>
                    <a:pt x="1340358" y="57912"/>
                  </a:lnTo>
                  <a:close/>
                </a:path>
                <a:path w="1352550" h="104139">
                  <a:moveTo>
                    <a:pt x="1337310" y="57910"/>
                  </a:moveTo>
                  <a:lnTo>
                    <a:pt x="1337310" y="57150"/>
                  </a:lnTo>
                  <a:lnTo>
                    <a:pt x="1328113" y="51816"/>
                  </a:lnTo>
                  <a:lnTo>
                    <a:pt x="1317625" y="57899"/>
                  </a:lnTo>
                  <a:lnTo>
                    <a:pt x="1337310" y="57910"/>
                  </a:lnTo>
                  <a:close/>
                </a:path>
                <a:path w="1352550" h="104139">
                  <a:moveTo>
                    <a:pt x="1337310" y="57150"/>
                  </a:moveTo>
                  <a:lnTo>
                    <a:pt x="1337310" y="46482"/>
                  </a:lnTo>
                  <a:lnTo>
                    <a:pt x="1328113" y="51816"/>
                  </a:lnTo>
                  <a:lnTo>
                    <a:pt x="1337310" y="57150"/>
                  </a:lnTo>
                  <a:close/>
                </a:path>
              </a:pathLst>
            </a:custGeom>
            <a:solidFill>
              <a:srgbClr val="000000"/>
            </a:solidFill>
          </p:spPr>
          <p:txBody>
            <a:bodyPr wrap="square" lIns="0" tIns="0" rIns="0" bIns="0" rtlCol="0"/>
            <a:lstStyle/>
            <a:p>
              <a:endParaRPr/>
            </a:p>
          </p:txBody>
        </p:sp>
        <p:sp>
          <p:nvSpPr>
            <p:cNvPr id="29" name="object 29"/>
            <p:cNvSpPr/>
            <p:nvPr/>
          </p:nvSpPr>
          <p:spPr>
            <a:xfrm>
              <a:off x="4130039" y="4459985"/>
              <a:ext cx="1141730" cy="893444"/>
            </a:xfrm>
            <a:custGeom>
              <a:avLst/>
              <a:gdLst/>
              <a:ahLst/>
              <a:cxnLst/>
              <a:rect l="l" t="t" r="r" b="b"/>
              <a:pathLst>
                <a:path w="1141729" h="893445">
                  <a:moveTo>
                    <a:pt x="301752" y="893064"/>
                  </a:moveTo>
                  <a:lnTo>
                    <a:pt x="301752" y="573786"/>
                  </a:lnTo>
                  <a:lnTo>
                    <a:pt x="295656" y="567690"/>
                  </a:lnTo>
                  <a:lnTo>
                    <a:pt x="288036" y="566928"/>
                  </a:lnTo>
                  <a:lnTo>
                    <a:pt x="762" y="560070"/>
                  </a:lnTo>
                  <a:lnTo>
                    <a:pt x="0" y="589026"/>
                  </a:lnTo>
                  <a:lnTo>
                    <a:pt x="272796" y="595538"/>
                  </a:lnTo>
                  <a:lnTo>
                    <a:pt x="272796" y="581406"/>
                  </a:lnTo>
                  <a:lnTo>
                    <a:pt x="287274" y="595884"/>
                  </a:lnTo>
                  <a:lnTo>
                    <a:pt x="287274" y="893064"/>
                  </a:lnTo>
                  <a:lnTo>
                    <a:pt x="301752" y="893064"/>
                  </a:lnTo>
                  <a:close/>
                </a:path>
                <a:path w="1141729" h="893445">
                  <a:moveTo>
                    <a:pt x="287274" y="595884"/>
                  </a:moveTo>
                  <a:lnTo>
                    <a:pt x="272796" y="581406"/>
                  </a:lnTo>
                  <a:lnTo>
                    <a:pt x="272796" y="595538"/>
                  </a:lnTo>
                  <a:lnTo>
                    <a:pt x="287274" y="595884"/>
                  </a:lnTo>
                  <a:close/>
                </a:path>
                <a:path w="1141729" h="893445">
                  <a:moveTo>
                    <a:pt x="287274" y="893064"/>
                  </a:moveTo>
                  <a:lnTo>
                    <a:pt x="287274" y="595884"/>
                  </a:lnTo>
                  <a:lnTo>
                    <a:pt x="272796" y="595538"/>
                  </a:lnTo>
                  <a:lnTo>
                    <a:pt x="272796" y="893064"/>
                  </a:lnTo>
                  <a:lnTo>
                    <a:pt x="287274" y="893064"/>
                  </a:lnTo>
                  <a:close/>
                </a:path>
                <a:path w="1141729" h="893445">
                  <a:moveTo>
                    <a:pt x="868680" y="560070"/>
                  </a:moveTo>
                  <a:lnTo>
                    <a:pt x="868680" y="6858"/>
                  </a:lnTo>
                  <a:lnTo>
                    <a:pt x="862584" y="0"/>
                  </a:lnTo>
                  <a:lnTo>
                    <a:pt x="570738" y="0"/>
                  </a:lnTo>
                  <a:lnTo>
                    <a:pt x="566928" y="1524"/>
                  </a:lnTo>
                  <a:lnTo>
                    <a:pt x="561594" y="6858"/>
                  </a:lnTo>
                  <a:lnTo>
                    <a:pt x="560070" y="10668"/>
                  </a:lnTo>
                  <a:lnTo>
                    <a:pt x="560070" y="14478"/>
                  </a:lnTo>
                  <a:lnTo>
                    <a:pt x="565445" y="893064"/>
                  </a:lnTo>
                  <a:lnTo>
                    <a:pt x="574548" y="893064"/>
                  </a:lnTo>
                  <a:lnTo>
                    <a:pt x="574548" y="28956"/>
                  </a:lnTo>
                  <a:lnTo>
                    <a:pt x="588264" y="14478"/>
                  </a:lnTo>
                  <a:lnTo>
                    <a:pt x="588352" y="28956"/>
                  </a:lnTo>
                  <a:lnTo>
                    <a:pt x="840486" y="28956"/>
                  </a:lnTo>
                  <a:lnTo>
                    <a:pt x="840486" y="14478"/>
                  </a:lnTo>
                  <a:lnTo>
                    <a:pt x="854202" y="28956"/>
                  </a:lnTo>
                  <a:lnTo>
                    <a:pt x="854202" y="560070"/>
                  </a:lnTo>
                  <a:lnTo>
                    <a:pt x="868680" y="560070"/>
                  </a:lnTo>
                  <a:close/>
                </a:path>
                <a:path w="1141729" h="893445">
                  <a:moveTo>
                    <a:pt x="588352" y="28956"/>
                  </a:moveTo>
                  <a:lnTo>
                    <a:pt x="588264" y="14478"/>
                  </a:lnTo>
                  <a:lnTo>
                    <a:pt x="574548" y="28956"/>
                  </a:lnTo>
                  <a:lnTo>
                    <a:pt x="588352" y="28956"/>
                  </a:lnTo>
                  <a:close/>
                </a:path>
                <a:path w="1141729" h="893445">
                  <a:moveTo>
                    <a:pt x="593643" y="893064"/>
                  </a:moveTo>
                  <a:lnTo>
                    <a:pt x="588352" y="28956"/>
                  </a:lnTo>
                  <a:lnTo>
                    <a:pt x="574548" y="28956"/>
                  </a:lnTo>
                  <a:lnTo>
                    <a:pt x="574548" y="893064"/>
                  </a:lnTo>
                  <a:lnTo>
                    <a:pt x="593643" y="893064"/>
                  </a:lnTo>
                  <a:close/>
                </a:path>
                <a:path w="1141729" h="893445">
                  <a:moveTo>
                    <a:pt x="854202" y="28956"/>
                  </a:moveTo>
                  <a:lnTo>
                    <a:pt x="840486" y="14478"/>
                  </a:lnTo>
                  <a:lnTo>
                    <a:pt x="840486" y="28956"/>
                  </a:lnTo>
                  <a:lnTo>
                    <a:pt x="854202" y="28956"/>
                  </a:lnTo>
                  <a:close/>
                </a:path>
                <a:path w="1141729" h="893445">
                  <a:moveTo>
                    <a:pt x="868680" y="589026"/>
                  </a:moveTo>
                  <a:lnTo>
                    <a:pt x="868680" y="574548"/>
                  </a:lnTo>
                  <a:lnTo>
                    <a:pt x="854202" y="560070"/>
                  </a:lnTo>
                  <a:lnTo>
                    <a:pt x="854202" y="28956"/>
                  </a:lnTo>
                  <a:lnTo>
                    <a:pt x="840486" y="28956"/>
                  </a:lnTo>
                  <a:lnTo>
                    <a:pt x="840486" y="582930"/>
                  </a:lnTo>
                  <a:lnTo>
                    <a:pt x="846582" y="589026"/>
                  </a:lnTo>
                  <a:lnTo>
                    <a:pt x="868680" y="589026"/>
                  </a:lnTo>
                  <a:close/>
                </a:path>
                <a:path w="1141729" h="893445">
                  <a:moveTo>
                    <a:pt x="1141476" y="589026"/>
                  </a:moveTo>
                  <a:lnTo>
                    <a:pt x="1141476" y="560070"/>
                  </a:lnTo>
                  <a:lnTo>
                    <a:pt x="854202" y="560070"/>
                  </a:lnTo>
                  <a:lnTo>
                    <a:pt x="868680" y="574548"/>
                  </a:lnTo>
                  <a:lnTo>
                    <a:pt x="868680" y="589026"/>
                  </a:lnTo>
                  <a:lnTo>
                    <a:pt x="1141476" y="589026"/>
                  </a:lnTo>
                  <a:close/>
                </a:path>
              </a:pathLst>
            </a:custGeom>
            <a:solidFill>
              <a:srgbClr val="FF2BD8"/>
            </a:solidFill>
          </p:spPr>
          <p:txBody>
            <a:bodyPr wrap="square" lIns="0" tIns="0" rIns="0" bIns="0" rtlCol="0"/>
            <a:lstStyle/>
            <a:p>
              <a:endParaRPr/>
            </a:p>
          </p:txBody>
        </p:sp>
      </p:grpSp>
      <p:sp>
        <p:nvSpPr>
          <p:cNvPr id="30" name="object 30"/>
          <p:cNvSpPr txBox="1"/>
          <p:nvPr/>
        </p:nvSpPr>
        <p:spPr>
          <a:xfrm>
            <a:off x="4714747" y="4498340"/>
            <a:ext cx="257810" cy="269875"/>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+2</a:t>
            </a:r>
            <a:endParaRPr sz="1600">
              <a:latin typeface="Arial"/>
              <a:cs typeface="Arial"/>
            </a:endParaRPr>
          </a:p>
        </p:txBody>
      </p:sp>
      <p:sp>
        <p:nvSpPr>
          <p:cNvPr id="31" name="object 31"/>
          <p:cNvSpPr txBox="1"/>
          <p:nvPr/>
        </p:nvSpPr>
        <p:spPr>
          <a:xfrm>
            <a:off x="4256793" y="4918960"/>
            <a:ext cx="139065" cy="269875"/>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0</a:t>
            </a:r>
            <a:endParaRPr sz="1600">
              <a:latin typeface="Arial"/>
              <a:cs typeface="Arial"/>
            </a:endParaRPr>
          </a:p>
        </p:txBody>
      </p:sp>
      <p:sp>
        <p:nvSpPr>
          <p:cNvPr id="32" name="object 32"/>
          <p:cNvSpPr txBox="1"/>
          <p:nvPr/>
        </p:nvSpPr>
        <p:spPr>
          <a:xfrm>
            <a:off x="5131564" y="4912104"/>
            <a:ext cx="139065" cy="269875"/>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0</a:t>
            </a:r>
            <a:endParaRPr sz="1600">
              <a:latin typeface="Arial"/>
              <a:cs typeface="Arial"/>
            </a:endParaRPr>
          </a:p>
        </p:txBody>
      </p:sp>
      <p:sp>
        <p:nvSpPr>
          <p:cNvPr id="33" name="object 33"/>
          <p:cNvSpPr/>
          <p:nvPr/>
        </p:nvSpPr>
        <p:spPr>
          <a:xfrm>
            <a:off x="6198870" y="4756403"/>
            <a:ext cx="1332230" cy="104139"/>
          </a:xfrm>
          <a:custGeom>
            <a:avLst/>
            <a:gdLst/>
            <a:ahLst/>
            <a:cxnLst/>
            <a:rect l="l" t="t" r="r" b="b"/>
            <a:pathLst>
              <a:path w="1332229" h="104139">
                <a:moveTo>
                  <a:pt x="1306777" y="51816"/>
                </a:moveTo>
                <a:lnTo>
                  <a:pt x="1296289" y="45733"/>
                </a:lnTo>
                <a:lnTo>
                  <a:pt x="1235964" y="45624"/>
                </a:lnTo>
                <a:lnTo>
                  <a:pt x="0" y="44196"/>
                </a:lnTo>
                <a:lnTo>
                  <a:pt x="0" y="57150"/>
                </a:lnTo>
                <a:lnTo>
                  <a:pt x="1296289" y="57898"/>
                </a:lnTo>
                <a:lnTo>
                  <a:pt x="1306777" y="51816"/>
                </a:lnTo>
                <a:close/>
              </a:path>
              <a:path w="1332229" h="104139">
                <a:moveTo>
                  <a:pt x="1331976" y="51816"/>
                </a:moveTo>
                <a:lnTo>
                  <a:pt x="1246632" y="1524"/>
                </a:lnTo>
                <a:lnTo>
                  <a:pt x="1243584" y="0"/>
                </a:lnTo>
                <a:lnTo>
                  <a:pt x="1239774" y="762"/>
                </a:lnTo>
                <a:lnTo>
                  <a:pt x="1237488" y="3810"/>
                </a:lnTo>
                <a:lnTo>
                  <a:pt x="1235964" y="6858"/>
                </a:lnTo>
                <a:lnTo>
                  <a:pt x="1236726" y="10668"/>
                </a:lnTo>
                <a:lnTo>
                  <a:pt x="1239774" y="12954"/>
                </a:lnTo>
                <a:lnTo>
                  <a:pt x="1296221" y="45693"/>
                </a:lnTo>
                <a:lnTo>
                  <a:pt x="1319022" y="45720"/>
                </a:lnTo>
                <a:lnTo>
                  <a:pt x="1319022" y="59267"/>
                </a:lnTo>
                <a:lnTo>
                  <a:pt x="1331976" y="51816"/>
                </a:lnTo>
                <a:close/>
              </a:path>
              <a:path w="1332229" h="104139">
                <a:moveTo>
                  <a:pt x="1319022" y="59267"/>
                </a:moveTo>
                <a:lnTo>
                  <a:pt x="1319022" y="57912"/>
                </a:lnTo>
                <a:lnTo>
                  <a:pt x="1296221" y="57938"/>
                </a:lnTo>
                <a:lnTo>
                  <a:pt x="1239774" y="90678"/>
                </a:lnTo>
                <a:lnTo>
                  <a:pt x="1236726" y="92202"/>
                </a:lnTo>
                <a:lnTo>
                  <a:pt x="1235964" y="96012"/>
                </a:lnTo>
                <a:lnTo>
                  <a:pt x="1239012" y="102108"/>
                </a:lnTo>
                <a:lnTo>
                  <a:pt x="1243584" y="103632"/>
                </a:lnTo>
                <a:lnTo>
                  <a:pt x="1245870" y="101346"/>
                </a:lnTo>
                <a:lnTo>
                  <a:pt x="1319022" y="59267"/>
                </a:lnTo>
                <a:close/>
              </a:path>
              <a:path w="1332229" h="104139">
                <a:moveTo>
                  <a:pt x="1319022" y="57912"/>
                </a:moveTo>
                <a:lnTo>
                  <a:pt x="1319022" y="45720"/>
                </a:lnTo>
                <a:lnTo>
                  <a:pt x="1296221" y="45693"/>
                </a:lnTo>
                <a:lnTo>
                  <a:pt x="1306777" y="51816"/>
                </a:lnTo>
                <a:lnTo>
                  <a:pt x="1315974" y="46482"/>
                </a:lnTo>
                <a:lnTo>
                  <a:pt x="1315974" y="57910"/>
                </a:lnTo>
                <a:lnTo>
                  <a:pt x="1319022" y="57912"/>
                </a:lnTo>
                <a:close/>
              </a:path>
              <a:path w="1332229" h="104139">
                <a:moveTo>
                  <a:pt x="1315974" y="57910"/>
                </a:moveTo>
                <a:lnTo>
                  <a:pt x="1315974" y="57150"/>
                </a:lnTo>
                <a:lnTo>
                  <a:pt x="1306777" y="51816"/>
                </a:lnTo>
                <a:lnTo>
                  <a:pt x="1296289" y="57898"/>
                </a:lnTo>
                <a:lnTo>
                  <a:pt x="1315974" y="57910"/>
                </a:lnTo>
                <a:close/>
              </a:path>
              <a:path w="1332229" h="104139">
                <a:moveTo>
                  <a:pt x="1315974" y="57150"/>
                </a:moveTo>
                <a:lnTo>
                  <a:pt x="1315974" y="46482"/>
                </a:lnTo>
                <a:lnTo>
                  <a:pt x="1306777" y="51816"/>
                </a:lnTo>
                <a:lnTo>
                  <a:pt x="1315974" y="57150"/>
                </a:lnTo>
                <a:close/>
              </a:path>
            </a:pathLst>
          </a:custGeom>
          <a:solidFill>
            <a:srgbClr val="000000"/>
          </a:solidFill>
        </p:spPr>
        <p:txBody>
          <a:bodyPr wrap="square" lIns="0" tIns="0" rIns="0" bIns="0" rtlCol="0"/>
          <a:lstStyle/>
          <a:p>
            <a:endParaRPr/>
          </a:p>
        </p:txBody>
      </p:sp>
      <p:sp>
        <p:nvSpPr>
          <p:cNvPr id="34" name="object 34"/>
          <p:cNvSpPr txBox="1"/>
          <p:nvPr/>
        </p:nvSpPr>
        <p:spPr>
          <a:xfrm>
            <a:off x="6624316" y="5116322"/>
            <a:ext cx="445134" cy="269875"/>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-2</a:t>
            </a:r>
            <a:r>
              <a:rPr sz="1600" spc="-75" dirty="0">
                <a:latin typeface="Arial"/>
                <a:cs typeface="Arial"/>
              </a:rPr>
              <a:t> </a:t>
            </a:r>
            <a:r>
              <a:rPr sz="1600" dirty="0">
                <a:latin typeface="Arial"/>
                <a:cs typeface="Arial"/>
              </a:rPr>
              <a:t>-2</a:t>
            </a:r>
            <a:endParaRPr sz="1600">
              <a:latin typeface="Arial"/>
              <a:cs typeface="Arial"/>
            </a:endParaRPr>
          </a:p>
        </p:txBody>
      </p:sp>
      <p:sp>
        <p:nvSpPr>
          <p:cNvPr id="35" name="object 35"/>
          <p:cNvSpPr/>
          <p:nvPr/>
        </p:nvSpPr>
        <p:spPr>
          <a:xfrm>
            <a:off x="6278879" y="4796028"/>
            <a:ext cx="1152525" cy="557530"/>
          </a:xfrm>
          <a:custGeom>
            <a:avLst/>
            <a:gdLst/>
            <a:ahLst/>
            <a:cxnLst/>
            <a:rect l="l" t="t" r="r" b="b"/>
            <a:pathLst>
              <a:path w="1152525" h="557529">
                <a:moveTo>
                  <a:pt x="305562" y="557022"/>
                </a:moveTo>
                <a:lnTo>
                  <a:pt x="305562" y="6857"/>
                </a:lnTo>
                <a:lnTo>
                  <a:pt x="299466" y="0"/>
                </a:lnTo>
                <a:lnTo>
                  <a:pt x="0" y="0"/>
                </a:lnTo>
                <a:lnTo>
                  <a:pt x="0" y="28956"/>
                </a:lnTo>
                <a:lnTo>
                  <a:pt x="277368" y="28955"/>
                </a:lnTo>
                <a:lnTo>
                  <a:pt x="277368" y="14477"/>
                </a:lnTo>
                <a:lnTo>
                  <a:pt x="291846" y="28955"/>
                </a:lnTo>
                <a:lnTo>
                  <a:pt x="291846" y="557022"/>
                </a:lnTo>
                <a:lnTo>
                  <a:pt x="305562" y="557022"/>
                </a:lnTo>
                <a:close/>
              </a:path>
              <a:path w="1152525" h="557529">
                <a:moveTo>
                  <a:pt x="291846" y="28955"/>
                </a:moveTo>
                <a:lnTo>
                  <a:pt x="277368" y="14477"/>
                </a:lnTo>
                <a:lnTo>
                  <a:pt x="277368" y="28955"/>
                </a:lnTo>
                <a:lnTo>
                  <a:pt x="291846" y="28955"/>
                </a:lnTo>
                <a:close/>
              </a:path>
              <a:path w="1152525" h="557529">
                <a:moveTo>
                  <a:pt x="291846" y="557022"/>
                </a:moveTo>
                <a:lnTo>
                  <a:pt x="291846" y="28955"/>
                </a:lnTo>
                <a:lnTo>
                  <a:pt x="277368" y="28955"/>
                </a:lnTo>
                <a:lnTo>
                  <a:pt x="277368" y="557022"/>
                </a:lnTo>
                <a:lnTo>
                  <a:pt x="291846" y="557022"/>
                </a:lnTo>
                <a:close/>
              </a:path>
              <a:path w="1152525" h="557529">
                <a:moveTo>
                  <a:pt x="1152144" y="28955"/>
                </a:moveTo>
                <a:lnTo>
                  <a:pt x="1152144" y="0"/>
                </a:lnTo>
                <a:lnTo>
                  <a:pt x="852678" y="0"/>
                </a:lnTo>
                <a:lnTo>
                  <a:pt x="846582" y="6857"/>
                </a:lnTo>
                <a:lnTo>
                  <a:pt x="846582" y="557022"/>
                </a:lnTo>
                <a:lnTo>
                  <a:pt x="860297" y="557022"/>
                </a:lnTo>
                <a:lnTo>
                  <a:pt x="860297" y="28955"/>
                </a:lnTo>
                <a:lnTo>
                  <a:pt x="874776" y="14477"/>
                </a:lnTo>
                <a:lnTo>
                  <a:pt x="874776" y="28955"/>
                </a:lnTo>
                <a:lnTo>
                  <a:pt x="1152144" y="28955"/>
                </a:lnTo>
                <a:close/>
              </a:path>
              <a:path w="1152525" h="557529">
                <a:moveTo>
                  <a:pt x="874776" y="28955"/>
                </a:moveTo>
                <a:lnTo>
                  <a:pt x="874776" y="14477"/>
                </a:lnTo>
                <a:lnTo>
                  <a:pt x="860297" y="28955"/>
                </a:lnTo>
                <a:lnTo>
                  <a:pt x="874776" y="28955"/>
                </a:lnTo>
                <a:close/>
              </a:path>
              <a:path w="1152525" h="557529">
                <a:moveTo>
                  <a:pt x="874776" y="557022"/>
                </a:moveTo>
                <a:lnTo>
                  <a:pt x="874776" y="28955"/>
                </a:lnTo>
                <a:lnTo>
                  <a:pt x="860297" y="28955"/>
                </a:lnTo>
                <a:lnTo>
                  <a:pt x="860297" y="557022"/>
                </a:lnTo>
                <a:lnTo>
                  <a:pt x="874776" y="557022"/>
                </a:lnTo>
                <a:close/>
              </a:path>
            </a:pathLst>
          </a:custGeom>
          <a:solidFill>
            <a:srgbClr val="FF2BD8"/>
          </a:solidFill>
        </p:spPr>
        <p:txBody>
          <a:bodyPr wrap="square" lIns="0" tIns="0" rIns="0" bIns="0" rtlCol="0"/>
          <a:lstStyle/>
          <a:p>
            <a:endParaRPr/>
          </a:p>
        </p:txBody>
      </p:sp>
      <p:sp>
        <p:nvSpPr>
          <p:cNvPr id="36" name="object 36"/>
          <p:cNvSpPr txBox="1"/>
          <p:nvPr/>
        </p:nvSpPr>
        <p:spPr>
          <a:xfrm>
            <a:off x="7746738" y="4780287"/>
            <a:ext cx="1014730" cy="57404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Sum =</a:t>
            </a:r>
            <a:r>
              <a:rPr sz="1800" spc="-75" dirty="0">
                <a:latin typeface="Arial"/>
                <a:cs typeface="Arial"/>
              </a:rPr>
              <a:t> </a:t>
            </a:r>
            <a:r>
              <a:rPr sz="1800" dirty="0">
                <a:latin typeface="Arial"/>
                <a:cs typeface="Arial"/>
              </a:rPr>
              <a:t>-4</a:t>
            </a:r>
            <a:endParaRPr sz="1800">
              <a:latin typeface="Arial"/>
              <a:cs typeface="Arial"/>
            </a:endParaRPr>
          </a:p>
          <a:p>
            <a:pPr marL="12700">
              <a:lnSpc>
                <a:spcPct val="100000"/>
              </a:lnSpc>
            </a:pPr>
            <a:r>
              <a:rPr sz="1800" dirty="0">
                <a:latin typeface="Arial"/>
                <a:cs typeface="Arial"/>
              </a:rPr>
              <a:t>B </a:t>
            </a:r>
            <a:r>
              <a:rPr sz="1800" spc="-5" dirty="0">
                <a:latin typeface="Arial"/>
                <a:cs typeface="Arial"/>
              </a:rPr>
              <a:t>sent</a:t>
            </a:r>
            <a:r>
              <a:rPr sz="1800" spc="-95" dirty="0">
                <a:latin typeface="Arial"/>
                <a:cs typeface="Arial"/>
              </a:rPr>
              <a:t> </a:t>
            </a:r>
            <a:r>
              <a:rPr sz="1800" spc="-5" dirty="0">
                <a:latin typeface="Arial"/>
                <a:cs typeface="Arial"/>
              </a:rPr>
              <a:t>“0”</a:t>
            </a:r>
            <a:endParaRPr sz="1800">
              <a:latin typeface="Arial"/>
              <a:cs typeface="Arial"/>
            </a:endParaRPr>
          </a:p>
        </p:txBody>
      </p:sp>
      <p:sp>
        <p:nvSpPr>
          <p:cNvPr id="37" name="object 37"/>
          <p:cNvSpPr txBox="1"/>
          <p:nvPr/>
        </p:nvSpPr>
        <p:spPr>
          <a:xfrm>
            <a:off x="5898896" y="4662932"/>
            <a:ext cx="585470" cy="502920"/>
          </a:xfrm>
          <a:prstGeom prst="rect">
            <a:avLst/>
          </a:prstGeom>
        </p:spPr>
        <p:txBody>
          <a:bodyPr vert="horz" wrap="square" lIns="0" tIns="12700" rIns="0" bIns="0" rtlCol="0">
            <a:spAutoFit/>
          </a:bodyPr>
          <a:lstStyle/>
          <a:p>
            <a:pPr marR="5080" algn="r">
              <a:lnSpc>
                <a:spcPts val="1755"/>
              </a:lnSpc>
              <a:spcBef>
                <a:spcPts val="100"/>
              </a:spcBef>
            </a:pPr>
            <a:r>
              <a:rPr sz="1600" dirty="0">
                <a:latin typeface="Arial"/>
                <a:cs typeface="Arial"/>
              </a:rPr>
              <a:t>0</a:t>
            </a:r>
            <a:endParaRPr sz="1600">
              <a:latin typeface="Arial"/>
              <a:cs typeface="Arial"/>
            </a:endParaRPr>
          </a:p>
          <a:p>
            <a:pPr marL="12700">
              <a:lnSpc>
                <a:spcPts val="1995"/>
              </a:lnSpc>
            </a:pPr>
            <a:r>
              <a:rPr sz="1800" dirty="0">
                <a:latin typeface="Arial"/>
                <a:cs typeface="Arial"/>
              </a:rPr>
              <a:t>S x</a:t>
            </a:r>
            <a:r>
              <a:rPr sz="1800" spc="-95" dirty="0">
                <a:latin typeface="Arial"/>
                <a:cs typeface="Arial"/>
              </a:rPr>
              <a:t> </a:t>
            </a:r>
            <a:r>
              <a:rPr sz="1800" dirty="0">
                <a:latin typeface="Arial"/>
                <a:cs typeface="Arial"/>
              </a:rPr>
              <a:t>B</a:t>
            </a:r>
            <a:endParaRPr sz="1800">
              <a:latin typeface="Arial"/>
              <a:cs typeface="Arial"/>
            </a:endParaRPr>
          </a:p>
        </p:txBody>
      </p:sp>
      <p:sp>
        <p:nvSpPr>
          <p:cNvPr id="38" name="object 38"/>
          <p:cNvSpPr txBox="1"/>
          <p:nvPr/>
        </p:nvSpPr>
        <p:spPr>
          <a:xfrm>
            <a:off x="7221725" y="4672840"/>
            <a:ext cx="139065" cy="269875"/>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0</a:t>
            </a:r>
            <a:endParaRPr sz="1600">
              <a:latin typeface="Arial"/>
              <a:cs typeface="Arial"/>
            </a:endParaRPr>
          </a:p>
        </p:txBody>
      </p:sp>
      <p:grpSp>
        <p:nvGrpSpPr>
          <p:cNvPr id="39" name="object 39"/>
          <p:cNvGrpSpPr/>
          <p:nvPr/>
        </p:nvGrpSpPr>
        <p:grpSpPr>
          <a:xfrm>
            <a:off x="457200" y="5352288"/>
            <a:ext cx="9144000" cy="980440"/>
            <a:chOff x="457200" y="5352288"/>
            <a:chExt cx="9144000" cy="980440"/>
          </a:xfrm>
        </p:grpSpPr>
        <p:sp>
          <p:nvSpPr>
            <p:cNvPr id="40" name="object 40"/>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41" name="object 41"/>
            <p:cNvSpPr/>
            <p:nvPr/>
          </p:nvSpPr>
          <p:spPr>
            <a:xfrm>
              <a:off x="2516885" y="5353050"/>
              <a:ext cx="598170" cy="17780"/>
            </a:xfrm>
            <a:custGeom>
              <a:avLst/>
              <a:gdLst/>
              <a:ahLst/>
              <a:cxnLst/>
              <a:rect l="l" t="t" r="r" b="b"/>
              <a:pathLst>
                <a:path w="598169" h="17779">
                  <a:moveTo>
                    <a:pt x="598170" y="10667"/>
                  </a:moveTo>
                  <a:lnTo>
                    <a:pt x="598170" y="0"/>
                  </a:lnTo>
                  <a:lnTo>
                    <a:pt x="573023" y="0"/>
                  </a:lnTo>
                  <a:lnTo>
                    <a:pt x="569976" y="3047"/>
                  </a:lnTo>
                  <a:lnTo>
                    <a:pt x="569976" y="0"/>
                  </a:lnTo>
                  <a:lnTo>
                    <a:pt x="28193" y="0"/>
                  </a:lnTo>
                  <a:lnTo>
                    <a:pt x="28193" y="3047"/>
                  </a:lnTo>
                  <a:lnTo>
                    <a:pt x="25146" y="0"/>
                  </a:lnTo>
                  <a:lnTo>
                    <a:pt x="0" y="0"/>
                  </a:lnTo>
                  <a:lnTo>
                    <a:pt x="0" y="10667"/>
                  </a:lnTo>
                  <a:lnTo>
                    <a:pt x="6096" y="17525"/>
                  </a:lnTo>
                  <a:lnTo>
                    <a:pt x="592074" y="17525"/>
                  </a:lnTo>
                  <a:lnTo>
                    <a:pt x="598170" y="10667"/>
                  </a:lnTo>
                  <a:close/>
                </a:path>
              </a:pathLst>
            </a:custGeom>
            <a:solidFill>
              <a:srgbClr val="FF2BD8"/>
            </a:solidFill>
          </p:spPr>
          <p:txBody>
            <a:bodyPr wrap="square" lIns="0" tIns="0" rIns="0" bIns="0" rtlCol="0"/>
            <a:lstStyle/>
            <a:p>
              <a:endParaRPr/>
            </a:p>
          </p:txBody>
        </p:sp>
        <p:sp>
          <p:nvSpPr>
            <p:cNvPr id="42" name="object 42"/>
            <p:cNvSpPr/>
            <p:nvPr/>
          </p:nvSpPr>
          <p:spPr>
            <a:xfrm>
              <a:off x="1873758" y="6018276"/>
              <a:ext cx="1342390" cy="104139"/>
            </a:xfrm>
            <a:custGeom>
              <a:avLst/>
              <a:gdLst/>
              <a:ahLst/>
              <a:cxnLst/>
              <a:rect l="l" t="t" r="r" b="b"/>
              <a:pathLst>
                <a:path w="1342389" h="104139">
                  <a:moveTo>
                    <a:pt x="1316683" y="51816"/>
                  </a:moveTo>
                  <a:lnTo>
                    <a:pt x="1304835" y="44944"/>
                  </a:lnTo>
                  <a:lnTo>
                    <a:pt x="0" y="44196"/>
                  </a:lnTo>
                  <a:lnTo>
                    <a:pt x="0" y="57150"/>
                  </a:lnTo>
                  <a:lnTo>
                    <a:pt x="1306195" y="57898"/>
                  </a:lnTo>
                  <a:lnTo>
                    <a:pt x="1316683" y="51816"/>
                  </a:lnTo>
                  <a:close/>
                </a:path>
                <a:path w="1342389" h="104139">
                  <a:moveTo>
                    <a:pt x="1341882" y="51816"/>
                  </a:moveTo>
                  <a:lnTo>
                    <a:pt x="1256538" y="1524"/>
                  </a:lnTo>
                  <a:lnTo>
                    <a:pt x="1253490" y="0"/>
                  </a:lnTo>
                  <a:lnTo>
                    <a:pt x="1249680" y="762"/>
                  </a:lnTo>
                  <a:lnTo>
                    <a:pt x="1247394" y="3810"/>
                  </a:lnTo>
                  <a:lnTo>
                    <a:pt x="1245870" y="6858"/>
                  </a:lnTo>
                  <a:lnTo>
                    <a:pt x="1246632" y="10668"/>
                  </a:lnTo>
                  <a:lnTo>
                    <a:pt x="1249680" y="12954"/>
                  </a:lnTo>
                  <a:lnTo>
                    <a:pt x="1304835" y="44944"/>
                  </a:lnTo>
                  <a:lnTo>
                    <a:pt x="1328928" y="44958"/>
                  </a:lnTo>
                  <a:lnTo>
                    <a:pt x="1328928" y="59333"/>
                  </a:lnTo>
                  <a:lnTo>
                    <a:pt x="1341882" y="51816"/>
                  </a:lnTo>
                  <a:close/>
                </a:path>
                <a:path w="1342389" h="104139">
                  <a:moveTo>
                    <a:pt x="1328928" y="59333"/>
                  </a:moveTo>
                  <a:lnTo>
                    <a:pt x="1328928" y="57912"/>
                  </a:lnTo>
                  <a:lnTo>
                    <a:pt x="1306195" y="57898"/>
                  </a:lnTo>
                  <a:lnTo>
                    <a:pt x="1249680" y="90678"/>
                  </a:lnTo>
                  <a:lnTo>
                    <a:pt x="1246632" y="92202"/>
                  </a:lnTo>
                  <a:lnTo>
                    <a:pt x="1245870" y="96012"/>
                  </a:lnTo>
                  <a:lnTo>
                    <a:pt x="1247394" y="99060"/>
                  </a:lnTo>
                  <a:lnTo>
                    <a:pt x="1249680" y="102108"/>
                  </a:lnTo>
                  <a:lnTo>
                    <a:pt x="1253490" y="103632"/>
                  </a:lnTo>
                  <a:lnTo>
                    <a:pt x="1256538" y="101346"/>
                  </a:lnTo>
                  <a:lnTo>
                    <a:pt x="1328928" y="59333"/>
                  </a:lnTo>
                  <a:close/>
                </a:path>
                <a:path w="1342389" h="104139">
                  <a:moveTo>
                    <a:pt x="1328928" y="57912"/>
                  </a:moveTo>
                  <a:lnTo>
                    <a:pt x="1328928" y="44958"/>
                  </a:lnTo>
                  <a:lnTo>
                    <a:pt x="1304835" y="44944"/>
                  </a:lnTo>
                  <a:lnTo>
                    <a:pt x="1316683" y="51816"/>
                  </a:lnTo>
                  <a:lnTo>
                    <a:pt x="1325880" y="46482"/>
                  </a:lnTo>
                  <a:lnTo>
                    <a:pt x="1325880" y="57910"/>
                  </a:lnTo>
                  <a:lnTo>
                    <a:pt x="1328928" y="57912"/>
                  </a:lnTo>
                  <a:close/>
                </a:path>
                <a:path w="1342389" h="104139">
                  <a:moveTo>
                    <a:pt x="1325880" y="57910"/>
                  </a:moveTo>
                  <a:lnTo>
                    <a:pt x="1325880" y="57150"/>
                  </a:lnTo>
                  <a:lnTo>
                    <a:pt x="1316683" y="51816"/>
                  </a:lnTo>
                  <a:lnTo>
                    <a:pt x="1306195" y="57898"/>
                  </a:lnTo>
                  <a:lnTo>
                    <a:pt x="1325880" y="57910"/>
                  </a:lnTo>
                  <a:close/>
                </a:path>
                <a:path w="1342389" h="104139">
                  <a:moveTo>
                    <a:pt x="1325880" y="57150"/>
                  </a:moveTo>
                  <a:lnTo>
                    <a:pt x="1325880" y="46482"/>
                  </a:lnTo>
                  <a:lnTo>
                    <a:pt x="1316683" y="51816"/>
                  </a:lnTo>
                  <a:lnTo>
                    <a:pt x="1325880" y="57150"/>
                  </a:lnTo>
                  <a:close/>
                </a:path>
              </a:pathLst>
            </a:custGeom>
            <a:solidFill>
              <a:srgbClr val="000000"/>
            </a:solidFill>
          </p:spPr>
          <p:txBody>
            <a:bodyPr wrap="square" lIns="0" tIns="0" rIns="0" bIns="0" rtlCol="0"/>
            <a:lstStyle/>
            <a:p>
              <a:endParaRPr/>
            </a:p>
          </p:txBody>
        </p:sp>
        <p:sp>
          <p:nvSpPr>
            <p:cNvPr id="43" name="object 43"/>
            <p:cNvSpPr/>
            <p:nvPr/>
          </p:nvSpPr>
          <p:spPr>
            <a:xfrm>
              <a:off x="1941575" y="5778246"/>
              <a:ext cx="1169670" cy="554355"/>
            </a:xfrm>
            <a:custGeom>
              <a:avLst/>
              <a:gdLst/>
              <a:ahLst/>
              <a:cxnLst/>
              <a:rect l="l" t="t" r="r" b="b"/>
              <a:pathLst>
                <a:path w="1169670" h="554354">
                  <a:moveTo>
                    <a:pt x="316992" y="553974"/>
                  </a:moveTo>
                  <a:lnTo>
                    <a:pt x="316992" y="6857"/>
                  </a:lnTo>
                  <a:lnTo>
                    <a:pt x="310895" y="0"/>
                  </a:lnTo>
                  <a:lnTo>
                    <a:pt x="13715" y="0"/>
                  </a:lnTo>
                  <a:lnTo>
                    <a:pt x="7619" y="6095"/>
                  </a:lnTo>
                  <a:lnTo>
                    <a:pt x="6857" y="14477"/>
                  </a:lnTo>
                  <a:lnTo>
                    <a:pt x="0" y="295655"/>
                  </a:lnTo>
                  <a:lnTo>
                    <a:pt x="21336" y="296217"/>
                  </a:lnTo>
                  <a:lnTo>
                    <a:pt x="21335" y="28955"/>
                  </a:lnTo>
                  <a:lnTo>
                    <a:pt x="35813" y="15239"/>
                  </a:lnTo>
                  <a:lnTo>
                    <a:pt x="35813" y="28955"/>
                  </a:lnTo>
                  <a:lnTo>
                    <a:pt x="288798" y="28955"/>
                  </a:lnTo>
                  <a:lnTo>
                    <a:pt x="288798" y="14477"/>
                  </a:lnTo>
                  <a:lnTo>
                    <a:pt x="303276" y="28955"/>
                  </a:lnTo>
                  <a:lnTo>
                    <a:pt x="303276" y="553974"/>
                  </a:lnTo>
                  <a:lnTo>
                    <a:pt x="316992" y="553974"/>
                  </a:lnTo>
                  <a:close/>
                </a:path>
                <a:path w="1169670" h="554354">
                  <a:moveTo>
                    <a:pt x="35813" y="15239"/>
                  </a:moveTo>
                  <a:lnTo>
                    <a:pt x="21335" y="28955"/>
                  </a:lnTo>
                  <a:lnTo>
                    <a:pt x="35479" y="28955"/>
                  </a:lnTo>
                  <a:lnTo>
                    <a:pt x="35813" y="15239"/>
                  </a:lnTo>
                  <a:close/>
                </a:path>
                <a:path w="1169670" h="554354">
                  <a:moveTo>
                    <a:pt x="35479" y="28955"/>
                  </a:moveTo>
                  <a:lnTo>
                    <a:pt x="21335" y="28955"/>
                  </a:lnTo>
                  <a:lnTo>
                    <a:pt x="21336" y="296217"/>
                  </a:lnTo>
                  <a:lnTo>
                    <a:pt x="28956" y="296417"/>
                  </a:lnTo>
                  <a:lnTo>
                    <a:pt x="35479" y="28955"/>
                  </a:lnTo>
                  <a:close/>
                </a:path>
                <a:path w="1169670" h="554354">
                  <a:moveTo>
                    <a:pt x="35813" y="28955"/>
                  </a:moveTo>
                  <a:lnTo>
                    <a:pt x="35813" y="15239"/>
                  </a:lnTo>
                  <a:lnTo>
                    <a:pt x="35479" y="28955"/>
                  </a:lnTo>
                  <a:lnTo>
                    <a:pt x="35813" y="28955"/>
                  </a:lnTo>
                  <a:close/>
                </a:path>
                <a:path w="1169670" h="554354">
                  <a:moveTo>
                    <a:pt x="303276" y="28955"/>
                  </a:moveTo>
                  <a:lnTo>
                    <a:pt x="288798" y="14477"/>
                  </a:lnTo>
                  <a:lnTo>
                    <a:pt x="288798" y="28955"/>
                  </a:lnTo>
                  <a:lnTo>
                    <a:pt x="303276" y="28955"/>
                  </a:lnTo>
                  <a:close/>
                </a:path>
                <a:path w="1169670" h="554354">
                  <a:moveTo>
                    <a:pt x="303276" y="553974"/>
                  </a:moveTo>
                  <a:lnTo>
                    <a:pt x="303276" y="28955"/>
                  </a:lnTo>
                  <a:lnTo>
                    <a:pt x="288798" y="28955"/>
                  </a:lnTo>
                  <a:lnTo>
                    <a:pt x="288798" y="553974"/>
                  </a:lnTo>
                  <a:lnTo>
                    <a:pt x="303276" y="553974"/>
                  </a:lnTo>
                  <a:close/>
                </a:path>
                <a:path w="1169670" h="554354">
                  <a:moveTo>
                    <a:pt x="1169670" y="296417"/>
                  </a:moveTo>
                  <a:lnTo>
                    <a:pt x="1169670" y="6857"/>
                  </a:lnTo>
                  <a:lnTo>
                    <a:pt x="1162812" y="0"/>
                  </a:lnTo>
                  <a:lnTo>
                    <a:pt x="865632" y="0"/>
                  </a:lnTo>
                  <a:lnTo>
                    <a:pt x="858774" y="6857"/>
                  </a:lnTo>
                  <a:lnTo>
                    <a:pt x="858774" y="553974"/>
                  </a:lnTo>
                  <a:lnTo>
                    <a:pt x="873252" y="553974"/>
                  </a:lnTo>
                  <a:lnTo>
                    <a:pt x="873252" y="28955"/>
                  </a:lnTo>
                  <a:lnTo>
                    <a:pt x="887730" y="14477"/>
                  </a:lnTo>
                  <a:lnTo>
                    <a:pt x="887730" y="28955"/>
                  </a:lnTo>
                  <a:lnTo>
                    <a:pt x="1140714" y="28955"/>
                  </a:lnTo>
                  <a:lnTo>
                    <a:pt x="1140714" y="14477"/>
                  </a:lnTo>
                  <a:lnTo>
                    <a:pt x="1155192" y="28955"/>
                  </a:lnTo>
                  <a:lnTo>
                    <a:pt x="1155192" y="296417"/>
                  </a:lnTo>
                  <a:lnTo>
                    <a:pt x="1169670" y="296417"/>
                  </a:lnTo>
                  <a:close/>
                </a:path>
                <a:path w="1169670" h="554354">
                  <a:moveTo>
                    <a:pt x="887730" y="28955"/>
                  </a:moveTo>
                  <a:lnTo>
                    <a:pt x="887730" y="14477"/>
                  </a:lnTo>
                  <a:lnTo>
                    <a:pt x="873252" y="28955"/>
                  </a:lnTo>
                  <a:lnTo>
                    <a:pt x="887730" y="28955"/>
                  </a:lnTo>
                  <a:close/>
                </a:path>
                <a:path w="1169670" h="554354">
                  <a:moveTo>
                    <a:pt x="887730" y="553974"/>
                  </a:moveTo>
                  <a:lnTo>
                    <a:pt x="887730" y="28955"/>
                  </a:lnTo>
                  <a:lnTo>
                    <a:pt x="873252" y="28955"/>
                  </a:lnTo>
                  <a:lnTo>
                    <a:pt x="873252" y="553974"/>
                  </a:lnTo>
                  <a:lnTo>
                    <a:pt x="887730" y="553974"/>
                  </a:lnTo>
                  <a:close/>
                </a:path>
                <a:path w="1169670" h="554354">
                  <a:moveTo>
                    <a:pt x="1155192" y="28955"/>
                  </a:moveTo>
                  <a:lnTo>
                    <a:pt x="1140714" y="14477"/>
                  </a:lnTo>
                  <a:lnTo>
                    <a:pt x="1140714" y="28955"/>
                  </a:lnTo>
                  <a:lnTo>
                    <a:pt x="1155192" y="28955"/>
                  </a:lnTo>
                  <a:close/>
                </a:path>
                <a:path w="1169670" h="554354">
                  <a:moveTo>
                    <a:pt x="1155192" y="296417"/>
                  </a:moveTo>
                  <a:lnTo>
                    <a:pt x="1155192" y="28955"/>
                  </a:lnTo>
                  <a:lnTo>
                    <a:pt x="1140714" y="28955"/>
                  </a:lnTo>
                  <a:lnTo>
                    <a:pt x="1140714" y="296417"/>
                  </a:lnTo>
                  <a:lnTo>
                    <a:pt x="1155192" y="296417"/>
                  </a:lnTo>
                  <a:close/>
                </a:path>
              </a:pathLst>
            </a:custGeom>
            <a:solidFill>
              <a:srgbClr val="FF2BD8"/>
            </a:solidFill>
          </p:spPr>
          <p:txBody>
            <a:bodyPr wrap="square" lIns="0" tIns="0" rIns="0" bIns="0" rtlCol="0"/>
            <a:lstStyle/>
            <a:p>
              <a:endParaRPr/>
            </a:p>
          </p:txBody>
        </p:sp>
      </p:grpSp>
      <p:sp>
        <p:nvSpPr>
          <p:cNvPr id="44" name="object 44"/>
          <p:cNvSpPr txBox="1"/>
          <p:nvPr/>
        </p:nvSpPr>
        <p:spPr>
          <a:xfrm>
            <a:off x="2845567" y="5814312"/>
            <a:ext cx="257810" cy="269875"/>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+1</a:t>
            </a:r>
            <a:endParaRPr sz="1600">
              <a:latin typeface="Arial"/>
              <a:cs typeface="Arial"/>
            </a:endParaRPr>
          </a:p>
        </p:txBody>
      </p:sp>
      <p:sp>
        <p:nvSpPr>
          <p:cNvPr id="45" name="object 45"/>
          <p:cNvSpPr txBox="1"/>
          <p:nvPr/>
        </p:nvSpPr>
        <p:spPr>
          <a:xfrm>
            <a:off x="2316729" y="6095485"/>
            <a:ext cx="447040" cy="269875"/>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-1</a:t>
            </a:r>
            <a:r>
              <a:rPr sz="1600" spc="-60" dirty="0">
                <a:latin typeface="Arial"/>
                <a:cs typeface="Arial"/>
              </a:rPr>
              <a:t> </a:t>
            </a:r>
            <a:r>
              <a:rPr sz="2400" baseline="1736" dirty="0">
                <a:latin typeface="Arial"/>
                <a:cs typeface="Arial"/>
              </a:rPr>
              <a:t>-1</a:t>
            </a:r>
            <a:endParaRPr sz="2400" baseline="1736">
              <a:latin typeface="Arial"/>
              <a:cs typeface="Arial"/>
            </a:endParaRPr>
          </a:p>
        </p:txBody>
      </p:sp>
      <p:sp>
        <p:nvSpPr>
          <p:cNvPr id="46" name="object 46"/>
          <p:cNvSpPr txBox="1"/>
          <p:nvPr/>
        </p:nvSpPr>
        <p:spPr>
          <a:xfrm>
            <a:off x="1501139" y="5782309"/>
            <a:ext cx="768985" cy="299720"/>
          </a:xfrm>
          <a:prstGeom prst="rect">
            <a:avLst/>
          </a:prstGeom>
        </p:spPr>
        <p:txBody>
          <a:bodyPr vert="horz" wrap="square" lIns="0" tIns="12700" rIns="0" bIns="0" rtlCol="0">
            <a:spAutoFit/>
          </a:bodyPr>
          <a:lstStyle/>
          <a:p>
            <a:pPr marL="38100">
              <a:lnSpc>
                <a:spcPct val="100000"/>
              </a:lnSpc>
              <a:spcBef>
                <a:spcPts val="100"/>
              </a:spcBef>
            </a:pPr>
            <a:r>
              <a:rPr sz="2700" baseline="-32407" dirty="0">
                <a:latin typeface="Arial"/>
                <a:cs typeface="Arial"/>
              </a:rPr>
              <a:t>C =</a:t>
            </a:r>
            <a:r>
              <a:rPr sz="2700" spc="277" baseline="-32407" dirty="0">
                <a:latin typeface="Arial"/>
                <a:cs typeface="Arial"/>
              </a:rPr>
              <a:t> </a:t>
            </a:r>
            <a:r>
              <a:rPr sz="1600" dirty="0">
                <a:latin typeface="Arial"/>
                <a:cs typeface="Arial"/>
              </a:rPr>
              <a:t>+1</a:t>
            </a:r>
            <a:endParaRPr sz="1600">
              <a:latin typeface="Arial"/>
              <a:cs typeface="Arial"/>
            </a:endParaRPr>
          </a:p>
        </p:txBody>
      </p:sp>
      <p:sp>
        <p:nvSpPr>
          <p:cNvPr id="47" name="object 47"/>
          <p:cNvSpPr/>
          <p:nvPr/>
        </p:nvSpPr>
        <p:spPr>
          <a:xfrm>
            <a:off x="4402835" y="5353050"/>
            <a:ext cx="323215" cy="262890"/>
          </a:xfrm>
          <a:custGeom>
            <a:avLst/>
            <a:gdLst/>
            <a:ahLst/>
            <a:cxnLst/>
            <a:rect l="l" t="t" r="r" b="b"/>
            <a:pathLst>
              <a:path w="323214" h="262889">
                <a:moveTo>
                  <a:pt x="28955" y="234357"/>
                </a:moveTo>
                <a:lnTo>
                  <a:pt x="28955" y="0"/>
                </a:lnTo>
                <a:lnTo>
                  <a:pt x="0" y="0"/>
                </a:lnTo>
                <a:lnTo>
                  <a:pt x="0" y="252221"/>
                </a:lnTo>
                <a:lnTo>
                  <a:pt x="11429" y="262889"/>
                </a:lnTo>
                <a:lnTo>
                  <a:pt x="14477" y="262889"/>
                </a:lnTo>
                <a:lnTo>
                  <a:pt x="14477" y="234695"/>
                </a:lnTo>
                <a:lnTo>
                  <a:pt x="28955" y="234357"/>
                </a:lnTo>
                <a:close/>
              </a:path>
              <a:path w="323214" h="262889">
                <a:moveTo>
                  <a:pt x="307847" y="256049"/>
                </a:moveTo>
                <a:lnTo>
                  <a:pt x="307847" y="227837"/>
                </a:lnTo>
                <a:lnTo>
                  <a:pt x="294131" y="242315"/>
                </a:lnTo>
                <a:lnTo>
                  <a:pt x="294045" y="228160"/>
                </a:lnTo>
                <a:lnTo>
                  <a:pt x="14477" y="234695"/>
                </a:lnTo>
                <a:lnTo>
                  <a:pt x="28955" y="248411"/>
                </a:lnTo>
                <a:lnTo>
                  <a:pt x="28955" y="262569"/>
                </a:lnTo>
                <a:lnTo>
                  <a:pt x="307847" y="256049"/>
                </a:lnTo>
                <a:close/>
              </a:path>
              <a:path w="323214" h="262889">
                <a:moveTo>
                  <a:pt x="28955" y="262569"/>
                </a:moveTo>
                <a:lnTo>
                  <a:pt x="28955" y="248411"/>
                </a:lnTo>
                <a:lnTo>
                  <a:pt x="14477" y="234695"/>
                </a:lnTo>
                <a:lnTo>
                  <a:pt x="14477" y="262889"/>
                </a:lnTo>
                <a:lnTo>
                  <a:pt x="15239" y="262889"/>
                </a:lnTo>
                <a:lnTo>
                  <a:pt x="28955" y="262569"/>
                </a:lnTo>
                <a:close/>
              </a:path>
              <a:path w="323214" h="262889">
                <a:moveTo>
                  <a:pt x="323087" y="249935"/>
                </a:moveTo>
                <a:lnTo>
                  <a:pt x="322325" y="241553"/>
                </a:lnTo>
                <a:lnTo>
                  <a:pt x="320847" y="0"/>
                </a:lnTo>
                <a:lnTo>
                  <a:pt x="292649" y="0"/>
                </a:lnTo>
                <a:lnTo>
                  <a:pt x="294045" y="228160"/>
                </a:lnTo>
                <a:lnTo>
                  <a:pt x="307847" y="227837"/>
                </a:lnTo>
                <a:lnTo>
                  <a:pt x="307847" y="256049"/>
                </a:lnTo>
                <a:lnTo>
                  <a:pt x="316229" y="256031"/>
                </a:lnTo>
                <a:lnTo>
                  <a:pt x="323087" y="249935"/>
                </a:lnTo>
                <a:close/>
              </a:path>
              <a:path w="323214" h="262889">
                <a:moveTo>
                  <a:pt x="307847" y="227837"/>
                </a:moveTo>
                <a:lnTo>
                  <a:pt x="294045" y="228160"/>
                </a:lnTo>
                <a:lnTo>
                  <a:pt x="294131" y="242315"/>
                </a:lnTo>
                <a:lnTo>
                  <a:pt x="307847" y="227837"/>
                </a:lnTo>
                <a:close/>
              </a:path>
            </a:pathLst>
          </a:custGeom>
          <a:solidFill>
            <a:srgbClr val="FF2BD8"/>
          </a:solidFill>
        </p:spPr>
        <p:txBody>
          <a:bodyPr wrap="square" lIns="0" tIns="0" rIns="0" bIns="0" rtlCol="0"/>
          <a:lstStyle/>
          <a:p>
            <a:endParaRPr/>
          </a:p>
        </p:txBody>
      </p:sp>
      <p:sp>
        <p:nvSpPr>
          <p:cNvPr id="48" name="object 48"/>
          <p:cNvSpPr txBox="1"/>
          <p:nvPr/>
        </p:nvSpPr>
        <p:spPr>
          <a:xfrm>
            <a:off x="4461764" y="5352541"/>
            <a:ext cx="207010" cy="269875"/>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-2</a:t>
            </a:r>
            <a:endParaRPr sz="1600">
              <a:latin typeface="Arial"/>
              <a:cs typeface="Arial"/>
            </a:endParaRPr>
          </a:p>
        </p:txBody>
      </p:sp>
      <p:sp>
        <p:nvSpPr>
          <p:cNvPr id="49" name="object 49"/>
          <p:cNvSpPr txBox="1"/>
          <p:nvPr/>
        </p:nvSpPr>
        <p:spPr>
          <a:xfrm>
            <a:off x="4204208" y="5693917"/>
            <a:ext cx="100266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S = </a:t>
            </a:r>
            <a:r>
              <a:rPr sz="1800" spc="-5" dirty="0">
                <a:latin typeface="Arial"/>
                <a:cs typeface="Arial"/>
              </a:rPr>
              <a:t>+A</a:t>
            </a:r>
            <a:r>
              <a:rPr sz="1800" spc="-210" dirty="0">
                <a:latin typeface="Arial"/>
                <a:cs typeface="Arial"/>
              </a:rPr>
              <a:t> </a:t>
            </a:r>
            <a:r>
              <a:rPr sz="1800" spc="-5" dirty="0">
                <a:latin typeface="Arial"/>
                <a:cs typeface="Arial"/>
              </a:rPr>
              <a:t>-B</a:t>
            </a:r>
            <a:endParaRPr sz="1800">
              <a:latin typeface="Arial"/>
              <a:cs typeface="Arial"/>
            </a:endParaRPr>
          </a:p>
        </p:txBody>
      </p:sp>
      <p:grpSp>
        <p:nvGrpSpPr>
          <p:cNvPr id="50" name="object 50"/>
          <p:cNvGrpSpPr/>
          <p:nvPr/>
        </p:nvGrpSpPr>
        <p:grpSpPr>
          <a:xfrm>
            <a:off x="6201155" y="5353050"/>
            <a:ext cx="1281430" cy="979169"/>
            <a:chOff x="6201155" y="5353050"/>
            <a:chExt cx="1281430" cy="979169"/>
          </a:xfrm>
        </p:grpSpPr>
        <p:sp>
          <p:nvSpPr>
            <p:cNvPr id="51" name="object 51"/>
            <p:cNvSpPr/>
            <p:nvPr/>
          </p:nvSpPr>
          <p:spPr>
            <a:xfrm>
              <a:off x="6556247" y="5353050"/>
              <a:ext cx="597535" cy="33655"/>
            </a:xfrm>
            <a:custGeom>
              <a:avLst/>
              <a:gdLst/>
              <a:ahLst/>
              <a:cxnLst/>
              <a:rect l="l" t="t" r="r" b="b"/>
              <a:pathLst>
                <a:path w="597534" h="33654">
                  <a:moveTo>
                    <a:pt x="28193" y="5333"/>
                  </a:moveTo>
                  <a:lnTo>
                    <a:pt x="28193" y="0"/>
                  </a:lnTo>
                  <a:lnTo>
                    <a:pt x="0" y="0"/>
                  </a:lnTo>
                  <a:lnTo>
                    <a:pt x="0" y="27431"/>
                  </a:lnTo>
                  <a:lnTo>
                    <a:pt x="6095" y="33527"/>
                  </a:lnTo>
                  <a:lnTo>
                    <a:pt x="14477" y="33527"/>
                  </a:lnTo>
                  <a:lnTo>
                    <a:pt x="14477" y="5333"/>
                  </a:lnTo>
                  <a:lnTo>
                    <a:pt x="28193" y="5333"/>
                  </a:lnTo>
                  <a:close/>
                </a:path>
                <a:path w="597534" h="33654">
                  <a:moveTo>
                    <a:pt x="582929" y="5333"/>
                  </a:moveTo>
                  <a:lnTo>
                    <a:pt x="14477" y="5333"/>
                  </a:lnTo>
                  <a:lnTo>
                    <a:pt x="28193" y="19049"/>
                  </a:lnTo>
                  <a:lnTo>
                    <a:pt x="28193" y="33527"/>
                  </a:lnTo>
                  <a:lnTo>
                    <a:pt x="569213" y="33527"/>
                  </a:lnTo>
                  <a:lnTo>
                    <a:pt x="569213" y="19049"/>
                  </a:lnTo>
                  <a:lnTo>
                    <a:pt x="582929" y="5333"/>
                  </a:lnTo>
                  <a:close/>
                </a:path>
                <a:path w="597534" h="33654">
                  <a:moveTo>
                    <a:pt x="28193" y="33527"/>
                  </a:moveTo>
                  <a:lnTo>
                    <a:pt x="28193" y="19049"/>
                  </a:lnTo>
                  <a:lnTo>
                    <a:pt x="14477" y="5333"/>
                  </a:lnTo>
                  <a:lnTo>
                    <a:pt x="14477" y="33527"/>
                  </a:lnTo>
                  <a:lnTo>
                    <a:pt x="28193" y="33527"/>
                  </a:lnTo>
                  <a:close/>
                </a:path>
                <a:path w="597534" h="33654">
                  <a:moveTo>
                    <a:pt x="597407" y="27431"/>
                  </a:moveTo>
                  <a:lnTo>
                    <a:pt x="597407" y="0"/>
                  </a:lnTo>
                  <a:lnTo>
                    <a:pt x="569213" y="0"/>
                  </a:lnTo>
                  <a:lnTo>
                    <a:pt x="569213" y="5333"/>
                  </a:lnTo>
                  <a:lnTo>
                    <a:pt x="582929" y="5333"/>
                  </a:lnTo>
                  <a:lnTo>
                    <a:pt x="582929" y="33527"/>
                  </a:lnTo>
                  <a:lnTo>
                    <a:pt x="591311" y="33527"/>
                  </a:lnTo>
                  <a:lnTo>
                    <a:pt x="597407" y="27431"/>
                  </a:lnTo>
                  <a:close/>
                </a:path>
                <a:path w="597534" h="33654">
                  <a:moveTo>
                    <a:pt x="582929" y="33527"/>
                  </a:moveTo>
                  <a:lnTo>
                    <a:pt x="582929" y="5333"/>
                  </a:lnTo>
                  <a:lnTo>
                    <a:pt x="569213" y="19049"/>
                  </a:lnTo>
                  <a:lnTo>
                    <a:pt x="569213" y="33527"/>
                  </a:lnTo>
                  <a:lnTo>
                    <a:pt x="582929" y="33527"/>
                  </a:lnTo>
                  <a:close/>
                </a:path>
              </a:pathLst>
            </a:custGeom>
            <a:solidFill>
              <a:srgbClr val="FF2BD8"/>
            </a:solidFill>
          </p:spPr>
          <p:txBody>
            <a:bodyPr wrap="square" lIns="0" tIns="0" rIns="0" bIns="0" rtlCol="0"/>
            <a:lstStyle/>
            <a:p>
              <a:endParaRPr/>
            </a:p>
          </p:txBody>
        </p:sp>
        <p:sp>
          <p:nvSpPr>
            <p:cNvPr id="52" name="object 52"/>
            <p:cNvSpPr/>
            <p:nvPr/>
          </p:nvSpPr>
          <p:spPr>
            <a:xfrm>
              <a:off x="6201155" y="6208013"/>
              <a:ext cx="1281430" cy="104139"/>
            </a:xfrm>
            <a:custGeom>
              <a:avLst/>
              <a:gdLst/>
              <a:ahLst/>
              <a:cxnLst/>
              <a:rect l="l" t="t" r="r" b="b"/>
              <a:pathLst>
                <a:path w="1281429" h="104139">
                  <a:moveTo>
                    <a:pt x="1255723" y="51816"/>
                  </a:moveTo>
                  <a:lnTo>
                    <a:pt x="1245189" y="45706"/>
                  </a:lnTo>
                  <a:lnTo>
                    <a:pt x="0" y="44958"/>
                  </a:lnTo>
                  <a:lnTo>
                    <a:pt x="0" y="57150"/>
                  </a:lnTo>
                  <a:lnTo>
                    <a:pt x="1243949" y="58645"/>
                  </a:lnTo>
                  <a:lnTo>
                    <a:pt x="1255723" y="51816"/>
                  </a:lnTo>
                  <a:close/>
                </a:path>
                <a:path w="1281429" h="104139">
                  <a:moveTo>
                    <a:pt x="1267968" y="59382"/>
                  </a:moveTo>
                  <a:lnTo>
                    <a:pt x="1267968" y="58674"/>
                  </a:lnTo>
                  <a:lnTo>
                    <a:pt x="1243949" y="58645"/>
                  </a:lnTo>
                  <a:lnTo>
                    <a:pt x="1188720" y="90678"/>
                  </a:lnTo>
                  <a:lnTo>
                    <a:pt x="1185672" y="92964"/>
                  </a:lnTo>
                  <a:lnTo>
                    <a:pt x="1184148" y="96774"/>
                  </a:lnTo>
                  <a:lnTo>
                    <a:pt x="1186434" y="99822"/>
                  </a:lnTo>
                  <a:lnTo>
                    <a:pt x="1187958" y="102870"/>
                  </a:lnTo>
                  <a:lnTo>
                    <a:pt x="1191768" y="103632"/>
                  </a:lnTo>
                  <a:lnTo>
                    <a:pt x="1194816" y="102108"/>
                  </a:lnTo>
                  <a:lnTo>
                    <a:pt x="1267968" y="59382"/>
                  </a:lnTo>
                  <a:close/>
                </a:path>
                <a:path w="1281429" h="104139">
                  <a:moveTo>
                    <a:pt x="1280922" y="51816"/>
                  </a:moveTo>
                  <a:lnTo>
                    <a:pt x="1194816" y="2286"/>
                  </a:lnTo>
                  <a:lnTo>
                    <a:pt x="1191768" y="0"/>
                  </a:lnTo>
                  <a:lnTo>
                    <a:pt x="1187958" y="1524"/>
                  </a:lnTo>
                  <a:lnTo>
                    <a:pt x="1184910" y="7620"/>
                  </a:lnTo>
                  <a:lnTo>
                    <a:pt x="1185672" y="11430"/>
                  </a:lnTo>
                  <a:lnTo>
                    <a:pt x="1188720" y="12954"/>
                  </a:lnTo>
                  <a:lnTo>
                    <a:pt x="1245189" y="45706"/>
                  </a:lnTo>
                  <a:lnTo>
                    <a:pt x="1267968" y="45720"/>
                  </a:lnTo>
                  <a:lnTo>
                    <a:pt x="1267968" y="59382"/>
                  </a:lnTo>
                  <a:lnTo>
                    <a:pt x="1280922" y="51816"/>
                  </a:lnTo>
                  <a:close/>
                </a:path>
                <a:path w="1281429" h="104139">
                  <a:moveTo>
                    <a:pt x="1264920" y="58670"/>
                  </a:moveTo>
                  <a:lnTo>
                    <a:pt x="1264920" y="57150"/>
                  </a:lnTo>
                  <a:lnTo>
                    <a:pt x="1255723" y="51816"/>
                  </a:lnTo>
                  <a:lnTo>
                    <a:pt x="1243949" y="58645"/>
                  </a:lnTo>
                  <a:lnTo>
                    <a:pt x="1264920" y="58670"/>
                  </a:lnTo>
                  <a:close/>
                </a:path>
                <a:path w="1281429" h="104139">
                  <a:moveTo>
                    <a:pt x="1267968" y="58674"/>
                  </a:moveTo>
                  <a:lnTo>
                    <a:pt x="1267968" y="45720"/>
                  </a:lnTo>
                  <a:lnTo>
                    <a:pt x="1245189" y="45706"/>
                  </a:lnTo>
                  <a:lnTo>
                    <a:pt x="1255723" y="51816"/>
                  </a:lnTo>
                  <a:lnTo>
                    <a:pt x="1264920" y="46482"/>
                  </a:lnTo>
                  <a:lnTo>
                    <a:pt x="1264920" y="58670"/>
                  </a:lnTo>
                  <a:lnTo>
                    <a:pt x="1267968" y="58674"/>
                  </a:lnTo>
                  <a:close/>
                </a:path>
                <a:path w="1281429" h="104139">
                  <a:moveTo>
                    <a:pt x="1264920" y="57150"/>
                  </a:moveTo>
                  <a:lnTo>
                    <a:pt x="1264920" y="46482"/>
                  </a:lnTo>
                  <a:lnTo>
                    <a:pt x="1255723" y="51816"/>
                  </a:lnTo>
                  <a:lnTo>
                    <a:pt x="1264920" y="57150"/>
                  </a:lnTo>
                  <a:close/>
                </a:path>
              </a:pathLst>
            </a:custGeom>
            <a:solidFill>
              <a:srgbClr val="000000"/>
            </a:solidFill>
          </p:spPr>
          <p:txBody>
            <a:bodyPr wrap="square" lIns="0" tIns="0" rIns="0" bIns="0" rtlCol="0"/>
            <a:lstStyle/>
            <a:p>
              <a:endParaRPr/>
            </a:p>
          </p:txBody>
        </p:sp>
        <p:sp>
          <p:nvSpPr>
            <p:cNvPr id="53" name="object 53"/>
            <p:cNvSpPr/>
            <p:nvPr/>
          </p:nvSpPr>
          <p:spPr>
            <a:xfrm>
              <a:off x="6278117" y="5713475"/>
              <a:ext cx="1080770" cy="619125"/>
            </a:xfrm>
            <a:custGeom>
              <a:avLst/>
              <a:gdLst/>
              <a:ahLst/>
              <a:cxnLst/>
              <a:rect l="l" t="t" r="r" b="b"/>
              <a:pathLst>
                <a:path w="1080770" h="619125">
                  <a:moveTo>
                    <a:pt x="272034" y="530352"/>
                  </a:moveTo>
                  <a:lnTo>
                    <a:pt x="0" y="536448"/>
                  </a:lnTo>
                  <a:lnTo>
                    <a:pt x="762" y="565404"/>
                  </a:lnTo>
                  <a:lnTo>
                    <a:pt x="258318" y="558910"/>
                  </a:lnTo>
                  <a:lnTo>
                    <a:pt x="258318" y="544068"/>
                  </a:lnTo>
                  <a:lnTo>
                    <a:pt x="272034" y="530352"/>
                  </a:lnTo>
                  <a:close/>
                </a:path>
                <a:path w="1080770" h="619125">
                  <a:moveTo>
                    <a:pt x="564642" y="20574"/>
                  </a:moveTo>
                  <a:lnTo>
                    <a:pt x="564642" y="12954"/>
                  </a:lnTo>
                  <a:lnTo>
                    <a:pt x="558546" y="6096"/>
                  </a:lnTo>
                  <a:lnTo>
                    <a:pt x="550164" y="6079"/>
                  </a:lnTo>
                  <a:lnTo>
                    <a:pt x="272795" y="0"/>
                  </a:lnTo>
                  <a:lnTo>
                    <a:pt x="268985" y="0"/>
                  </a:lnTo>
                  <a:lnTo>
                    <a:pt x="265175" y="1524"/>
                  </a:lnTo>
                  <a:lnTo>
                    <a:pt x="262127" y="3810"/>
                  </a:lnTo>
                  <a:lnTo>
                    <a:pt x="259841" y="6858"/>
                  </a:lnTo>
                  <a:lnTo>
                    <a:pt x="258317" y="9906"/>
                  </a:lnTo>
                  <a:lnTo>
                    <a:pt x="258318" y="530659"/>
                  </a:lnTo>
                  <a:lnTo>
                    <a:pt x="272034" y="530352"/>
                  </a:lnTo>
                  <a:lnTo>
                    <a:pt x="272034" y="28194"/>
                  </a:lnTo>
                  <a:lnTo>
                    <a:pt x="286511" y="13716"/>
                  </a:lnTo>
                  <a:lnTo>
                    <a:pt x="286511" y="28550"/>
                  </a:lnTo>
                  <a:lnTo>
                    <a:pt x="536356" y="34711"/>
                  </a:lnTo>
                  <a:lnTo>
                    <a:pt x="536448" y="20574"/>
                  </a:lnTo>
                  <a:lnTo>
                    <a:pt x="550164" y="35052"/>
                  </a:lnTo>
                  <a:lnTo>
                    <a:pt x="550164" y="618743"/>
                  </a:lnTo>
                  <a:lnTo>
                    <a:pt x="561204" y="618743"/>
                  </a:lnTo>
                  <a:lnTo>
                    <a:pt x="564642" y="20574"/>
                  </a:lnTo>
                  <a:close/>
                </a:path>
                <a:path w="1080770" h="619125">
                  <a:moveTo>
                    <a:pt x="286512" y="552450"/>
                  </a:moveTo>
                  <a:lnTo>
                    <a:pt x="286511" y="28550"/>
                  </a:lnTo>
                  <a:lnTo>
                    <a:pt x="272034" y="28194"/>
                  </a:lnTo>
                  <a:lnTo>
                    <a:pt x="272034" y="530352"/>
                  </a:lnTo>
                  <a:lnTo>
                    <a:pt x="258318" y="544068"/>
                  </a:lnTo>
                  <a:lnTo>
                    <a:pt x="258318" y="558910"/>
                  </a:lnTo>
                  <a:lnTo>
                    <a:pt x="268986" y="558642"/>
                  </a:lnTo>
                  <a:lnTo>
                    <a:pt x="280416" y="558546"/>
                  </a:lnTo>
                  <a:lnTo>
                    <a:pt x="286512" y="552450"/>
                  </a:lnTo>
                  <a:close/>
                </a:path>
                <a:path w="1080770" h="619125">
                  <a:moveTo>
                    <a:pt x="286511" y="28550"/>
                  </a:moveTo>
                  <a:lnTo>
                    <a:pt x="286511" y="13716"/>
                  </a:lnTo>
                  <a:lnTo>
                    <a:pt x="272034" y="28194"/>
                  </a:lnTo>
                  <a:lnTo>
                    <a:pt x="286511" y="28550"/>
                  </a:lnTo>
                  <a:close/>
                </a:path>
                <a:path w="1080770" h="619125">
                  <a:moveTo>
                    <a:pt x="550164" y="618743"/>
                  </a:moveTo>
                  <a:lnTo>
                    <a:pt x="550164" y="35052"/>
                  </a:lnTo>
                  <a:lnTo>
                    <a:pt x="536356" y="34711"/>
                  </a:lnTo>
                  <a:lnTo>
                    <a:pt x="532580" y="618743"/>
                  </a:lnTo>
                  <a:lnTo>
                    <a:pt x="550164" y="618743"/>
                  </a:lnTo>
                  <a:close/>
                </a:path>
                <a:path w="1080770" h="619125">
                  <a:moveTo>
                    <a:pt x="550164" y="35052"/>
                  </a:moveTo>
                  <a:lnTo>
                    <a:pt x="536448" y="20574"/>
                  </a:lnTo>
                  <a:lnTo>
                    <a:pt x="536356" y="34711"/>
                  </a:lnTo>
                  <a:lnTo>
                    <a:pt x="550164" y="35052"/>
                  </a:lnTo>
                  <a:close/>
                </a:path>
                <a:path w="1080770" h="619125">
                  <a:moveTo>
                    <a:pt x="1080516" y="565404"/>
                  </a:moveTo>
                  <a:lnTo>
                    <a:pt x="1080516" y="536448"/>
                  </a:lnTo>
                  <a:lnTo>
                    <a:pt x="800862" y="536448"/>
                  </a:lnTo>
                  <a:lnTo>
                    <a:pt x="794766" y="543306"/>
                  </a:lnTo>
                  <a:lnTo>
                    <a:pt x="794766" y="618743"/>
                  </a:lnTo>
                  <a:lnTo>
                    <a:pt x="809244" y="618743"/>
                  </a:lnTo>
                  <a:lnTo>
                    <a:pt x="809244" y="565404"/>
                  </a:lnTo>
                  <a:lnTo>
                    <a:pt x="823722" y="550926"/>
                  </a:lnTo>
                  <a:lnTo>
                    <a:pt x="823722" y="565404"/>
                  </a:lnTo>
                  <a:lnTo>
                    <a:pt x="1080516" y="565404"/>
                  </a:lnTo>
                  <a:close/>
                </a:path>
                <a:path w="1080770" h="619125">
                  <a:moveTo>
                    <a:pt x="823722" y="565404"/>
                  </a:moveTo>
                  <a:lnTo>
                    <a:pt x="823722" y="550926"/>
                  </a:lnTo>
                  <a:lnTo>
                    <a:pt x="809244" y="565404"/>
                  </a:lnTo>
                  <a:lnTo>
                    <a:pt x="823722" y="565404"/>
                  </a:lnTo>
                  <a:close/>
                </a:path>
                <a:path w="1080770" h="619125">
                  <a:moveTo>
                    <a:pt x="823722" y="618743"/>
                  </a:moveTo>
                  <a:lnTo>
                    <a:pt x="823722" y="565404"/>
                  </a:lnTo>
                  <a:lnTo>
                    <a:pt x="809244" y="565404"/>
                  </a:lnTo>
                  <a:lnTo>
                    <a:pt x="809244" y="618743"/>
                  </a:lnTo>
                  <a:lnTo>
                    <a:pt x="823722" y="618743"/>
                  </a:lnTo>
                  <a:close/>
                </a:path>
              </a:pathLst>
            </a:custGeom>
            <a:solidFill>
              <a:srgbClr val="FF2BD8"/>
            </a:solidFill>
          </p:spPr>
          <p:txBody>
            <a:bodyPr wrap="square" lIns="0" tIns="0" rIns="0" bIns="0" rtlCol="0"/>
            <a:lstStyle/>
            <a:p>
              <a:endParaRPr/>
            </a:p>
          </p:txBody>
        </p:sp>
      </p:grpSp>
      <p:sp>
        <p:nvSpPr>
          <p:cNvPr id="54" name="object 54"/>
          <p:cNvSpPr txBox="1"/>
          <p:nvPr/>
        </p:nvSpPr>
        <p:spPr>
          <a:xfrm>
            <a:off x="6582409" y="5722111"/>
            <a:ext cx="257810" cy="269875"/>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+2</a:t>
            </a:r>
            <a:endParaRPr sz="1600">
              <a:latin typeface="Arial"/>
              <a:cs typeface="Arial"/>
            </a:endParaRPr>
          </a:p>
        </p:txBody>
      </p:sp>
      <p:sp>
        <p:nvSpPr>
          <p:cNvPr id="55" name="object 55"/>
          <p:cNvSpPr txBox="1"/>
          <p:nvPr/>
        </p:nvSpPr>
        <p:spPr>
          <a:xfrm>
            <a:off x="7201916" y="6123685"/>
            <a:ext cx="139065" cy="269875"/>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0</a:t>
            </a:r>
            <a:endParaRPr sz="1600">
              <a:latin typeface="Arial"/>
              <a:cs typeface="Arial"/>
            </a:endParaRPr>
          </a:p>
        </p:txBody>
      </p:sp>
      <p:sp>
        <p:nvSpPr>
          <p:cNvPr id="56" name="object 56"/>
          <p:cNvSpPr txBox="1"/>
          <p:nvPr/>
        </p:nvSpPr>
        <p:spPr>
          <a:xfrm>
            <a:off x="5869940" y="5686118"/>
            <a:ext cx="585470" cy="704215"/>
          </a:xfrm>
          <a:prstGeom prst="rect">
            <a:avLst/>
          </a:prstGeom>
        </p:spPr>
        <p:txBody>
          <a:bodyPr vert="horz" wrap="square" lIns="0" tIns="97155" rIns="0" bIns="0" rtlCol="0">
            <a:spAutoFit/>
          </a:bodyPr>
          <a:lstStyle/>
          <a:p>
            <a:pPr marL="12700">
              <a:lnSpc>
                <a:spcPct val="100000"/>
              </a:lnSpc>
              <a:spcBef>
                <a:spcPts val="765"/>
              </a:spcBef>
            </a:pPr>
            <a:r>
              <a:rPr sz="1800" dirty="0">
                <a:latin typeface="Arial"/>
                <a:cs typeface="Arial"/>
              </a:rPr>
              <a:t>S x</a:t>
            </a:r>
            <a:r>
              <a:rPr sz="1800" spc="-100" dirty="0">
                <a:latin typeface="Arial"/>
                <a:cs typeface="Arial"/>
              </a:rPr>
              <a:t> </a:t>
            </a:r>
            <a:r>
              <a:rPr sz="1800" dirty="0">
                <a:latin typeface="Arial"/>
                <a:cs typeface="Arial"/>
              </a:rPr>
              <a:t>C</a:t>
            </a:r>
            <a:endParaRPr sz="1800">
              <a:latin typeface="Arial"/>
              <a:cs typeface="Arial"/>
            </a:endParaRPr>
          </a:p>
          <a:p>
            <a:pPr marR="5080" algn="r">
              <a:lnSpc>
                <a:spcPct val="100000"/>
              </a:lnSpc>
              <a:spcBef>
                <a:spcPts val="595"/>
              </a:spcBef>
            </a:pPr>
            <a:r>
              <a:rPr sz="1600" dirty="0">
                <a:latin typeface="Arial"/>
                <a:cs typeface="Arial"/>
              </a:rPr>
              <a:t>0</a:t>
            </a:r>
            <a:endParaRPr sz="1600">
              <a:latin typeface="Arial"/>
              <a:cs typeface="Arial"/>
            </a:endParaRPr>
          </a:p>
        </p:txBody>
      </p:sp>
      <p:sp>
        <p:nvSpPr>
          <p:cNvPr id="57" name="object 57"/>
          <p:cNvSpPr txBox="1"/>
          <p:nvPr/>
        </p:nvSpPr>
        <p:spPr>
          <a:xfrm>
            <a:off x="7727703" y="5713729"/>
            <a:ext cx="1358265" cy="57404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Sum </a:t>
            </a:r>
            <a:r>
              <a:rPr sz="1800" dirty="0">
                <a:latin typeface="Arial"/>
                <a:cs typeface="Arial"/>
              </a:rPr>
              <a:t>=</a:t>
            </a:r>
            <a:r>
              <a:rPr sz="1800" spc="-25" dirty="0">
                <a:latin typeface="Arial"/>
                <a:cs typeface="Arial"/>
              </a:rPr>
              <a:t> </a:t>
            </a:r>
            <a:r>
              <a:rPr sz="1800" dirty="0">
                <a:latin typeface="Arial"/>
                <a:cs typeface="Arial"/>
              </a:rPr>
              <a:t>0</a:t>
            </a:r>
            <a:endParaRPr sz="1800">
              <a:latin typeface="Arial"/>
              <a:cs typeface="Arial"/>
            </a:endParaRPr>
          </a:p>
          <a:p>
            <a:pPr marL="12700">
              <a:lnSpc>
                <a:spcPct val="100000"/>
              </a:lnSpc>
            </a:pPr>
            <a:r>
              <a:rPr sz="1800" dirty="0">
                <a:latin typeface="Arial"/>
                <a:cs typeface="Arial"/>
              </a:rPr>
              <a:t>C didn’t</a:t>
            </a:r>
            <a:r>
              <a:rPr sz="1800" spc="-110" dirty="0">
                <a:latin typeface="Arial"/>
                <a:cs typeface="Arial"/>
              </a:rPr>
              <a:t> </a:t>
            </a:r>
            <a:r>
              <a:rPr sz="1800" dirty="0">
                <a:latin typeface="Arial"/>
                <a:cs typeface="Arial"/>
              </a:rPr>
              <a:t>send</a:t>
            </a:r>
            <a:endParaRPr sz="1800">
              <a:latin typeface="Arial"/>
              <a:cs typeface="Arial"/>
            </a:endParaRPr>
          </a:p>
        </p:txBody>
      </p:sp>
      <p:grpSp>
        <p:nvGrpSpPr>
          <p:cNvPr id="58" name="object 58"/>
          <p:cNvGrpSpPr/>
          <p:nvPr/>
        </p:nvGrpSpPr>
        <p:grpSpPr>
          <a:xfrm>
            <a:off x="457200" y="6331458"/>
            <a:ext cx="9144000" cy="984250"/>
            <a:chOff x="457200" y="6331458"/>
            <a:chExt cx="9144000" cy="984250"/>
          </a:xfrm>
        </p:grpSpPr>
        <p:sp>
          <p:nvSpPr>
            <p:cNvPr id="59" name="object 59"/>
            <p:cNvSpPr/>
            <p:nvPr/>
          </p:nvSpPr>
          <p:spPr>
            <a:xfrm>
              <a:off x="457200" y="6331458"/>
              <a:ext cx="9144000" cy="984250"/>
            </a:xfrm>
            <a:custGeom>
              <a:avLst/>
              <a:gdLst/>
              <a:ahLst/>
              <a:cxnLst/>
              <a:rect l="l" t="t" r="r" b="b"/>
              <a:pathLst>
                <a:path w="9144000" h="984250">
                  <a:moveTo>
                    <a:pt x="9144000" y="983742"/>
                  </a:moveTo>
                  <a:lnTo>
                    <a:pt x="9144000" y="0"/>
                  </a:lnTo>
                  <a:lnTo>
                    <a:pt x="0" y="0"/>
                  </a:lnTo>
                  <a:lnTo>
                    <a:pt x="0" y="983742"/>
                  </a:lnTo>
                  <a:lnTo>
                    <a:pt x="9144000" y="983742"/>
                  </a:lnTo>
                  <a:close/>
                </a:path>
              </a:pathLst>
            </a:custGeom>
            <a:solidFill>
              <a:srgbClr val="FFFFFF"/>
            </a:solidFill>
          </p:spPr>
          <p:txBody>
            <a:bodyPr wrap="square" lIns="0" tIns="0" rIns="0" bIns="0" rtlCol="0"/>
            <a:lstStyle/>
            <a:p>
              <a:endParaRPr/>
            </a:p>
          </p:txBody>
        </p:sp>
        <p:sp>
          <p:nvSpPr>
            <p:cNvPr id="60" name="object 60"/>
            <p:cNvSpPr/>
            <p:nvPr/>
          </p:nvSpPr>
          <p:spPr>
            <a:xfrm>
              <a:off x="2230374" y="6332220"/>
              <a:ext cx="4871720" cy="477520"/>
            </a:xfrm>
            <a:custGeom>
              <a:avLst/>
              <a:gdLst/>
              <a:ahLst/>
              <a:cxnLst/>
              <a:rect l="l" t="t" r="r" b="b"/>
              <a:pathLst>
                <a:path w="4871720" h="477520">
                  <a:moveTo>
                    <a:pt x="598932" y="12"/>
                  </a:moveTo>
                  <a:lnTo>
                    <a:pt x="569976" y="12"/>
                  </a:lnTo>
                  <a:lnTo>
                    <a:pt x="569976" y="16764"/>
                  </a:lnTo>
                  <a:lnTo>
                    <a:pt x="28194" y="16764"/>
                  </a:lnTo>
                  <a:lnTo>
                    <a:pt x="28194" y="12"/>
                  </a:lnTo>
                  <a:lnTo>
                    <a:pt x="0" y="12"/>
                  </a:lnTo>
                  <a:lnTo>
                    <a:pt x="0" y="38862"/>
                  </a:lnTo>
                  <a:lnTo>
                    <a:pt x="6096" y="44958"/>
                  </a:lnTo>
                  <a:lnTo>
                    <a:pt x="14478" y="44958"/>
                  </a:lnTo>
                  <a:lnTo>
                    <a:pt x="28194" y="44958"/>
                  </a:lnTo>
                  <a:lnTo>
                    <a:pt x="569976" y="44958"/>
                  </a:lnTo>
                  <a:lnTo>
                    <a:pt x="584454" y="44958"/>
                  </a:lnTo>
                  <a:lnTo>
                    <a:pt x="592074" y="44958"/>
                  </a:lnTo>
                  <a:lnTo>
                    <a:pt x="598932" y="38862"/>
                  </a:lnTo>
                  <a:lnTo>
                    <a:pt x="598932" y="12"/>
                  </a:lnTo>
                  <a:close/>
                </a:path>
                <a:path w="4871720" h="477520">
                  <a:moveTo>
                    <a:pt x="4871466" y="0"/>
                  </a:moveTo>
                  <a:lnTo>
                    <a:pt x="4842510" y="0"/>
                  </a:lnTo>
                  <a:lnTo>
                    <a:pt x="4842510" y="448056"/>
                  </a:lnTo>
                  <a:lnTo>
                    <a:pt x="4606366" y="448056"/>
                  </a:lnTo>
                  <a:lnTo>
                    <a:pt x="4608944" y="0"/>
                  </a:lnTo>
                  <a:lnTo>
                    <a:pt x="4580318" y="0"/>
                  </a:lnTo>
                  <a:lnTo>
                    <a:pt x="4577334" y="462534"/>
                  </a:lnTo>
                  <a:lnTo>
                    <a:pt x="4577334" y="466344"/>
                  </a:lnTo>
                  <a:lnTo>
                    <a:pt x="4578858" y="470154"/>
                  </a:lnTo>
                  <a:lnTo>
                    <a:pt x="4581906" y="472440"/>
                  </a:lnTo>
                  <a:lnTo>
                    <a:pt x="4584192" y="475488"/>
                  </a:lnTo>
                  <a:lnTo>
                    <a:pt x="4588002" y="477012"/>
                  </a:lnTo>
                  <a:lnTo>
                    <a:pt x="4591812" y="477012"/>
                  </a:lnTo>
                  <a:lnTo>
                    <a:pt x="4842510" y="477012"/>
                  </a:lnTo>
                  <a:lnTo>
                    <a:pt x="4856988" y="477012"/>
                  </a:lnTo>
                  <a:lnTo>
                    <a:pt x="4864608" y="477012"/>
                  </a:lnTo>
                  <a:lnTo>
                    <a:pt x="4871466" y="470154"/>
                  </a:lnTo>
                  <a:lnTo>
                    <a:pt x="4871466" y="0"/>
                  </a:lnTo>
                  <a:close/>
                </a:path>
              </a:pathLst>
            </a:custGeom>
            <a:solidFill>
              <a:srgbClr val="FF2BD8"/>
            </a:solidFill>
          </p:spPr>
          <p:txBody>
            <a:bodyPr wrap="square" lIns="0" tIns="0" rIns="0" bIns="0" rtlCol="0"/>
            <a:lstStyle/>
            <a:p>
              <a:endParaRPr/>
            </a:p>
          </p:txBody>
        </p:sp>
      </p:grpSp>
      <p:sp>
        <p:nvSpPr>
          <p:cNvPr id="61" name="object 61"/>
          <p:cNvSpPr txBox="1"/>
          <p:nvPr/>
        </p:nvSpPr>
        <p:spPr>
          <a:xfrm>
            <a:off x="6859016" y="6530592"/>
            <a:ext cx="207010" cy="269875"/>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-2</a:t>
            </a:r>
            <a:endParaRPr sz="160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700" y="728726"/>
            <a:ext cx="8256270" cy="574040"/>
          </a:xfrm>
          <a:prstGeom prst="rect">
            <a:avLst/>
          </a:prstGeom>
        </p:spPr>
        <p:txBody>
          <a:bodyPr vert="horz" wrap="square" lIns="0" tIns="12700" rIns="0" bIns="0" rtlCol="0">
            <a:spAutoFit/>
          </a:bodyPr>
          <a:lstStyle/>
          <a:p>
            <a:pPr marL="12700">
              <a:lnSpc>
                <a:spcPct val="100000"/>
              </a:lnSpc>
              <a:spcBef>
                <a:spcPts val="100"/>
              </a:spcBef>
            </a:pPr>
            <a:r>
              <a:rPr dirty="0"/>
              <a:t>The Public Switched Telephone</a:t>
            </a:r>
            <a:r>
              <a:rPr spc="-160" dirty="0"/>
              <a:t> </a:t>
            </a:r>
            <a:r>
              <a:rPr spc="-5" dirty="0"/>
              <a:t>Network</a:t>
            </a:r>
          </a:p>
        </p:txBody>
      </p:sp>
      <p:sp>
        <p:nvSpPr>
          <p:cNvPr id="3" name="object 3"/>
          <p:cNvSpPr txBox="1"/>
          <p:nvPr/>
        </p:nvSpPr>
        <p:spPr>
          <a:xfrm>
            <a:off x="659130" y="1651000"/>
            <a:ext cx="8256270" cy="2859757"/>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3200" spc="-5" dirty="0">
                <a:latin typeface="Arial"/>
                <a:cs typeface="Arial"/>
              </a:rPr>
              <a:t>Structure of the telephone system</a:t>
            </a:r>
            <a:r>
              <a:rPr sz="3200" spc="-10" dirty="0">
                <a:latin typeface="Arial"/>
                <a:cs typeface="Arial"/>
              </a:rPr>
              <a:t> </a:t>
            </a:r>
            <a:r>
              <a:rPr sz="3200" dirty="0">
                <a:solidFill>
                  <a:srgbClr val="0000FF"/>
                </a:solidFill>
                <a:latin typeface="Arial"/>
                <a:cs typeface="Arial"/>
              </a:rPr>
              <a:t>»</a:t>
            </a:r>
            <a:endParaRPr sz="3200" dirty="0">
              <a:latin typeface="Arial"/>
              <a:cs typeface="Arial"/>
            </a:endParaRPr>
          </a:p>
          <a:p>
            <a:pPr marL="469900" indent="-457200">
              <a:lnSpc>
                <a:spcPct val="100000"/>
              </a:lnSpc>
              <a:spcBef>
                <a:spcPts val="600"/>
              </a:spcBef>
              <a:buClr>
                <a:srgbClr val="0000FF"/>
              </a:buClr>
              <a:buChar char="•"/>
              <a:tabLst>
                <a:tab pos="469265" algn="l"/>
                <a:tab pos="469900" algn="l"/>
              </a:tabLst>
            </a:pPr>
            <a:r>
              <a:rPr sz="3200" spc="-5" dirty="0">
                <a:latin typeface="Arial"/>
                <a:cs typeface="Arial"/>
              </a:rPr>
              <a:t>Politics of </a:t>
            </a:r>
            <a:r>
              <a:rPr sz="3200" dirty="0">
                <a:latin typeface="Arial"/>
                <a:cs typeface="Arial"/>
              </a:rPr>
              <a:t>telephones </a:t>
            </a:r>
            <a:r>
              <a:rPr sz="3200" dirty="0">
                <a:solidFill>
                  <a:srgbClr val="0000FF"/>
                </a:solidFill>
                <a:latin typeface="Arial"/>
                <a:cs typeface="Arial"/>
              </a:rPr>
              <a:t>»</a:t>
            </a:r>
            <a:endParaRPr sz="3200" dirty="0">
              <a:latin typeface="Arial"/>
              <a:cs typeface="Arial"/>
            </a:endParaRPr>
          </a:p>
          <a:p>
            <a:pPr marL="469900" indent="-457200">
              <a:lnSpc>
                <a:spcPct val="100000"/>
              </a:lnSpc>
              <a:spcBef>
                <a:spcPts val="600"/>
              </a:spcBef>
              <a:buClr>
                <a:srgbClr val="0000FF"/>
              </a:buClr>
              <a:buChar char="•"/>
              <a:tabLst>
                <a:tab pos="469265" algn="l"/>
                <a:tab pos="469900" algn="l"/>
              </a:tabLst>
            </a:pPr>
            <a:r>
              <a:rPr sz="3200" spc="-5" dirty="0">
                <a:latin typeface="Arial"/>
                <a:cs typeface="Arial"/>
              </a:rPr>
              <a:t>Local loop: modems, ADSL, and FTTH</a:t>
            </a:r>
            <a:r>
              <a:rPr sz="3200" spc="-25" dirty="0">
                <a:latin typeface="Arial"/>
                <a:cs typeface="Arial"/>
              </a:rPr>
              <a:t> </a:t>
            </a:r>
            <a:r>
              <a:rPr sz="3200" dirty="0">
                <a:solidFill>
                  <a:srgbClr val="0000FF"/>
                </a:solidFill>
                <a:latin typeface="Arial"/>
                <a:cs typeface="Arial"/>
              </a:rPr>
              <a:t>»</a:t>
            </a:r>
            <a:endParaRPr sz="3200" dirty="0">
              <a:latin typeface="Arial"/>
              <a:cs typeface="Arial"/>
            </a:endParaRPr>
          </a:p>
          <a:p>
            <a:pPr marL="469900" indent="-457200">
              <a:lnSpc>
                <a:spcPct val="100000"/>
              </a:lnSpc>
              <a:spcBef>
                <a:spcPts val="600"/>
              </a:spcBef>
              <a:buClr>
                <a:srgbClr val="0000FF"/>
              </a:buClr>
              <a:buChar char="•"/>
              <a:tabLst>
                <a:tab pos="469265" algn="l"/>
                <a:tab pos="469900" algn="l"/>
              </a:tabLst>
            </a:pPr>
            <a:r>
              <a:rPr sz="3200" spc="-5" dirty="0">
                <a:latin typeface="Arial"/>
                <a:cs typeface="Arial"/>
              </a:rPr>
              <a:t>Trunks and multiplexing</a:t>
            </a:r>
            <a:r>
              <a:rPr sz="3200" spc="30" dirty="0">
                <a:latin typeface="Arial"/>
                <a:cs typeface="Arial"/>
              </a:rPr>
              <a:t> </a:t>
            </a:r>
            <a:r>
              <a:rPr sz="3200" dirty="0">
                <a:solidFill>
                  <a:srgbClr val="0000FF"/>
                </a:solidFill>
                <a:latin typeface="Arial"/>
                <a:cs typeface="Arial"/>
              </a:rPr>
              <a:t>»</a:t>
            </a:r>
            <a:endParaRPr sz="3200" dirty="0">
              <a:latin typeface="Arial"/>
              <a:cs typeface="Arial"/>
            </a:endParaRPr>
          </a:p>
          <a:p>
            <a:pPr marL="469900" indent="-457200">
              <a:lnSpc>
                <a:spcPct val="100000"/>
              </a:lnSpc>
              <a:spcBef>
                <a:spcPts val="600"/>
              </a:spcBef>
              <a:buClr>
                <a:srgbClr val="0000FF"/>
              </a:buClr>
              <a:buChar char="•"/>
              <a:tabLst>
                <a:tab pos="469265" algn="l"/>
                <a:tab pos="469900" algn="l"/>
              </a:tabLst>
            </a:pPr>
            <a:r>
              <a:rPr sz="3200" spc="-5" dirty="0">
                <a:latin typeface="Arial"/>
                <a:cs typeface="Arial"/>
              </a:rPr>
              <a:t>Switching</a:t>
            </a:r>
            <a:r>
              <a:rPr sz="3200" dirty="0">
                <a:latin typeface="Arial"/>
                <a:cs typeface="Arial"/>
              </a:rPr>
              <a:t> </a:t>
            </a:r>
            <a:r>
              <a:rPr sz="3200" dirty="0">
                <a:solidFill>
                  <a:srgbClr val="0000FF"/>
                </a:solidFill>
                <a:latin typeface="Arial"/>
                <a:cs typeface="Arial"/>
              </a:rPr>
              <a:t>»</a:t>
            </a:r>
            <a:endParaRPr sz="3200" dirty="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85391" y="728726"/>
            <a:ext cx="7089140" cy="574040"/>
          </a:xfrm>
          <a:prstGeom prst="rect">
            <a:avLst/>
          </a:prstGeom>
        </p:spPr>
        <p:txBody>
          <a:bodyPr vert="horz" wrap="square" lIns="0" tIns="12700" rIns="0" bIns="0" rtlCol="0">
            <a:spAutoFit/>
          </a:bodyPr>
          <a:lstStyle/>
          <a:p>
            <a:pPr marL="12700">
              <a:lnSpc>
                <a:spcPct val="100000"/>
              </a:lnSpc>
              <a:spcBef>
                <a:spcPts val="100"/>
              </a:spcBef>
            </a:pPr>
            <a:r>
              <a:rPr dirty="0"/>
              <a:t>Structure of the Telephone</a:t>
            </a:r>
            <a:r>
              <a:rPr spc="-160" dirty="0"/>
              <a:t> </a:t>
            </a:r>
            <a:r>
              <a:rPr dirty="0"/>
              <a:t>System</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296150" cy="1793239"/>
          </a:xfrm>
          <a:prstGeom prst="rect">
            <a:avLst/>
          </a:prstGeom>
        </p:spPr>
        <p:txBody>
          <a:bodyPr vert="horz" wrap="square" lIns="0" tIns="88900" rIns="0" bIns="0" rtlCol="0">
            <a:spAutoFit/>
          </a:bodyPr>
          <a:lstStyle/>
          <a:p>
            <a:pPr marL="12700">
              <a:lnSpc>
                <a:spcPct val="100000"/>
              </a:lnSpc>
              <a:spcBef>
                <a:spcPts val="700"/>
              </a:spcBef>
            </a:pPr>
            <a:r>
              <a:rPr sz="2400" dirty="0">
                <a:latin typeface="Arial"/>
                <a:cs typeface="Arial"/>
              </a:rPr>
              <a:t>A </a:t>
            </a:r>
            <a:r>
              <a:rPr sz="2400" spc="-5" dirty="0">
                <a:latin typeface="Arial"/>
                <a:cs typeface="Arial"/>
              </a:rPr>
              <a:t>hierarchical </a:t>
            </a:r>
            <a:r>
              <a:rPr sz="2400" dirty="0">
                <a:latin typeface="Arial"/>
                <a:cs typeface="Arial"/>
              </a:rPr>
              <a:t>system </a:t>
            </a:r>
            <a:r>
              <a:rPr sz="2400" spc="-5" dirty="0">
                <a:latin typeface="Arial"/>
                <a:cs typeface="Arial"/>
              </a:rPr>
              <a:t>for carrying voice calls made</a:t>
            </a:r>
            <a:r>
              <a:rPr sz="2400" dirty="0">
                <a:latin typeface="Arial"/>
                <a:cs typeface="Arial"/>
              </a:rPr>
              <a:t> </a:t>
            </a:r>
            <a:r>
              <a:rPr sz="2400" spc="-5" dirty="0">
                <a:latin typeface="Arial"/>
                <a:cs typeface="Arial"/>
              </a:rPr>
              <a:t>of:</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Local loops, mostly analog twisted pairs to</a:t>
            </a:r>
            <a:r>
              <a:rPr sz="2400" dirty="0">
                <a:latin typeface="Arial"/>
                <a:cs typeface="Arial"/>
              </a:rPr>
              <a:t> </a:t>
            </a:r>
            <a:r>
              <a:rPr sz="2400" spc="-5" dirty="0">
                <a:latin typeface="Arial"/>
                <a:cs typeface="Arial"/>
              </a:rPr>
              <a:t>houses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dirty="0">
                <a:latin typeface="Arial"/>
                <a:cs typeface="Arial"/>
              </a:rPr>
              <a:t>Trunks, </a:t>
            </a:r>
            <a:r>
              <a:rPr sz="2400" spc="-5" dirty="0">
                <a:latin typeface="Arial"/>
                <a:cs typeface="Arial"/>
              </a:rPr>
              <a:t>digital </a:t>
            </a:r>
            <a:r>
              <a:rPr sz="2400" dirty="0">
                <a:latin typeface="Arial"/>
                <a:cs typeface="Arial"/>
              </a:rPr>
              <a:t>fiber </a:t>
            </a:r>
            <a:r>
              <a:rPr sz="2400" spc="-5" dirty="0">
                <a:latin typeface="Arial"/>
                <a:cs typeface="Arial"/>
              </a:rPr>
              <a:t>optic links </a:t>
            </a:r>
            <a:r>
              <a:rPr sz="2400" dirty="0">
                <a:latin typeface="Arial"/>
                <a:cs typeface="Arial"/>
              </a:rPr>
              <a:t>that </a:t>
            </a:r>
            <a:r>
              <a:rPr sz="2400" spc="-5" dirty="0">
                <a:latin typeface="Arial"/>
                <a:cs typeface="Arial"/>
              </a:rPr>
              <a:t>carry</a:t>
            </a:r>
            <a:r>
              <a:rPr sz="2400" spc="15" dirty="0">
                <a:latin typeface="Arial"/>
                <a:cs typeface="Arial"/>
              </a:rPr>
              <a:t> </a:t>
            </a:r>
            <a:r>
              <a:rPr sz="2400" spc="-5" dirty="0">
                <a:latin typeface="Arial"/>
                <a:cs typeface="Arial"/>
              </a:rPr>
              <a:t>calls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Switching offices, that move calls among</a:t>
            </a:r>
            <a:r>
              <a:rPr sz="2400" spc="10" dirty="0">
                <a:latin typeface="Arial"/>
                <a:cs typeface="Arial"/>
              </a:rPr>
              <a:t> </a:t>
            </a:r>
            <a:r>
              <a:rPr sz="2400" spc="-5" dirty="0">
                <a:latin typeface="Arial"/>
                <a:cs typeface="Arial"/>
              </a:rPr>
              <a:t>trunks</a:t>
            </a:r>
            <a:endParaRPr sz="2400">
              <a:latin typeface="Arial"/>
              <a:cs typeface="Arial"/>
            </a:endParaRPr>
          </a:p>
        </p:txBody>
      </p:sp>
      <p:pic>
        <p:nvPicPr>
          <p:cNvPr id="5" name="object 5"/>
          <p:cNvPicPr/>
          <p:nvPr/>
        </p:nvPicPr>
        <p:blipFill>
          <a:blip r:embed="rId2" cstate="print"/>
          <a:stretch>
            <a:fillRect/>
          </a:stretch>
        </p:blipFill>
        <p:spPr>
          <a:xfrm>
            <a:off x="1344930" y="4162805"/>
            <a:ext cx="7409992" cy="21526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22829" y="728726"/>
            <a:ext cx="5414645" cy="574040"/>
          </a:xfrm>
          <a:prstGeom prst="rect">
            <a:avLst/>
          </a:prstGeom>
        </p:spPr>
        <p:txBody>
          <a:bodyPr vert="horz" wrap="square" lIns="0" tIns="12700" rIns="0" bIns="0" rtlCol="0">
            <a:spAutoFit/>
          </a:bodyPr>
          <a:lstStyle/>
          <a:p>
            <a:pPr marL="12700">
              <a:lnSpc>
                <a:spcPct val="100000"/>
              </a:lnSpc>
              <a:spcBef>
                <a:spcPts val="100"/>
              </a:spcBef>
            </a:pPr>
            <a:r>
              <a:rPr dirty="0"/>
              <a:t>The Politics of</a:t>
            </a:r>
            <a:r>
              <a:rPr spc="-130" dirty="0"/>
              <a:t> </a:t>
            </a:r>
            <a:r>
              <a:rPr dirty="0"/>
              <a:t>Telephones</a:t>
            </a:r>
          </a:p>
        </p:txBody>
      </p:sp>
      <p:sp>
        <p:nvSpPr>
          <p:cNvPr id="3" name="object 3"/>
          <p:cNvSpPr txBox="1"/>
          <p:nvPr/>
        </p:nvSpPr>
        <p:spPr>
          <a:xfrm>
            <a:off x="993139" y="1624838"/>
            <a:ext cx="7855584" cy="156464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In the U.S., there is </a:t>
            </a:r>
            <a:r>
              <a:rPr sz="2400" dirty="0">
                <a:latin typeface="Arial"/>
                <a:cs typeface="Arial"/>
              </a:rPr>
              <a:t>a </a:t>
            </a:r>
            <a:r>
              <a:rPr sz="2400" spc="-5" dirty="0">
                <a:latin typeface="Arial"/>
                <a:cs typeface="Arial"/>
              </a:rPr>
              <a:t>distinction for competition between  serving </a:t>
            </a:r>
            <a:r>
              <a:rPr sz="2400" dirty="0">
                <a:latin typeface="Arial"/>
                <a:cs typeface="Arial"/>
              </a:rPr>
              <a:t>a </a:t>
            </a:r>
            <a:r>
              <a:rPr sz="2400" spc="-5" dirty="0">
                <a:latin typeface="Arial"/>
                <a:cs typeface="Arial"/>
              </a:rPr>
              <a:t>local area (LECs) and connecting to </a:t>
            </a:r>
            <a:r>
              <a:rPr sz="2400" dirty="0">
                <a:latin typeface="Arial"/>
                <a:cs typeface="Arial"/>
              </a:rPr>
              <a:t>a </a:t>
            </a:r>
            <a:r>
              <a:rPr sz="2400" spc="-5" dirty="0">
                <a:latin typeface="Arial"/>
                <a:cs typeface="Arial"/>
              </a:rPr>
              <a:t>local area  (at </a:t>
            </a:r>
            <a:r>
              <a:rPr sz="2400" dirty="0">
                <a:latin typeface="Arial"/>
                <a:cs typeface="Arial"/>
              </a:rPr>
              <a:t>a </a:t>
            </a:r>
            <a:r>
              <a:rPr sz="2400" spc="-5" dirty="0">
                <a:latin typeface="Arial"/>
                <a:cs typeface="Arial"/>
              </a:rPr>
              <a:t>POP) </a:t>
            </a:r>
            <a:r>
              <a:rPr sz="2400" dirty="0">
                <a:latin typeface="Arial"/>
                <a:cs typeface="Arial"/>
              </a:rPr>
              <a:t>to </a:t>
            </a:r>
            <a:r>
              <a:rPr sz="2400" spc="-5" dirty="0">
                <a:latin typeface="Arial"/>
                <a:cs typeface="Arial"/>
              </a:rPr>
              <a:t>switch calls across areas (IXCs)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Customers of </a:t>
            </a:r>
            <a:r>
              <a:rPr sz="2400" dirty="0">
                <a:latin typeface="Arial"/>
                <a:cs typeface="Arial"/>
              </a:rPr>
              <a:t>a </a:t>
            </a:r>
            <a:r>
              <a:rPr sz="2400" spc="-5" dirty="0">
                <a:latin typeface="Arial"/>
                <a:cs typeface="Arial"/>
              </a:rPr>
              <a:t>LEC can dial via any IXC they</a:t>
            </a:r>
            <a:r>
              <a:rPr sz="2400" spc="-10" dirty="0">
                <a:latin typeface="Arial"/>
                <a:cs typeface="Arial"/>
              </a:rPr>
              <a:t> </a:t>
            </a:r>
            <a:r>
              <a:rPr sz="2400" spc="-5" dirty="0">
                <a:latin typeface="Arial"/>
                <a:cs typeface="Arial"/>
              </a:rPr>
              <a:t>choose</a:t>
            </a:r>
            <a:endParaRPr sz="2400">
              <a:latin typeface="Arial"/>
              <a:cs typeface="Arial"/>
            </a:endParaRPr>
          </a:p>
        </p:txBody>
      </p:sp>
      <p:pic>
        <p:nvPicPr>
          <p:cNvPr id="4" name="object 4"/>
          <p:cNvPicPr/>
          <p:nvPr/>
        </p:nvPicPr>
        <p:blipFill>
          <a:blip r:embed="rId2" cstate="print"/>
          <a:stretch>
            <a:fillRect/>
          </a:stretch>
        </p:blipFill>
        <p:spPr>
          <a:xfrm>
            <a:off x="2313432" y="3394709"/>
            <a:ext cx="5654802" cy="2853691"/>
          </a:xfrm>
          <a:prstGeom prst="rect">
            <a:avLst/>
          </a:prstGeom>
        </p:spPr>
      </p:pic>
      <p:sp>
        <p:nvSpPr>
          <p:cNvPr id="5" name="TextBox 4">
            <a:extLst>
              <a:ext uri="{FF2B5EF4-FFF2-40B4-BE49-F238E27FC236}">
                <a16:creationId xmlns:a16="http://schemas.microsoft.com/office/drawing/2014/main" id="{2976B8C4-0A30-0E5A-C000-9AD2477DDC7F}"/>
              </a:ext>
            </a:extLst>
          </p:cNvPr>
          <p:cNvSpPr txBox="1"/>
          <p:nvPr/>
        </p:nvSpPr>
        <p:spPr>
          <a:xfrm>
            <a:off x="3429000" y="6406999"/>
            <a:ext cx="3553730" cy="1200329"/>
          </a:xfrm>
          <a:prstGeom prst="rect">
            <a:avLst/>
          </a:prstGeom>
          <a:noFill/>
        </p:spPr>
        <p:txBody>
          <a:bodyPr wrap="none" rtlCol="0">
            <a:spAutoFit/>
          </a:bodyPr>
          <a:lstStyle/>
          <a:p>
            <a:r>
              <a:rPr lang="en-IN" sz="2400" dirty="0"/>
              <a:t>POP: Point of presence</a:t>
            </a:r>
          </a:p>
          <a:p>
            <a:r>
              <a:rPr lang="en-IN" sz="2400" dirty="0"/>
              <a:t>LEC: Local Exchange Career</a:t>
            </a:r>
          </a:p>
          <a:p>
            <a:r>
              <a:rPr lang="en-IN" sz="2400" dirty="0"/>
              <a:t>IXC: Inter Exchange Career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8392" y="728726"/>
            <a:ext cx="4798060" cy="574040"/>
          </a:xfrm>
          <a:prstGeom prst="rect">
            <a:avLst/>
          </a:prstGeom>
        </p:spPr>
        <p:txBody>
          <a:bodyPr vert="horz" wrap="square" lIns="0" tIns="12700" rIns="0" bIns="0" rtlCol="0">
            <a:spAutoFit/>
          </a:bodyPr>
          <a:lstStyle/>
          <a:p>
            <a:pPr marL="12700">
              <a:lnSpc>
                <a:spcPct val="100000"/>
              </a:lnSpc>
              <a:spcBef>
                <a:spcPts val="100"/>
              </a:spcBef>
            </a:pPr>
            <a:r>
              <a:rPr spc="-5" dirty="0"/>
              <a:t>Local loop (1):</a:t>
            </a:r>
            <a:r>
              <a:rPr spc="-114" dirty="0"/>
              <a:t> </a:t>
            </a:r>
            <a:r>
              <a:rPr dirty="0"/>
              <a:t>modems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386204" y="1828121"/>
            <a:ext cx="7518400" cy="1567096"/>
          </a:xfrm>
          <a:prstGeom prst="rect">
            <a:avLst/>
          </a:prstGeom>
        </p:spPr>
        <p:txBody>
          <a:bodyPr vert="horz" wrap="square" lIns="0" tIns="12700" rIns="0" bIns="0" rtlCol="0">
            <a:spAutoFit/>
          </a:bodyPr>
          <a:lstStyle/>
          <a:p>
            <a:pPr marL="12700" marR="225425">
              <a:lnSpc>
                <a:spcPct val="100000"/>
              </a:lnSpc>
              <a:spcBef>
                <a:spcPts val="100"/>
              </a:spcBef>
            </a:pPr>
            <a:r>
              <a:rPr sz="2400" spc="-5" dirty="0">
                <a:latin typeface="Arial"/>
                <a:cs typeface="Arial"/>
              </a:rPr>
              <a:t>Telephone modems send digital data over an 3.3 KHz  analog voice channel interface to the</a:t>
            </a:r>
            <a:r>
              <a:rPr sz="2400" spc="35" dirty="0">
                <a:latin typeface="Arial"/>
                <a:cs typeface="Arial"/>
              </a:rPr>
              <a:t> </a:t>
            </a:r>
            <a:r>
              <a:rPr sz="2400" spc="-5" dirty="0">
                <a:latin typeface="Arial"/>
                <a:cs typeface="Arial"/>
              </a:rPr>
              <a:t>POTS</a:t>
            </a:r>
            <a:r>
              <a:rPr lang="en-IN" sz="2400" spc="-5" dirty="0">
                <a:latin typeface="Arial"/>
                <a:cs typeface="Arial"/>
              </a:rPr>
              <a:t> (Plain Old Telephone service)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Rates &lt;56 kbps; early way to connect to the</a:t>
            </a:r>
            <a:r>
              <a:rPr sz="2400" spc="-15" dirty="0">
                <a:latin typeface="Arial"/>
                <a:cs typeface="Arial"/>
              </a:rPr>
              <a:t> </a:t>
            </a:r>
            <a:r>
              <a:rPr sz="2400" spc="-5" dirty="0">
                <a:latin typeface="Arial"/>
                <a:cs typeface="Arial"/>
              </a:rPr>
              <a:t>Internet</a:t>
            </a:r>
            <a:endParaRPr sz="2400" dirty="0">
              <a:latin typeface="Arial"/>
              <a:cs typeface="Arial"/>
            </a:endParaRPr>
          </a:p>
        </p:txBody>
      </p:sp>
      <p:pic>
        <p:nvPicPr>
          <p:cNvPr id="5" name="object 5"/>
          <p:cNvPicPr/>
          <p:nvPr/>
        </p:nvPicPr>
        <p:blipFill>
          <a:blip r:embed="rId2" cstate="print"/>
          <a:stretch>
            <a:fillRect/>
          </a:stretch>
        </p:blipFill>
        <p:spPr>
          <a:xfrm>
            <a:off x="876300" y="3695700"/>
            <a:ext cx="8538209" cy="267233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4391" y="728726"/>
            <a:ext cx="7842250" cy="574040"/>
          </a:xfrm>
          <a:prstGeom prst="rect">
            <a:avLst/>
          </a:prstGeom>
        </p:spPr>
        <p:txBody>
          <a:bodyPr vert="horz" wrap="square" lIns="0" tIns="12700" rIns="0" bIns="0" rtlCol="0">
            <a:spAutoFit/>
          </a:bodyPr>
          <a:lstStyle/>
          <a:p>
            <a:pPr marL="12700">
              <a:lnSpc>
                <a:spcPct val="100000"/>
              </a:lnSpc>
              <a:spcBef>
                <a:spcPts val="100"/>
              </a:spcBef>
            </a:pPr>
            <a:r>
              <a:rPr spc="-5" dirty="0"/>
              <a:t>Local loop (2): Digital Subscriber</a:t>
            </a:r>
            <a:r>
              <a:rPr spc="-120" dirty="0"/>
              <a:t> </a:t>
            </a:r>
            <a:r>
              <a:rPr spc="-5" dirty="0"/>
              <a:t>Lines</a:t>
            </a:r>
          </a:p>
        </p:txBody>
      </p:sp>
      <p:sp>
        <p:nvSpPr>
          <p:cNvPr id="3" name="object 3"/>
          <p:cNvSpPr txBox="1"/>
          <p:nvPr/>
        </p:nvSpPr>
        <p:spPr>
          <a:xfrm>
            <a:off x="993139" y="1624838"/>
            <a:ext cx="7855584"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DSL </a:t>
            </a:r>
            <a:r>
              <a:rPr sz="2400" u="heavy" spc="-5" dirty="0">
                <a:uFill>
                  <a:solidFill>
                    <a:srgbClr val="000000"/>
                  </a:solidFill>
                </a:uFill>
                <a:latin typeface="Arial"/>
                <a:cs typeface="Arial"/>
              </a:rPr>
              <a:t>broadband</a:t>
            </a:r>
            <a:r>
              <a:rPr sz="2400" spc="-5" dirty="0">
                <a:latin typeface="Arial"/>
                <a:cs typeface="Arial"/>
              </a:rPr>
              <a:t> sends data over the local loop to the local  office using frequencies that are not used for</a:t>
            </a:r>
            <a:r>
              <a:rPr sz="2400" spc="25" dirty="0">
                <a:latin typeface="Arial"/>
                <a:cs typeface="Arial"/>
              </a:rPr>
              <a:t> </a:t>
            </a:r>
            <a:r>
              <a:rPr sz="2400" spc="-5" dirty="0">
                <a:latin typeface="Arial"/>
                <a:cs typeface="Arial"/>
              </a:rPr>
              <a:t>POTS</a:t>
            </a:r>
            <a:endParaRPr sz="2400" dirty="0">
              <a:latin typeface="Arial"/>
              <a:cs typeface="Arial"/>
            </a:endParaRPr>
          </a:p>
        </p:txBody>
      </p:sp>
      <p:sp>
        <p:nvSpPr>
          <p:cNvPr id="4" name="object 4"/>
          <p:cNvSpPr txBox="1"/>
          <p:nvPr/>
        </p:nvSpPr>
        <p:spPr>
          <a:xfrm>
            <a:off x="993139" y="2650136"/>
            <a:ext cx="3250565" cy="756920"/>
          </a:xfrm>
          <a:prstGeom prst="rect">
            <a:avLst/>
          </a:prstGeom>
        </p:spPr>
        <p:txBody>
          <a:bodyPr vert="horz" wrap="square" lIns="0" tIns="12700" rIns="0" bIns="0" rtlCol="0">
            <a:spAutoFit/>
          </a:bodyPr>
          <a:lstStyle/>
          <a:p>
            <a:pPr marL="241300" marR="5080" indent="-228600">
              <a:lnSpc>
                <a:spcPct val="100000"/>
              </a:lnSpc>
              <a:spcBef>
                <a:spcPts val="100"/>
              </a:spcBef>
              <a:buClr>
                <a:srgbClr val="0000FF"/>
              </a:buClr>
              <a:buChar char="•"/>
              <a:tabLst>
                <a:tab pos="241300" algn="l"/>
              </a:tabLst>
            </a:pPr>
            <a:r>
              <a:rPr sz="2400" dirty="0">
                <a:latin typeface="Arial"/>
                <a:cs typeface="Arial"/>
              </a:rPr>
              <a:t>Telephone/computers  </a:t>
            </a:r>
            <a:r>
              <a:rPr sz="2400" spc="-5" dirty="0">
                <a:latin typeface="Arial"/>
                <a:cs typeface="Arial"/>
              </a:rPr>
              <a:t>attach to the same</a:t>
            </a:r>
            <a:r>
              <a:rPr sz="2400" spc="-70" dirty="0">
                <a:latin typeface="Arial"/>
                <a:cs typeface="Arial"/>
              </a:rPr>
              <a:t> </a:t>
            </a:r>
            <a:r>
              <a:rPr sz="2400" spc="-5" dirty="0">
                <a:latin typeface="Arial"/>
                <a:cs typeface="Arial"/>
              </a:rPr>
              <a:t>old</a:t>
            </a:r>
            <a:endParaRPr sz="2400" dirty="0">
              <a:latin typeface="Arial"/>
              <a:cs typeface="Arial"/>
            </a:endParaRPr>
          </a:p>
        </p:txBody>
      </p:sp>
      <p:grpSp>
        <p:nvGrpSpPr>
          <p:cNvPr id="5" name="object 5"/>
          <p:cNvGrpSpPr/>
          <p:nvPr/>
        </p:nvGrpSpPr>
        <p:grpSpPr>
          <a:xfrm>
            <a:off x="457200" y="2648538"/>
            <a:ext cx="9144000" cy="1725930"/>
            <a:chOff x="457200" y="2648538"/>
            <a:chExt cx="9144000" cy="1725930"/>
          </a:xfrm>
        </p:grpSpPr>
        <p:pic>
          <p:nvPicPr>
            <p:cNvPr id="6" name="object 6"/>
            <p:cNvPicPr/>
            <p:nvPr/>
          </p:nvPicPr>
          <p:blipFill>
            <a:blip r:embed="rId3" cstate="print"/>
            <a:stretch>
              <a:fillRect/>
            </a:stretch>
          </p:blipFill>
          <p:spPr>
            <a:xfrm>
              <a:off x="4602611" y="2648538"/>
              <a:ext cx="4754880" cy="746171"/>
            </a:xfrm>
            <a:prstGeom prst="rect">
              <a:avLst/>
            </a:prstGeom>
          </p:spPr>
        </p:pic>
        <p:sp>
          <p:nvSpPr>
            <p:cNvPr id="7" name="object 7"/>
            <p:cNvSpPr/>
            <p:nvPr/>
          </p:nvSpPr>
          <p:spPr>
            <a:xfrm>
              <a:off x="457200" y="339394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grpSp>
      <p:sp>
        <p:nvSpPr>
          <p:cNvPr id="8" name="object 8"/>
          <p:cNvSpPr txBox="1"/>
          <p:nvPr/>
        </p:nvSpPr>
        <p:spPr>
          <a:xfrm>
            <a:off x="993139" y="3416628"/>
            <a:ext cx="2896235" cy="1061720"/>
          </a:xfrm>
          <a:prstGeom prst="rect">
            <a:avLst/>
          </a:prstGeom>
        </p:spPr>
        <p:txBody>
          <a:bodyPr vert="horz" wrap="square" lIns="0" tIns="165100" rIns="0" bIns="0" rtlCol="0">
            <a:spAutoFit/>
          </a:bodyPr>
          <a:lstStyle/>
          <a:p>
            <a:pPr marL="241300">
              <a:lnSpc>
                <a:spcPct val="100000"/>
              </a:lnSpc>
              <a:spcBef>
                <a:spcPts val="1300"/>
              </a:spcBef>
            </a:pPr>
            <a:r>
              <a:rPr sz="2400" spc="-5" dirty="0">
                <a:latin typeface="Arial"/>
                <a:cs typeface="Arial"/>
              </a:rPr>
              <a:t>phone</a:t>
            </a:r>
            <a:r>
              <a:rPr sz="2400" dirty="0">
                <a:latin typeface="Arial"/>
                <a:cs typeface="Arial"/>
              </a:rPr>
              <a:t> </a:t>
            </a:r>
            <a:r>
              <a:rPr sz="2400" spc="-5" dirty="0">
                <a:latin typeface="Arial"/>
                <a:cs typeface="Arial"/>
              </a:rPr>
              <a:t>line</a:t>
            </a:r>
            <a:endParaRPr sz="2400" dirty="0">
              <a:latin typeface="Arial"/>
              <a:cs typeface="Arial"/>
            </a:endParaRPr>
          </a:p>
          <a:p>
            <a:pPr marL="241300" indent="-228600">
              <a:lnSpc>
                <a:spcPct val="100000"/>
              </a:lnSpc>
              <a:spcBef>
                <a:spcPts val="1200"/>
              </a:spcBef>
              <a:buClr>
                <a:srgbClr val="0000FF"/>
              </a:buClr>
              <a:buChar char="•"/>
              <a:tabLst>
                <a:tab pos="241300" algn="l"/>
              </a:tabLst>
            </a:pPr>
            <a:r>
              <a:rPr sz="2400" spc="-5" dirty="0">
                <a:latin typeface="Arial"/>
                <a:cs typeface="Arial"/>
              </a:rPr>
              <a:t>Rates vary with</a:t>
            </a:r>
            <a:r>
              <a:rPr sz="2400" spc="-65" dirty="0">
                <a:latin typeface="Arial"/>
                <a:cs typeface="Arial"/>
              </a:rPr>
              <a:t> </a:t>
            </a:r>
            <a:r>
              <a:rPr sz="2400" spc="-5" dirty="0">
                <a:latin typeface="Arial"/>
                <a:cs typeface="Arial"/>
              </a:rPr>
              <a:t>line</a:t>
            </a:r>
            <a:endParaRPr sz="2400" dirty="0">
              <a:latin typeface="Arial"/>
              <a:cs typeface="Arial"/>
            </a:endParaRPr>
          </a:p>
        </p:txBody>
      </p:sp>
      <p:pic>
        <p:nvPicPr>
          <p:cNvPr id="9" name="object 9"/>
          <p:cNvPicPr/>
          <p:nvPr/>
        </p:nvPicPr>
        <p:blipFill>
          <a:blip r:embed="rId4" cstate="print"/>
          <a:stretch>
            <a:fillRect/>
          </a:stretch>
        </p:blipFill>
        <p:spPr>
          <a:xfrm>
            <a:off x="4438650" y="3394709"/>
            <a:ext cx="4953000" cy="1952244"/>
          </a:xfrm>
          <a:prstGeom prst="rect">
            <a:avLst/>
          </a:prstGeom>
        </p:spPr>
      </p:pic>
      <p:sp>
        <p:nvSpPr>
          <p:cNvPr id="10" name="object 10"/>
          <p:cNvSpPr txBox="1"/>
          <p:nvPr/>
        </p:nvSpPr>
        <p:spPr>
          <a:xfrm>
            <a:off x="993139" y="4392294"/>
            <a:ext cx="3078480" cy="1797050"/>
          </a:xfrm>
          <a:prstGeom prst="rect">
            <a:avLst/>
          </a:prstGeom>
        </p:spPr>
        <p:txBody>
          <a:bodyPr vert="horz" wrap="square" lIns="0" tIns="138430" rIns="0" bIns="0" rtlCol="0">
            <a:spAutoFit/>
          </a:bodyPr>
          <a:lstStyle/>
          <a:p>
            <a:pPr marL="355600">
              <a:lnSpc>
                <a:spcPct val="100000"/>
              </a:lnSpc>
              <a:spcBef>
                <a:spcPts val="1090"/>
              </a:spcBef>
            </a:pPr>
            <a:r>
              <a:rPr sz="2000" spc="-5" dirty="0">
                <a:solidFill>
                  <a:srgbClr val="0000FF"/>
                </a:solidFill>
                <a:latin typeface="Arial"/>
                <a:cs typeface="Arial"/>
              </a:rPr>
              <a:t>− </a:t>
            </a:r>
            <a:r>
              <a:rPr sz="2000" spc="-10" dirty="0">
                <a:latin typeface="Arial"/>
                <a:cs typeface="Arial"/>
              </a:rPr>
              <a:t>ADSL2 </a:t>
            </a:r>
            <a:r>
              <a:rPr sz="2000" spc="-5" dirty="0">
                <a:latin typeface="Arial"/>
                <a:cs typeface="Arial"/>
              </a:rPr>
              <a:t>up to 12</a:t>
            </a:r>
            <a:r>
              <a:rPr sz="2000" spc="40" dirty="0">
                <a:latin typeface="Arial"/>
                <a:cs typeface="Arial"/>
              </a:rPr>
              <a:t> </a:t>
            </a:r>
            <a:r>
              <a:rPr sz="2000" spc="-10" dirty="0">
                <a:latin typeface="Arial"/>
                <a:cs typeface="Arial"/>
              </a:rPr>
              <a:t>Mbps</a:t>
            </a:r>
            <a:endParaRPr sz="2000" dirty="0">
              <a:latin typeface="Arial"/>
              <a:cs typeface="Arial"/>
            </a:endParaRPr>
          </a:p>
          <a:p>
            <a:pPr marL="241300" indent="-228600">
              <a:lnSpc>
                <a:spcPct val="100000"/>
              </a:lnSpc>
              <a:spcBef>
                <a:spcPts val="1190"/>
              </a:spcBef>
              <a:buClr>
                <a:srgbClr val="0000FF"/>
              </a:buClr>
              <a:buChar char="•"/>
              <a:tabLst>
                <a:tab pos="241300" algn="l"/>
              </a:tabLst>
            </a:pPr>
            <a:r>
              <a:rPr sz="2400" spc="-5" dirty="0">
                <a:latin typeface="Arial"/>
                <a:cs typeface="Arial"/>
              </a:rPr>
              <a:t>OFDM is used up</a:t>
            </a:r>
            <a:r>
              <a:rPr sz="2400" spc="-55" dirty="0">
                <a:latin typeface="Arial"/>
                <a:cs typeface="Arial"/>
              </a:rPr>
              <a:t> </a:t>
            </a:r>
            <a:r>
              <a:rPr sz="2400" spc="-5" dirty="0">
                <a:latin typeface="Arial"/>
                <a:cs typeface="Arial"/>
              </a:rPr>
              <a:t>to</a:t>
            </a:r>
            <a:endParaRPr sz="2400" dirty="0">
              <a:latin typeface="Arial"/>
              <a:cs typeface="Arial"/>
            </a:endParaRPr>
          </a:p>
          <a:p>
            <a:pPr marL="241300">
              <a:lnSpc>
                <a:spcPct val="100000"/>
              </a:lnSpc>
            </a:pPr>
            <a:r>
              <a:rPr sz="2400" spc="-5" dirty="0">
                <a:latin typeface="Arial"/>
                <a:cs typeface="Arial"/>
              </a:rPr>
              <a:t>1.1 MHz for</a:t>
            </a:r>
            <a:r>
              <a:rPr sz="2400" spc="-55" dirty="0">
                <a:latin typeface="Arial"/>
                <a:cs typeface="Arial"/>
              </a:rPr>
              <a:t> </a:t>
            </a:r>
            <a:r>
              <a:rPr sz="2400" spc="-5" dirty="0">
                <a:latin typeface="Arial"/>
                <a:cs typeface="Arial"/>
              </a:rPr>
              <a:t>ADSL2</a:t>
            </a:r>
            <a:endParaRPr sz="2400" dirty="0">
              <a:latin typeface="Arial"/>
              <a:cs typeface="Arial"/>
            </a:endParaRPr>
          </a:p>
          <a:p>
            <a:pPr marL="355600">
              <a:lnSpc>
                <a:spcPct val="100000"/>
              </a:lnSpc>
              <a:spcBef>
                <a:spcPts val="1210"/>
              </a:spcBef>
            </a:pPr>
            <a:r>
              <a:rPr sz="2000" spc="-5" dirty="0">
                <a:solidFill>
                  <a:srgbClr val="0000FF"/>
                </a:solidFill>
                <a:latin typeface="Arial"/>
                <a:cs typeface="Arial"/>
              </a:rPr>
              <a:t>− </a:t>
            </a:r>
            <a:r>
              <a:rPr sz="2000" spc="-5" dirty="0">
                <a:latin typeface="Arial"/>
                <a:cs typeface="Arial"/>
              </a:rPr>
              <a:t>Most </a:t>
            </a:r>
            <a:r>
              <a:rPr sz="2000" spc="-10" dirty="0">
                <a:latin typeface="Arial"/>
                <a:cs typeface="Arial"/>
              </a:rPr>
              <a:t>bandwidth</a:t>
            </a:r>
            <a:r>
              <a:rPr sz="2000" spc="40" dirty="0">
                <a:latin typeface="Arial"/>
                <a:cs typeface="Arial"/>
              </a:rPr>
              <a:t> </a:t>
            </a:r>
            <a:r>
              <a:rPr sz="2000" spc="-10" dirty="0">
                <a:latin typeface="Arial"/>
                <a:cs typeface="Arial"/>
              </a:rPr>
              <a:t>down</a:t>
            </a:r>
            <a:endParaRPr sz="2000" dirty="0">
              <a:latin typeface="Arial"/>
              <a:cs typeface="Arial"/>
            </a:endParaRPr>
          </a:p>
        </p:txBody>
      </p:sp>
      <p:pic>
        <p:nvPicPr>
          <p:cNvPr id="11" name="object 11"/>
          <p:cNvPicPr/>
          <p:nvPr/>
        </p:nvPicPr>
        <p:blipFill>
          <a:blip r:embed="rId5" cstate="print"/>
          <a:stretch>
            <a:fillRect/>
          </a:stretch>
        </p:blipFill>
        <p:spPr>
          <a:xfrm>
            <a:off x="4324350" y="5458205"/>
            <a:ext cx="5048249" cy="1303781"/>
          </a:xfrm>
          <a:prstGeom prst="rect">
            <a:avLst/>
          </a:prstGeom>
        </p:spPr>
      </p:pic>
      <p:sp>
        <p:nvSpPr>
          <p:cNvPr id="13" name="TextBox 12">
            <a:extLst>
              <a:ext uri="{FF2B5EF4-FFF2-40B4-BE49-F238E27FC236}">
                <a16:creationId xmlns:a16="http://schemas.microsoft.com/office/drawing/2014/main" id="{CC7890C9-A075-4BD7-8C69-384626760C18}"/>
              </a:ext>
            </a:extLst>
          </p:cNvPr>
          <p:cNvSpPr txBox="1"/>
          <p:nvPr/>
        </p:nvSpPr>
        <p:spPr>
          <a:xfrm>
            <a:off x="564011" y="6300596"/>
            <a:ext cx="4038600" cy="1754326"/>
          </a:xfrm>
          <a:prstGeom prst="rect">
            <a:avLst/>
          </a:prstGeom>
          <a:noFill/>
        </p:spPr>
        <p:txBody>
          <a:bodyPr wrap="square">
            <a:spAutoFit/>
          </a:bodyPr>
          <a:lstStyle/>
          <a:p>
            <a:r>
              <a:rPr lang="en-US" dirty="0"/>
              <a:t>OFDM: Orthogonal Frequency Division Multiplexing</a:t>
            </a:r>
          </a:p>
          <a:p>
            <a:r>
              <a:rPr lang="en-US" dirty="0"/>
              <a:t>POTS: an analog voice transmission phone system implemented over copper twisted pair wires.</a:t>
            </a:r>
            <a:endParaRPr lang="en-IN" dirty="0"/>
          </a:p>
          <a:p>
            <a:endParaRPr lang="en-I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3491" y="728726"/>
            <a:ext cx="7007225" cy="574040"/>
          </a:xfrm>
          <a:prstGeom prst="rect">
            <a:avLst/>
          </a:prstGeom>
        </p:spPr>
        <p:txBody>
          <a:bodyPr vert="horz" wrap="square" lIns="0" tIns="12700" rIns="0" bIns="0" rtlCol="0">
            <a:spAutoFit/>
          </a:bodyPr>
          <a:lstStyle/>
          <a:p>
            <a:pPr marL="12700">
              <a:lnSpc>
                <a:spcPct val="100000"/>
              </a:lnSpc>
              <a:spcBef>
                <a:spcPts val="100"/>
              </a:spcBef>
            </a:pPr>
            <a:r>
              <a:rPr spc="-5" dirty="0"/>
              <a:t>Local loop (3): </a:t>
            </a:r>
            <a:r>
              <a:rPr dirty="0"/>
              <a:t>Fiber To The</a:t>
            </a:r>
            <a:r>
              <a:rPr spc="-130" dirty="0"/>
              <a:t> </a:t>
            </a:r>
            <a:r>
              <a:rPr spc="-5" dirty="0"/>
              <a:t>Home</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92705"/>
            <a:ext cx="7616825" cy="2013372"/>
          </a:xfrm>
          <a:prstGeom prst="rect">
            <a:avLst/>
          </a:prstGeom>
        </p:spPr>
        <p:txBody>
          <a:bodyPr vert="horz" wrap="square" lIns="0" tIns="12700" rIns="0" bIns="0" rtlCol="0">
            <a:spAutoFit/>
          </a:bodyPr>
          <a:lstStyle/>
          <a:p>
            <a:pPr marL="12700" marR="629920">
              <a:lnSpc>
                <a:spcPct val="100000"/>
              </a:lnSpc>
              <a:spcBef>
                <a:spcPts val="100"/>
              </a:spcBef>
              <a:tabLst>
                <a:tab pos="4586605" algn="l"/>
              </a:tabLst>
            </a:pPr>
            <a:r>
              <a:rPr sz="2400" spc="-5" dirty="0">
                <a:latin typeface="Arial"/>
                <a:cs typeface="Arial"/>
              </a:rPr>
              <a:t>FTTH</a:t>
            </a:r>
            <a:r>
              <a:rPr lang="en-IN" sz="2400" spc="-5" dirty="0">
                <a:latin typeface="Arial"/>
                <a:cs typeface="Arial"/>
              </a:rPr>
              <a:t> (</a:t>
            </a:r>
            <a:r>
              <a:rPr lang="en-IN" sz="2400" spc="-5" dirty="0" err="1">
                <a:latin typeface="Arial"/>
                <a:cs typeface="Arial"/>
              </a:rPr>
              <a:t>Fiber</a:t>
            </a:r>
            <a:r>
              <a:rPr lang="en-IN" sz="2400" spc="-5" dirty="0">
                <a:latin typeface="Arial"/>
                <a:cs typeface="Arial"/>
              </a:rPr>
              <a:t> To The Home) </a:t>
            </a:r>
            <a:r>
              <a:rPr sz="2400" spc="-5" dirty="0">
                <a:latin typeface="Arial"/>
                <a:cs typeface="Arial"/>
              </a:rPr>
              <a:t> broadband relies on deployment of fiber optic  cables to provide high</a:t>
            </a:r>
            <a:r>
              <a:rPr sz="2400" spc="50" dirty="0">
                <a:latin typeface="Arial"/>
                <a:cs typeface="Arial"/>
              </a:rPr>
              <a:t> </a:t>
            </a:r>
            <a:r>
              <a:rPr sz="2400" spc="-5" dirty="0">
                <a:latin typeface="Arial"/>
                <a:cs typeface="Arial"/>
              </a:rPr>
              <a:t>data</a:t>
            </a:r>
            <a:r>
              <a:rPr sz="2400" spc="10" dirty="0">
                <a:latin typeface="Arial"/>
                <a:cs typeface="Arial"/>
              </a:rPr>
              <a:t> </a:t>
            </a:r>
            <a:r>
              <a:rPr sz="2400" spc="-5" dirty="0">
                <a:latin typeface="Arial"/>
                <a:cs typeface="Arial"/>
              </a:rPr>
              <a:t>rates</a:t>
            </a:r>
            <a:r>
              <a:rPr lang="en-IN" sz="2400" spc="-5" dirty="0">
                <a:latin typeface="Arial"/>
                <a:cs typeface="Arial"/>
              </a:rPr>
              <a:t> </a:t>
            </a:r>
            <a:r>
              <a:rPr sz="2400" spc="-5" dirty="0">
                <a:latin typeface="Arial"/>
                <a:cs typeface="Arial"/>
              </a:rPr>
              <a:t>customers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One wavelength can be shared among many</a:t>
            </a:r>
            <a:r>
              <a:rPr sz="2400" spc="20" dirty="0">
                <a:latin typeface="Arial"/>
                <a:cs typeface="Arial"/>
              </a:rPr>
              <a:t> </a:t>
            </a:r>
            <a:r>
              <a:rPr sz="2400" spc="-5" dirty="0">
                <a:latin typeface="Arial"/>
                <a:cs typeface="Arial"/>
              </a:rPr>
              <a:t>houses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dirty="0">
                <a:latin typeface="Arial"/>
                <a:cs typeface="Arial"/>
              </a:rPr>
              <a:t>Fiber </a:t>
            </a:r>
            <a:r>
              <a:rPr sz="2400" spc="-5" dirty="0">
                <a:latin typeface="Arial"/>
                <a:cs typeface="Arial"/>
              </a:rPr>
              <a:t>is passive (no amplifiers,</a:t>
            </a:r>
            <a:r>
              <a:rPr sz="2400" spc="25" dirty="0">
                <a:latin typeface="Arial"/>
                <a:cs typeface="Arial"/>
              </a:rPr>
              <a:t> </a:t>
            </a:r>
            <a:r>
              <a:rPr sz="2400" spc="-5" dirty="0">
                <a:latin typeface="Arial"/>
                <a:cs typeface="Arial"/>
              </a:rPr>
              <a:t>etc.)</a:t>
            </a:r>
            <a:endParaRPr sz="2400" dirty="0">
              <a:latin typeface="Arial"/>
              <a:cs typeface="Arial"/>
            </a:endParaRPr>
          </a:p>
        </p:txBody>
      </p:sp>
      <p:grpSp>
        <p:nvGrpSpPr>
          <p:cNvPr id="5" name="object 5"/>
          <p:cNvGrpSpPr/>
          <p:nvPr/>
        </p:nvGrpSpPr>
        <p:grpSpPr>
          <a:xfrm>
            <a:off x="870203" y="3739164"/>
            <a:ext cx="8319134" cy="2760980"/>
            <a:chOff x="870203" y="3739164"/>
            <a:chExt cx="8319134" cy="2760980"/>
          </a:xfrm>
        </p:grpSpPr>
        <p:pic>
          <p:nvPicPr>
            <p:cNvPr id="6" name="object 6"/>
            <p:cNvPicPr/>
            <p:nvPr/>
          </p:nvPicPr>
          <p:blipFill>
            <a:blip r:embed="rId2" cstate="print"/>
            <a:stretch>
              <a:fillRect/>
            </a:stretch>
          </p:blipFill>
          <p:spPr>
            <a:xfrm>
              <a:off x="2589301" y="3739164"/>
              <a:ext cx="5945561" cy="634715"/>
            </a:xfrm>
            <a:prstGeom prst="rect">
              <a:avLst/>
            </a:prstGeom>
          </p:spPr>
        </p:pic>
        <p:pic>
          <p:nvPicPr>
            <p:cNvPr id="7" name="object 7"/>
            <p:cNvPicPr/>
            <p:nvPr/>
          </p:nvPicPr>
          <p:blipFill>
            <a:blip r:embed="rId3" cstate="print"/>
            <a:stretch>
              <a:fillRect/>
            </a:stretch>
          </p:blipFill>
          <p:spPr>
            <a:xfrm>
              <a:off x="870203" y="4373879"/>
              <a:ext cx="8318754" cy="2125980"/>
            </a:xfrm>
            <a:prstGeom prst="rect">
              <a:avLst/>
            </a:prstGeom>
          </p:spPr>
        </p:pic>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Trunks and Multiplexing</a:t>
            </a:r>
            <a:r>
              <a:rPr spc="-145"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571740" cy="171703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Calls are carried digitally on PSTN </a:t>
            </a:r>
            <a:r>
              <a:rPr sz="2400" dirty="0">
                <a:latin typeface="Arial"/>
                <a:cs typeface="Arial"/>
              </a:rPr>
              <a:t>trunks </a:t>
            </a:r>
            <a:r>
              <a:rPr sz="2400" spc="-10" dirty="0">
                <a:latin typeface="Arial"/>
                <a:cs typeface="Arial"/>
              </a:rPr>
              <a:t>using</a:t>
            </a:r>
            <a:r>
              <a:rPr sz="2400" spc="65" dirty="0">
                <a:latin typeface="Arial"/>
                <a:cs typeface="Arial"/>
              </a:rPr>
              <a:t> </a:t>
            </a:r>
            <a:r>
              <a:rPr sz="2400" spc="-5" dirty="0">
                <a:latin typeface="Arial"/>
                <a:cs typeface="Arial"/>
              </a:rPr>
              <a:t>TDM</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dirty="0">
                <a:latin typeface="Arial"/>
                <a:cs typeface="Arial"/>
              </a:rPr>
              <a:t>A </a:t>
            </a:r>
            <a:r>
              <a:rPr sz="2400" spc="-5" dirty="0">
                <a:latin typeface="Arial"/>
                <a:cs typeface="Arial"/>
              </a:rPr>
              <a:t>call is an 8-bit PCM sample each 125 μs (64</a:t>
            </a:r>
            <a:r>
              <a:rPr sz="2400" spc="15" dirty="0">
                <a:latin typeface="Arial"/>
                <a:cs typeface="Arial"/>
              </a:rPr>
              <a:t> </a:t>
            </a:r>
            <a:r>
              <a:rPr sz="2400" spc="-5" dirty="0">
                <a:latin typeface="Arial"/>
                <a:cs typeface="Arial"/>
              </a:rPr>
              <a:t>kbps)</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Traditional T1 carrier has 24 call channels each</a:t>
            </a:r>
            <a:r>
              <a:rPr sz="2400" spc="45" dirty="0">
                <a:latin typeface="Arial"/>
                <a:cs typeface="Arial"/>
              </a:rPr>
              <a:t> </a:t>
            </a:r>
            <a:r>
              <a:rPr sz="2400" spc="-5" dirty="0">
                <a:latin typeface="Arial"/>
                <a:cs typeface="Arial"/>
              </a:rPr>
              <a:t>125</a:t>
            </a:r>
            <a:endParaRPr sz="2400" dirty="0">
              <a:latin typeface="Arial"/>
              <a:cs typeface="Arial"/>
            </a:endParaRPr>
          </a:p>
          <a:p>
            <a:pPr marL="469900">
              <a:lnSpc>
                <a:spcPct val="100000"/>
              </a:lnSpc>
            </a:pPr>
            <a:r>
              <a:rPr sz="2400" spc="-5" dirty="0">
                <a:latin typeface="Arial"/>
                <a:cs typeface="Arial"/>
              </a:rPr>
              <a:t>μs (1.544 Mbps) with symbols based on</a:t>
            </a:r>
            <a:r>
              <a:rPr sz="2400" spc="45" dirty="0">
                <a:latin typeface="Arial"/>
                <a:cs typeface="Arial"/>
              </a:rPr>
              <a:t> </a:t>
            </a:r>
            <a:r>
              <a:rPr sz="2400" spc="-5" dirty="0">
                <a:latin typeface="Arial"/>
                <a:cs typeface="Arial"/>
              </a:rPr>
              <a:t>AMI</a:t>
            </a:r>
            <a:endParaRPr sz="2400" dirty="0">
              <a:latin typeface="Arial"/>
              <a:cs typeface="Arial"/>
            </a:endParaRPr>
          </a:p>
        </p:txBody>
      </p:sp>
      <p:pic>
        <p:nvPicPr>
          <p:cNvPr id="5" name="object 5"/>
          <p:cNvPicPr/>
          <p:nvPr/>
        </p:nvPicPr>
        <p:blipFill>
          <a:blip r:embed="rId2" cstate="print"/>
          <a:stretch>
            <a:fillRect/>
          </a:stretch>
        </p:blipFill>
        <p:spPr>
          <a:xfrm>
            <a:off x="1558289" y="3743705"/>
            <a:ext cx="6942581" cy="3208020"/>
          </a:xfrm>
          <a:prstGeom prst="rect">
            <a:avLst/>
          </a:prstGeom>
        </p:spPr>
      </p:pic>
      <p:sp>
        <p:nvSpPr>
          <p:cNvPr id="7" name="TextBox 6">
            <a:extLst>
              <a:ext uri="{FF2B5EF4-FFF2-40B4-BE49-F238E27FC236}">
                <a16:creationId xmlns:a16="http://schemas.microsoft.com/office/drawing/2014/main" id="{CD109EF9-9DA3-44D8-923F-2451905839BD}"/>
              </a:ext>
            </a:extLst>
          </p:cNvPr>
          <p:cNvSpPr txBox="1"/>
          <p:nvPr/>
        </p:nvSpPr>
        <p:spPr>
          <a:xfrm>
            <a:off x="609600" y="7239000"/>
            <a:ext cx="5029200" cy="369332"/>
          </a:xfrm>
          <a:prstGeom prst="rect">
            <a:avLst/>
          </a:prstGeom>
          <a:noFill/>
        </p:spPr>
        <p:txBody>
          <a:bodyPr wrap="square">
            <a:spAutoFit/>
          </a:bodyPr>
          <a:lstStyle/>
          <a:p>
            <a:r>
              <a:rPr lang="en-IN" dirty="0"/>
              <a:t>PSTN: Public Switched Telephone Network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23592" y="728726"/>
            <a:ext cx="5410835" cy="574040"/>
          </a:xfrm>
          <a:prstGeom prst="rect">
            <a:avLst/>
          </a:prstGeom>
        </p:spPr>
        <p:txBody>
          <a:bodyPr vert="horz" wrap="square" lIns="0" tIns="12700" rIns="0" bIns="0" rtlCol="0">
            <a:spAutoFit/>
          </a:bodyPr>
          <a:lstStyle/>
          <a:p>
            <a:pPr marL="12700">
              <a:lnSpc>
                <a:spcPct val="100000"/>
              </a:lnSpc>
              <a:spcBef>
                <a:spcPts val="100"/>
              </a:spcBef>
            </a:pPr>
            <a:r>
              <a:rPr dirty="0"/>
              <a:t>Bandwidth-Limited</a:t>
            </a:r>
            <a:r>
              <a:rPr spc="-120" dirty="0"/>
              <a:t> </a:t>
            </a:r>
            <a:r>
              <a:rPr dirty="0"/>
              <a:t>Signals</a:t>
            </a:r>
          </a:p>
        </p:txBody>
      </p:sp>
      <p:grpSp>
        <p:nvGrpSpPr>
          <p:cNvPr id="3" name="object 3"/>
          <p:cNvGrpSpPr/>
          <p:nvPr/>
        </p:nvGrpSpPr>
        <p:grpSpPr>
          <a:xfrm>
            <a:off x="1580995" y="2286000"/>
            <a:ext cx="7128509" cy="1108710"/>
            <a:chOff x="1580995" y="2286000"/>
            <a:chExt cx="7128509" cy="1108710"/>
          </a:xfrm>
        </p:grpSpPr>
        <p:pic>
          <p:nvPicPr>
            <p:cNvPr id="4" name="object 4"/>
            <p:cNvPicPr/>
            <p:nvPr/>
          </p:nvPicPr>
          <p:blipFill>
            <a:blip r:embed="rId2" cstate="print"/>
            <a:stretch>
              <a:fillRect/>
            </a:stretch>
          </p:blipFill>
          <p:spPr>
            <a:xfrm>
              <a:off x="1580995" y="2351967"/>
              <a:ext cx="6100815" cy="63572"/>
            </a:xfrm>
            <a:prstGeom prst="rect">
              <a:avLst/>
            </a:prstGeom>
          </p:spPr>
        </p:pic>
        <p:sp>
          <p:nvSpPr>
            <p:cNvPr id="5" name="object 5"/>
            <p:cNvSpPr/>
            <p:nvPr/>
          </p:nvSpPr>
          <p:spPr>
            <a:xfrm>
              <a:off x="6724649" y="2286000"/>
              <a:ext cx="1181100" cy="129539"/>
            </a:xfrm>
            <a:custGeom>
              <a:avLst/>
              <a:gdLst/>
              <a:ahLst/>
              <a:cxnLst/>
              <a:rect l="l" t="t" r="r" b="b"/>
              <a:pathLst>
                <a:path w="1181100" h="129539">
                  <a:moveTo>
                    <a:pt x="1181100" y="129539"/>
                  </a:moveTo>
                  <a:lnTo>
                    <a:pt x="1181100" y="0"/>
                  </a:lnTo>
                  <a:lnTo>
                    <a:pt x="0" y="0"/>
                  </a:lnTo>
                  <a:lnTo>
                    <a:pt x="0" y="129539"/>
                  </a:lnTo>
                  <a:lnTo>
                    <a:pt x="1181100" y="129539"/>
                  </a:lnTo>
                  <a:close/>
                </a:path>
              </a:pathLst>
            </a:custGeom>
            <a:solidFill>
              <a:srgbClr val="FFFFFF"/>
            </a:solidFill>
          </p:spPr>
          <p:txBody>
            <a:bodyPr wrap="square" lIns="0" tIns="0" rIns="0" bIns="0" rtlCol="0"/>
            <a:lstStyle/>
            <a:p>
              <a:endParaRPr/>
            </a:p>
          </p:txBody>
        </p:sp>
        <p:pic>
          <p:nvPicPr>
            <p:cNvPr id="6" name="object 6"/>
            <p:cNvPicPr/>
            <p:nvPr/>
          </p:nvPicPr>
          <p:blipFill>
            <a:blip r:embed="rId3" cstate="print"/>
            <a:stretch>
              <a:fillRect/>
            </a:stretch>
          </p:blipFill>
          <p:spPr>
            <a:xfrm>
              <a:off x="1580995" y="2415539"/>
              <a:ext cx="7128210" cy="979170"/>
            </a:xfrm>
            <a:prstGeom prst="rect">
              <a:avLst/>
            </a:prstGeom>
          </p:spPr>
        </p:pic>
        <p:sp>
          <p:nvSpPr>
            <p:cNvPr id="7" name="object 7"/>
            <p:cNvSpPr/>
            <p:nvPr/>
          </p:nvSpPr>
          <p:spPr>
            <a:xfrm>
              <a:off x="5818632" y="2549651"/>
              <a:ext cx="1249045" cy="841375"/>
            </a:xfrm>
            <a:custGeom>
              <a:avLst/>
              <a:gdLst/>
              <a:ahLst/>
              <a:cxnLst/>
              <a:rect l="l" t="t" r="r" b="b"/>
              <a:pathLst>
                <a:path w="1249045" h="841375">
                  <a:moveTo>
                    <a:pt x="28194" y="391668"/>
                  </a:moveTo>
                  <a:lnTo>
                    <a:pt x="0" y="391668"/>
                  </a:lnTo>
                  <a:lnTo>
                    <a:pt x="0" y="831342"/>
                  </a:lnTo>
                  <a:lnTo>
                    <a:pt x="28194" y="831342"/>
                  </a:lnTo>
                  <a:lnTo>
                    <a:pt x="28194" y="391668"/>
                  </a:lnTo>
                  <a:close/>
                </a:path>
                <a:path w="1249045" h="841375">
                  <a:moveTo>
                    <a:pt x="222504" y="0"/>
                  </a:moveTo>
                  <a:lnTo>
                    <a:pt x="194310" y="0"/>
                  </a:lnTo>
                  <a:lnTo>
                    <a:pt x="194310" y="841248"/>
                  </a:lnTo>
                  <a:lnTo>
                    <a:pt x="222504" y="841248"/>
                  </a:lnTo>
                  <a:lnTo>
                    <a:pt x="222504" y="0"/>
                  </a:lnTo>
                  <a:close/>
                </a:path>
                <a:path w="1249045" h="841375">
                  <a:moveTo>
                    <a:pt x="435102" y="489966"/>
                  </a:moveTo>
                  <a:lnTo>
                    <a:pt x="406908" y="489966"/>
                  </a:lnTo>
                  <a:lnTo>
                    <a:pt x="406908" y="832104"/>
                  </a:lnTo>
                  <a:lnTo>
                    <a:pt x="435102" y="832104"/>
                  </a:lnTo>
                  <a:lnTo>
                    <a:pt x="435102" y="489966"/>
                  </a:lnTo>
                  <a:close/>
                </a:path>
                <a:path w="1249045" h="841375">
                  <a:moveTo>
                    <a:pt x="638556" y="568452"/>
                  </a:moveTo>
                  <a:lnTo>
                    <a:pt x="609600" y="568452"/>
                  </a:lnTo>
                  <a:lnTo>
                    <a:pt x="609600" y="832104"/>
                  </a:lnTo>
                  <a:lnTo>
                    <a:pt x="638556" y="832104"/>
                  </a:lnTo>
                  <a:lnTo>
                    <a:pt x="638556" y="568452"/>
                  </a:lnTo>
                  <a:close/>
                </a:path>
                <a:path w="1249045" h="841375">
                  <a:moveTo>
                    <a:pt x="841997" y="626364"/>
                  </a:moveTo>
                  <a:lnTo>
                    <a:pt x="813041" y="626364"/>
                  </a:lnTo>
                  <a:lnTo>
                    <a:pt x="813041" y="831342"/>
                  </a:lnTo>
                  <a:lnTo>
                    <a:pt x="841997" y="831342"/>
                  </a:lnTo>
                  <a:lnTo>
                    <a:pt x="841997" y="626364"/>
                  </a:lnTo>
                  <a:close/>
                </a:path>
                <a:path w="1249045" h="841375">
                  <a:moveTo>
                    <a:pt x="1045464" y="567690"/>
                  </a:moveTo>
                  <a:lnTo>
                    <a:pt x="1016508" y="567690"/>
                  </a:lnTo>
                  <a:lnTo>
                    <a:pt x="1016508" y="822198"/>
                  </a:lnTo>
                  <a:lnTo>
                    <a:pt x="1045464" y="822198"/>
                  </a:lnTo>
                  <a:lnTo>
                    <a:pt x="1045464" y="567690"/>
                  </a:lnTo>
                  <a:close/>
                </a:path>
                <a:path w="1249045" h="841375">
                  <a:moveTo>
                    <a:pt x="1248918" y="744474"/>
                  </a:moveTo>
                  <a:lnTo>
                    <a:pt x="1219962" y="744474"/>
                  </a:lnTo>
                  <a:lnTo>
                    <a:pt x="1219962" y="822198"/>
                  </a:lnTo>
                  <a:lnTo>
                    <a:pt x="1248918" y="822198"/>
                  </a:lnTo>
                  <a:lnTo>
                    <a:pt x="1248918" y="744474"/>
                  </a:lnTo>
                  <a:close/>
                </a:path>
              </a:pathLst>
            </a:custGeom>
            <a:solidFill>
              <a:srgbClr val="FF2BD8"/>
            </a:solidFill>
          </p:spPr>
          <p:txBody>
            <a:bodyPr wrap="square" lIns="0" tIns="0" rIns="0" bIns="0" rtlCol="0"/>
            <a:lstStyle/>
            <a:p>
              <a:endParaRPr/>
            </a:p>
          </p:txBody>
        </p:sp>
        <p:sp>
          <p:nvSpPr>
            <p:cNvPr id="8" name="object 8"/>
            <p:cNvSpPr/>
            <p:nvPr/>
          </p:nvSpPr>
          <p:spPr>
            <a:xfrm>
              <a:off x="6724649" y="2414778"/>
              <a:ext cx="1181100" cy="186055"/>
            </a:xfrm>
            <a:custGeom>
              <a:avLst/>
              <a:gdLst/>
              <a:ahLst/>
              <a:cxnLst/>
              <a:rect l="l" t="t" r="r" b="b"/>
              <a:pathLst>
                <a:path w="1181100" h="186055">
                  <a:moveTo>
                    <a:pt x="1181100" y="185927"/>
                  </a:moveTo>
                  <a:lnTo>
                    <a:pt x="1181100" y="0"/>
                  </a:lnTo>
                  <a:lnTo>
                    <a:pt x="0" y="0"/>
                  </a:lnTo>
                  <a:lnTo>
                    <a:pt x="0" y="185927"/>
                  </a:lnTo>
                  <a:lnTo>
                    <a:pt x="1181100" y="185927"/>
                  </a:lnTo>
                  <a:close/>
                </a:path>
              </a:pathLst>
            </a:custGeom>
            <a:solidFill>
              <a:srgbClr val="FFFFFF"/>
            </a:solidFill>
          </p:spPr>
          <p:txBody>
            <a:bodyPr wrap="square" lIns="0" tIns="0" rIns="0" bIns="0" rtlCol="0"/>
            <a:lstStyle/>
            <a:p>
              <a:endParaRPr/>
            </a:p>
          </p:txBody>
        </p:sp>
      </p:grpSp>
      <p:sp>
        <p:nvSpPr>
          <p:cNvPr id="9" name="object 9"/>
          <p:cNvSpPr txBox="1"/>
          <p:nvPr/>
        </p:nvSpPr>
        <p:spPr>
          <a:xfrm>
            <a:off x="993139" y="1624838"/>
            <a:ext cx="7517130" cy="130302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Having less bandwidth (harmonics) degrades the</a:t>
            </a:r>
            <a:r>
              <a:rPr sz="2400" spc="20" dirty="0">
                <a:latin typeface="Arial"/>
                <a:cs typeface="Arial"/>
              </a:rPr>
              <a:t> </a:t>
            </a:r>
            <a:r>
              <a:rPr sz="2400" spc="-5" dirty="0">
                <a:latin typeface="Arial"/>
                <a:cs typeface="Arial"/>
              </a:rPr>
              <a:t>signal</a:t>
            </a:r>
            <a:endParaRPr sz="2400">
              <a:latin typeface="Arial"/>
              <a:cs typeface="Arial"/>
            </a:endParaRPr>
          </a:p>
          <a:p>
            <a:pPr>
              <a:lnSpc>
                <a:spcPct val="100000"/>
              </a:lnSpc>
            </a:pPr>
            <a:endParaRPr sz="2700">
              <a:latin typeface="Arial"/>
              <a:cs typeface="Arial"/>
            </a:endParaRPr>
          </a:p>
          <a:p>
            <a:pPr marR="641350" algn="r">
              <a:lnSpc>
                <a:spcPct val="100000"/>
              </a:lnSpc>
              <a:spcBef>
                <a:spcPts val="1910"/>
              </a:spcBef>
            </a:pPr>
            <a:r>
              <a:rPr sz="1800" dirty="0">
                <a:latin typeface="Arial"/>
                <a:cs typeface="Arial"/>
              </a:rPr>
              <a:t>8</a:t>
            </a:r>
            <a:r>
              <a:rPr sz="1800" spc="-15" dirty="0">
                <a:latin typeface="Arial"/>
                <a:cs typeface="Arial"/>
              </a:rPr>
              <a:t> </a:t>
            </a:r>
            <a:r>
              <a:rPr sz="1800" dirty="0">
                <a:latin typeface="Arial"/>
                <a:cs typeface="Arial"/>
              </a:rPr>
              <a:t>harmonics</a:t>
            </a:r>
            <a:endParaRPr sz="1800">
              <a:latin typeface="Arial"/>
              <a:cs typeface="Arial"/>
            </a:endParaRPr>
          </a:p>
        </p:txBody>
      </p:sp>
      <p:grpSp>
        <p:nvGrpSpPr>
          <p:cNvPr id="10" name="object 10"/>
          <p:cNvGrpSpPr/>
          <p:nvPr/>
        </p:nvGrpSpPr>
        <p:grpSpPr>
          <a:xfrm>
            <a:off x="7421880" y="3129533"/>
            <a:ext cx="1198880" cy="265430"/>
            <a:chOff x="7421880" y="3129533"/>
            <a:chExt cx="1198880" cy="265430"/>
          </a:xfrm>
        </p:grpSpPr>
        <p:sp>
          <p:nvSpPr>
            <p:cNvPr id="11" name="object 11"/>
            <p:cNvSpPr/>
            <p:nvPr/>
          </p:nvSpPr>
          <p:spPr>
            <a:xfrm>
              <a:off x="7426452" y="3134105"/>
              <a:ext cx="1188720" cy="260985"/>
            </a:xfrm>
            <a:custGeom>
              <a:avLst/>
              <a:gdLst/>
              <a:ahLst/>
              <a:cxnLst/>
              <a:rect l="l" t="t" r="r" b="b"/>
              <a:pathLst>
                <a:path w="1188720" h="260985">
                  <a:moveTo>
                    <a:pt x="1188720" y="260603"/>
                  </a:moveTo>
                  <a:lnTo>
                    <a:pt x="1188720" y="0"/>
                  </a:lnTo>
                  <a:lnTo>
                    <a:pt x="0" y="0"/>
                  </a:lnTo>
                  <a:lnTo>
                    <a:pt x="0" y="260603"/>
                  </a:lnTo>
                  <a:lnTo>
                    <a:pt x="1188720" y="260603"/>
                  </a:lnTo>
                  <a:close/>
                </a:path>
              </a:pathLst>
            </a:custGeom>
            <a:solidFill>
              <a:srgbClr val="F2F2F2"/>
            </a:solidFill>
          </p:spPr>
          <p:txBody>
            <a:bodyPr wrap="square" lIns="0" tIns="0" rIns="0" bIns="0" rtlCol="0"/>
            <a:lstStyle/>
            <a:p>
              <a:endParaRPr/>
            </a:p>
          </p:txBody>
        </p:sp>
        <p:sp>
          <p:nvSpPr>
            <p:cNvPr id="12" name="object 12"/>
            <p:cNvSpPr/>
            <p:nvPr/>
          </p:nvSpPr>
          <p:spPr>
            <a:xfrm>
              <a:off x="7421880" y="3129533"/>
              <a:ext cx="1198880" cy="265430"/>
            </a:xfrm>
            <a:custGeom>
              <a:avLst/>
              <a:gdLst/>
              <a:ahLst/>
              <a:cxnLst/>
              <a:rect l="l" t="t" r="r" b="b"/>
              <a:pathLst>
                <a:path w="1198879" h="265429">
                  <a:moveTo>
                    <a:pt x="1198626" y="265175"/>
                  </a:moveTo>
                  <a:lnTo>
                    <a:pt x="1198626" y="0"/>
                  </a:lnTo>
                  <a:lnTo>
                    <a:pt x="0" y="0"/>
                  </a:lnTo>
                  <a:lnTo>
                    <a:pt x="0" y="265175"/>
                  </a:lnTo>
                  <a:lnTo>
                    <a:pt x="4572" y="265175"/>
                  </a:lnTo>
                  <a:lnTo>
                    <a:pt x="4572" y="9143"/>
                  </a:lnTo>
                  <a:lnTo>
                    <a:pt x="9905" y="4572"/>
                  </a:lnTo>
                  <a:lnTo>
                    <a:pt x="9905" y="9143"/>
                  </a:lnTo>
                  <a:lnTo>
                    <a:pt x="1188720" y="9143"/>
                  </a:lnTo>
                  <a:lnTo>
                    <a:pt x="1188720" y="4572"/>
                  </a:lnTo>
                  <a:lnTo>
                    <a:pt x="1193292" y="9143"/>
                  </a:lnTo>
                  <a:lnTo>
                    <a:pt x="1193292" y="265175"/>
                  </a:lnTo>
                  <a:lnTo>
                    <a:pt x="1198626" y="265175"/>
                  </a:lnTo>
                  <a:close/>
                </a:path>
                <a:path w="1198879" h="265429">
                  <a:moveTo>
                    <a:pt x="9905" y="9143"/>
                  </a:moveTo>
                  <a:lnTo>
                    <a:pt x="9905" y="4572"/>
                  </a:lnTo>
                  <a:lnTo>
                    <a:pt x="4572" y="9143"/>
                  </a:lnTo>
                  <a:lnTo>
                    <a:pt x="9905" y="9143"/>
                  </a:lnTo>
                  <a:close/>
                </a:path>
                <a:path w="1198879" h="265429">
                  <a:moveTo>
                    <a:pt x="9905" y="265175"/>
                  </a:moveTo>
                  <a:lnTo>
                    <a:pt x="9905" y="9143"/>
                  </a:lnTo>
                  <a:lnTo>
                    <a:pt x="4572" y="9143"/>
                  </a:lnTo>
                  <a:lnTo>
                    <a:pt x="4572" y="265175"/>
                  </a:lnTo>
                  <a:lnTo>
                    <a:pt x="9905" y="265175"/>
                  </a:lnTo>
                  <a:close/>
                </a:path>
                <a:path w="1198879" h="265429">
                  <a:moveTo>
                    <a:pt x="1193292" y="9143"/>
                  </a:moveTo>
                  <a:lnTo>
                    <a:pt x="1188720" y="4572"/>
                  </a:lnTo>
                  <a:lnTo>
                    <a:pt x="1188720" y="9143"/>
                  </a:lnTo>
                  <a:lnTo>
                    <a:pt x="1193292" y="9143"/>
                  </a:lnTo>
                  <a:close/>
                </a:path>
                <a:path w="1198879" h="265429">
                  <a:moveTo>
                    <a:pt x="1193292" y="265175"/>
                  </a:moveTo>
                  <a:lnTo>
                    <a:pt x="1193292" y="9143"/>
                  </a:lnTo>
                  <a:lnTo>
                    <a:pt x="1188720" y="9143"/>
                  </a:lnTo>
                  <a:lnTo>
                    <a:pt x="1188720" y="265175"/>
                  </a:lnTo>
                  <a:lnTo>
                    <a:pt x="1193292" y="265175"/>
                  </a:lnTo>
                  <a:close/>
                </a:path>
              </a:pathLst>
            </a:custGeom>
            <a:solidFill>
              <a:srgbClr val="000000"/>
            </a:solidFill>
          </p:spPr>
          <p:txBody>
            <a:bodyPr wrap="square" lIns="0" tIns="0" rIns="0" bIns="0" rtlCol="0"/>
            <a:lstStyle/>
            <a:p>
              <a:endParaRPr/>
            </a:p>
          </p:txBody>
        </p:sp>
      </p:grpSp>
      <p:sp>
        <p:nvSpPr>
          <p:cNvPr id="13" name="object 13"/>
          <p:cNvSpPr txBox="1"/>
          <p:nvPr/>
        </p:nvSpPr>
        <p:spPr>
          <a:xfrm>
            <a:off x="7426452" y="3134105"/>
            <a:ext cx="1188720" cy="260985"/>
          </a:xfrm>
          <a:prstGeom prst="rect">
            <a:avLst/>
          </a:prstGeom>
        </p:spPr>
        <p:txBody>
          <a:bodyPr vert="horz" wrap="square" lIns="0" tIns="39370" rIns="0" bIns="0" rtlCol="0">
            <a:spAutoFit/>
          </a:bodyPr>
          <a:lstStyle/>
          <a:p>
            <a:pPr marL="345440">
              <a:lnSpc>
                <a:spcPts val="1739"/>
              </a:lnSpc>
              <a:spcBef>
                <a:spcPts val="310"/>
              </a:spcBef>
            </a:pPr>
            <a:r>
              <a:rPr sz="1800" spc="-5" dirty="0">
                <a:latin typeface="Arial"/>
                <a:cs typeface="Arial"/>
              </a:rPr>
              <a:t>Lost!</a:t>
            </a:r>
            <a:endParaRPr sz="1800">
              <a:latin typeface="Arial"/>
              <a:cs typeface="Arial"/>
            </a:endParaRPr>
          </a:p>
        </p:txBody>
      </p:sp>
      <p:grpSp>
        <p:nvGrpSpPr>
          <p:cNvPr id="14" name="object 14"/>
          <p:cNvGrpSpPr/>
          <p:nvPr/>
        </p:nvGrpSpPr>
        <p:grpSpPr>
          <a:xfrm>
            <a:off x="457200" y="3393947"/>
            <a:ext cx="9144000" cy="1790064"/>
            <a:chOff x="457200" y="3393947"/>
            <a:chExt cx="9144000" cy="1790064"/>
          </a:xfrm>
        </p:grpSpPr>
        <p:sp>
          <p:nvSpPr>
            <p:cNvPr id="15" name="object 15"/>
            <p:cNvSpPr/>
            <p:nvPr/>
          </p:nvSpPr>
          <p:spPr>
            <a:xfrm>
              <a:off x="457200" y="339394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16" name="object 16"/>
            <p:cNvPicPr/>
            <p:nvPr/>
          </p:nvPicPr>
          <p:blipFill>
            <a:blip r:embed="rId4" cstate="print"/>
            <a:stretch>
              <a:fillRect/>
            </a:stretch>
          </p:blipFill>
          <p:spPr>
            <a:xfrm>
              <a:off x="1389125" y="3957065"/>
              <a:ext cx="7527035" cy="416814"/>
            </a:xfrm>
            <a:prstGeom prst="rect">
              <a:avLst/>
            </a:prstGeom>
          </p:spPr>
        </p:pic>
        <p:sp>
          <p:nvSpPr>
            <p:cNvPr id="17" name="object 17"/>
            <p:cNvSpPr/>
            <p:nvPr/>
          </p:nvSpPr>
          <p:spPr>
            <a:xfrm>
              <a:off x="6003035" y="4150613"/>
              <a:ext cx="29209" cy="223520"/>
            </a:xfrm>
            <a:custGeom>
              <a:avLst/>
              <a:gdLst/>
              <a:ahLst/>
              <a:cxnLst/>
              <a:rect l="l" t="t" r="r" b="b"/>
              <a:pathLst>
                <a:path w="29210" h="223520">
                  <a:moveTo>
                    <a:pt x="28955" y="223265"/>
                  </a:moveTo>
                  <a:lnTo>
                    <a:pt x="28955" y="0"/>
                  </a:lnTo>
                  <a:lnTo>
                    <a:pt x="0" y="0"/>
                  </a:lnTo>
                  <a:lnTo>
                    <a:pt x="0" y="223265"/>
                  </a:lnTo>
                  <a:lnTo>
                    <a:pt x="28955" y="223265"/>
                  </a:lnTo>
                  <a:close/>
                </a:path>
              </a:pathLst>
            </a:custGeom>
            <a:solidFill>
              <a:srgbClr val="FF2BD8"/>
            </a:solidFill>
          </p:spPr>
          <p:txBody>
            <a:bodyPr wrap="square" lIns="0" tIns="0" rIns="0" bIns="0" rtlCol="0"/>
            <a:lstStyle/>
            <a:p>
              <a:endParaRPr/>
            </a:p>
          </p:txBody>
        </p:sp>
        <p:pic>
          <p:nvPicPr>
            <p:cNvPr id="18" name="object 18"/>
            <p:cNvPicPr/>
            <p:nvPr/>
          </p:nvPicPr>
          <p:blipFill>
            <a:blip r:embed="rId5" cstate="print"/>
            <a:stretch>
              <a:fillRect/>
            </a:stretch>
          </p:blipFill>
          <p:spPr>
            <a:xfrm>
              <a:off x="1347977" y="3394709"/>
              <a:ext cx="7615428" cy="224790"/>
            </a:xfrm>
            <a:prstGeom prst="rect">
              <a:avLst/>
            </a:prstGeom>
          </p:spPr>
        </p:pic>
        <p:sp>
          <p:nvSpPr>
            <p:cNvPr id="19" name="object 19"/>
            <p:cNvSpPr/>
            <p:nvPr/>
          </p:nvSpPr>
          <p:spPr>
            <a:xfrm>
              <a:off x="5810250" y="3621785"/>
              <a:ext cx="1468120" cy="112395"/>
            </a:xfrm>
            <a:custGeom>
              <a:avLst/>
              <a:gdLst/>
              <a:ahLst/>
              <a:cxnLst/>
              <a:rect l="l" t="t" r="r" b="b"/>
              <a:pathLst>
                <a:path w="1468120" h="112395">
                  <a:moveTo>
                    <a:pt x="106680" y="10668"/>
                  </a:moveTo>
                  <a:lnTo>
                    <a:pt x="103632" y="6096"/>
                  </a:lnTo>
                  <a:lnTo>
                    <a:pt x="101346" y="1524"/>
                  </a:lnTo>
                  <a:lnTo>
                    <a:pt x="95250" y="0"/>
                  </a:lnTo>
                  <a:lnTo>
                    <a:pt x="90678" y="2286"/>
                  </a:lnTo>
                  <a:lnTo>
                    <a:pt x="0" y="54864"/>
                  </a:lnTo>
                  <a:lnTo>
                    <a:pt x="19050" y="66069"/>
                  </a:lnTo>
                  <a:lnTo>
                    <a:pt x="19050" y="45720"/>
                  </a:lnTo>
                  <a:lnTo>
                    <a:pt x="54536" y="45757"/>
                  </a:lnTo>
                  <a:lnTo>
                    <a:pt x="100584" y="19050"/>
                  </a:lnTo>
                  <a:lnTo>
                    <a:pt x="105156" y="16764"/>
                  </a:lnTo>
                  <a:lnTo>
                    <a:pt x="106680" y="10668"/>
                  </a:lnTo>
                  <a:close/>
                </a:path>
                <a:path w="1468120" h="112395">
                  <a:moveTo>
                    <a:pt x="54536" y="45757"/>
                  </a:moveTo>
                  <a:lnTo>
                    <a:pt x="19050" y="45720"/>
                  </a:lnTo>
                  <a:lnTo>
                    <a:pt x="19050" y="64770"/>
                  </a:lnTo>
                  <a:lnTo>
                    <a:pt x="24384" y="64775"/>
                  </a:lnTo>
                  <a:lnTo>
                    <a:pt x="24384" y="47244"/>
                  </a:lnTo>
                  <a:lnTo>
                    <a:pt x="38109" y="55285"/>
                  </a:lnTo>
                  <a:lnTo>
                    <a:pt x="54536" y="45757"/>
                  </a:lnTo>
                  <a:close/>
                </a:path>
                <a:path w="1468120" h="112395">
                  <a:moveTo>
                    <a:pt x="105918" y="99822"/>
                  </a:moveTo>
                  <a:lnTo>
                    <a:pt x="104393" y="94488"/>
                  </a:lnTo>
                  <a:lnTo>
                    <a:pt x="99822" y="91440"/>
                  </a:lnTo>
                  <a:lnTo>
                    <a:pt x="54363" y="64807"/>
                  </a:lnTo>
                  <a:lnTo>
                    <a:pt x="19050" y="64770"/>
                  </a:lnTo>
                  <a:lnTo>
                    <a:pt x="19050" y="66069"/>
                  </a:lnTo>
                  <a:lnTo>
                    <a:pt x="90678" y="108204"/>
                  </a:lnTo>
                  <a:lnTo>
                    <a:pt x="95250" y="110490"/>
                  </a:lnTo>
                  <a:lnTo>
                    <a:pt x="100584" y="108966"/>
                  </a:lnTo>
                  <a:lnTo>
                    <a:pt x="103632" y="104394"/>
                  </a:lnTo>
                  <a:lnTo>
                    <a:pt x="105918" y="99822"/>
                  </a:lnTo>
                  <a:close/>
                </a:path>
                <a:path w="1468120" h="112395">
                  <a:moveTo>
                    <a:pt x="38109" y="55285"/>
                  </a:moveTo>
                  <a:lnTo>
                    <a:pt x="24384" y="47244"/>
                  </a:lnTo>
                  <a:lnTo>
                    <a:pt x="24384" y="63246"/>
                  </a:lnTo>
                  <a:lnTo>
                    <a:pt x="38109" y="55285"/>
                  </a:lnTo>
                  <a:close/>
                </a:path>
                <a:path w="1468120" h="112395">
                  <a:moveTo>
                    <a:pt x="54363" y="64807"/>
                  </a:moveTo>
                  <a:lnTo>
                    <a:pt x="38109" y="55285"/>
                  </a:lnTo>
                  <a:lnTo>
                    <a:pt x="24384" y="63246"/>
                  </a:lnTo>
                  <a:lnTo>
                    <a:pt x="24384" y="64775"/>
                  </a:lnTo>
                  <a:lnTo>
                    <a:pt x="54363" y="64807"/>
                  </a:lnTo>
                  <a:close/>
                </a:path>
                <a:path w="1468120" h="112395">
                  <a:moveTo>
                    <a:pt x="1429433" y="56769"/>
                  </a:moveTo>
                  <a:lnTo>
                    <a:pt x="1412945" y="47206"/>
                  </a:lnTo>
                  <a:lnTo>
                    <a:pt x="106679" y="45813"/>
                  </a:lnTo>
                  <a:lnTo>
                    <a:pt x="54363" y="45857"/>
                  </a:lnTo>
                  <a:lnTo>
                    <a:pt x="38109" y="55285"/>
                  </a:lnTo>
                  <a:lnTo>
                    <a:pt x="54363" y="64807"/>
                  </a:lnTo>
                  <a:lnTo>
                    <a:pt x="1413075" y="66256"/>
                  </a:lnTo>
                  <a:lnTo>
                    <a:pt x="1429433" y="56769"/>
                  </a:lnTo>
                  <a:close/>
                </a:path>
                <a:path w="1468120" h="112395">
                  <a:moveTo>
                    <a:pt x="1448562" y="68195"/>
                  </a:moveTo>
                  <a:lnTo>
                    <a:pt x="1448562" y="66294"/>
                  </a:lnTo>
                  <a:lnTo>
                    <a:pt x="1412945" y="66331"/>
                  </a:lnTo>
                  <a:lnTo>
                    <a:pt x="1367028" y="92964"/>
                  </a:lnTo>
                  <a:lnTo>
                    <a:pt x="1362456" y="95250"/>
                  </a:lnTo>
                  <a:lnTo>
                    <a:pt x="1360932" y="101346"/>
                  </a:lnTo>
                  <a:lnTo>
                    <a:pt x="1363980" y="105918"/>
                  </a:lnTo>
                  <a:lnTo>
                    <a:pt x="1366266" y="110490"/>
                  </a:lnTo>
                  <a:lnTo>
                    <a:pt x="1372362" y="112014"/>
                  </a:lnTo>
                  <a:lnTo>
                    <a:pt x="1376934" y="109728"/>
                  </a:lnTo>
                  <a:lnTo>
                    <a:pt x="1448562" y="68195"/>
                  </a:lnTo>
                  <a:close/>
                </a:path>
                <a:path w="1468120" h="112395">
                  <a:moveTo>
                    <a:pt x="1467612" y="57150"/>
                  </a:moveTo>
                  <a:lnTo>
                    <a:pt x="1376934" y="3810"/>
                  </a:lnTo>
                  <a:lnTo>
                    <a:pt x="1372362" y="1524"/>
                  </a:lnTo>
                  <a:lnTo>
                    <a:pt x="1366266" y="3048"/>
                  </a:lnTo>
                  <a:lnTo>
                    <a:pt x="1361694" y="12192"/>
                  </a:lnTo>
                  <a:lnTo>
                    <a:pt x="1363218" y="17526"/>
                  </a:lnTo>
                  <a:lnTo>
                    <a:pt x="1367028" y="20574"/>
                  </a:lnTo>
                  <a:lnTo>
                    <a:pt x="1412945" y="47206"/>
                  </a:lnTo>
                  <a:lnTo>
                    <a:pt x="1448562" y="47244"/>
                  </a:lnTo>
                  <a:lnTo>
                    <a:pt x="1448562" y="68195"/>
                  </a:lnTo>
                  <a:lnTo>
                    <a:pt x="1467612" y="57150"/>
                  </a:lnTo>
                  <a:close/>
                </a:path>
                <a:path w="1468120" h="112395">
                  <a:moveTo>
                    <a:pt x="1448562" y="66294"/>
                  </a:moveTo>
                  <a:lnTo>
                    <a:pt x="1448562" y="47244"/>
                  </a:lnTo>
                  <a:lnTo>
                    <a:pt x="1412945" y="47206"/>
                  </a:lnTo>
                  <a:lnTo>
                    <a:pt x="1429433" y="56769"/>
                  </a:lnTo>
                  <a:lnTo>
                    <a:pt x="1443228" y="48768"/>
                  </a:lnTo>
                  <a:lnTo>
                    <a:pt x="1443228" y="66288"/>
                  </a:lnTo>
                  <a:lnTo>
                    <a:pt x="1448562" y="66294"/>
                  </a:lnTo>
                  <a:close/>
                </a:path>
                <a:path w="1468120" h="112395">
                  <a:moveTo>
                    <a:pt x="1443228" y="66288"/>
                  </a:moveTo>
                  <a:lnTo>
                    <a:pt x="1443228" y="64770"/>
                  </a:lnTo>
                  <a:lnTo>
                    <a:pt x="1429433" y="56769"/>
                  </a:lnTo>
                  <a:lnTo>
                    <a:pt x="1413075" y="66256"/>
                  </a:lnTo>
                  <a:lnTo>
                    <a:pt x="1443228" y="66288"/>
                  </a:lnTo>
                  <a:close/>
                </a:path>
                <a:path w="1468120" h="112395">
                  <a:moveTo>
                    <a:pt x="1443228" y="64770"/>
                  </a:moveTo>
                  <a:lnTo>
                    <a:pt x="1443228" y="48768"/>
                  </a:lnTo>
                  <a:lnTo>
                    <a:pt x="1429433" y="56769"/>
                  </a:lnTo>
                  <a:lnTo>
                    <a:pt x="1443228" y="64770"/>
                  </a:lnTo>
                  <a:close/>
                </a:path>
              </a:pathLst>
            </a:custGeom>
            <a:solidFill>
              <a:srgbClr val="0000FF"/>
            </a:solidFill>
          </p:spPr>
          <p:txBody>
            <a:bodyPr wrap="square" lIns="0" tIns="0" rIns="0" bIns="0" rtlCol="0"/>
            <a:lstStyle/>
            <a:p>
              <a:endParaRPr/>
            </a:p>
          </p:txBody>
        </p:sp>
        <p:sp>
          <p:nvSpPr>
            <p:cNvPr id="20" name="object 20"/>
            <p:cNvSpPr/>
            <p:nvPr/>
          </p:nvSpPr>
          <p:spPr>
            <a:xfrm>
              <a:off x="6610350" y="3905249"/>
              <a:ext cx="1181100" cy="314960"/>
            </a:xfrm>
            <a:custGeom>
              <a:avLst/>
              <a:gdLst/>
              <a:ahLst/>
              <a:cxnLst/>
              <a:rect l="l" t="t" r="r" b="b"/>
              <a:pathLst>
                <a:path w="1181100" h="314960">
                  <a:moveTo>
                    <a:pt x="1181100" y="314705"/>
                  </a:moveTo>
                  <a:lnTo>
                    <a:pt x="1181100" y="0"/>
                  </a:lnTo>
                  <a:lnTo>
                    <a:pt x="0" y="0"/>
                  </a:lnTo>
                  <a:lnTo>
                    <a:pt x="0" y="314705"/>
                  </a:lnTo>
                  <a:lnTo>
                    <a:pt x="1181100" y="314705"/>
                  </a:lnTo>
                  <a:close/>
                </a:path>
              </a:pathLst>
            </a:custGeom>
            <a:solidFill>
              <a:srgbClr val="FFFFFF"/>
            </a:solidFill>
          </p:spPr>
          <p:txBody>
            <a:bodyPr wrap="square" lIns="0" tIns="0" rIns="0" bIns="0" rtlCol="0"/>
            <a:lstStyle/>
            <a:p>
              <a:endParaRPr/>
            </a:p>
          </p:txBody>
        </p:sp>
        <p:sp>
          <p:nvSpPr>
            <p:cNvPr id="21" name="object 21"/>
            <p:cNvSpPr/>
            <p:nvPr/>
          </p:nvSpPr>
          <p:spPr>
            <a:xfrm>
              <a:off x="7426452" y="3393947"/>
              <a:ext cx="1188720" cy="106045"/>
            </a:xfrm>
            <a:custGeom>
              <a:avLst/>
              <a:gdLst/>
              <a:ahLst/>
              <a:cxnLst/>
              <a:rect l="l" t="t" r="r" b="b"/>
              <a:pathLst>
                <a:path w="1188720" h="106045">
                  <a:moveTo>
                    <a:pt x="1188720" y="105917"/>
                  </a:moveTo>
                  <a:lnTo>
                    <a:pt x="1188720" y="0"/>
                  </a:lnTo>
                  <a:lnTo>
                    <a:pt x="0" y="0"/>
                  </a:lnTo>
                  <a:lnTo>
                    <a:pt x="0" y="105917"/>
                  </a:lnTo>
                  <a:lnTo>
                    <a:pt x="1188720" y="105917"/>
                  </a:lnTo>
                  <a:close/>
                </a:path>
              </a:pathLst>
            </a:custGeom>
            <a:solidFill>
              <a:srgbClr val="F2F2F2"/>
            </a:solidFill>
          </p:spPr>
          <p:txBody>
            <a:bodyPr wrap="square" lIns="0" tIns="0" rIns="0" bIns="0" rtlCol="0"/>
            <a:lstStyle/>
            <a:p>
              <a:endParaRPr/>
            </a:p>
          </p:txBody>
        </p:sp>
        <p:sp>
          <p:nvSpPr>
            <p:cNvPr id="22" name="object 22"/>
            <p:cNvSpPr/>
            <p:nvPr/>
          </p:nvSpPr>
          <p:spPr>
            <a:xfrm>
              <a:off x="7421880" y="3394709"/>
              <a:ext cx="1198880" cy="109855"/>
            </a:xfrm>
            <a:custGeom>
              <a:avLst/>
              <a:gdLst/>
              <a:ahLst/>
              <a:cxnLst/>
              <a:rect l="l" t="t" r="r" b="b"/>
              <a:pathLst>
                <a:path w="1198879" h="109854">
                  <a:moveTo>
                    <a:pt x="9905" y="100584"/>
                  </a:moveTo>
                  <a:lnTo>
                    <a:pt x="9905" y="0"/>
                  </a:lnTo>
                  <a:lnTo>
                    <a:pt x="0" y="0"/>
                  </a:lnTo>
                  <a:lnTo>
                    <a:pt x="0" y="109728"/>
                  </a:lnTo>
                  <a:lnTo>
                    <a:pt x="4572" y="109728"/>
                  </a:lnTo>
                  <a:lnTo>
                    <a:pt x="4572" y="100584"/>
                  </a:lnTo>
                  <a:lnTo>
                    <a:pt x="9905" y="100584"/>
                  </a:lnTo>
                  <a:close/>
                </a:path>
                <a:path w="1198879" h="109854">
                  <a:moveTo>
                    <a:pt x="1193292" y="100584"/>
                  </a:moveTo>
                  <a:lnTo>
                    <a:pt x="4572" y="100584"/>
                  </a:lnTo>
                  <a:lnTo>
                    <a:pt x="9905" y="105156"/>
                  </a:lnTo>
                  <a:lnTo>
                    <a:pt x="9905" y="109728"/>
                  </a:lnTo>
                  <a:lnTo>
                    <a:pt x="1188720" y="109728"/>
                  </a:lnTo>
                  <a:lnTo>
                    <a:pt x="1188720" y="105156"/>
                  </a:lnTo>
                  <a:lnTo>
                    <a:pt x="1193292" y="100584"/>
                  </a:lnTo>
                  <a:close/>
                </a:path>
                <a:path w="1198879" h="109854">
                  <a:moveTo>
                    <a:pt x="9905" y="109728"/>
                  </a:moveTo>
                  <a:lnTo>
                    <a:pt x="9905" y="105156"/>
                  </a:lnTo>
                  <a:lnTo>
                    <a:pt x="4572" y="100584"/>
                  </a:lnTo>
                  <a:lnTo>
                    <a:pt x="4572" y="109728"/>
                  </a:lnTo>
                  <a:lnTo>
                    <a:pt x="9905" y="109728"/>
                  </a:lnTo>
                  <a:close/>
                </a:path>
                <a:path w="1198879" h="109854">
                  <a:moveTo>
                    <a:pt x="1198626" y="109728"/>
                  </a:moveTo>
                  <a:lnTo>
                    <a:pt x="1198626" y="0"/>
                  </a:lnTo>
                  <a:lnTo>
                    <a:pt x="1188720" y="0"/>
                  </a:lnTo>
                  <a:lnTo>
                    <a:pt x="1188720" y="100584"/>
                  </a:lnTo>
                  <a:lnTo>
                    <a:pt x="1193292" y="100584"/>
                  </a:lnTo>
                  <a:lnTo>
                    <a:pt x="1193292" y="109728"/>
                  </a:lnTo>
                  <a:lnTo>
                    <a:pt x="1198626" y="109728"/>
                  </a:lnTo>
                  <a:close/>
                </a:path>
                <a:path w="1198879" h="109854">
                  <a:moveTo>
                    <a:pt x="1193292" y="109728"/>
                  </a:moveTo>
                  <a:lnTo>
                    <a:pt x="1193292" y="100584"/>
                  </a:lnTo>
                  <a:lnTo>
                    <a:pt x="1188720" y="105156"/>
                  </a:lnTo>
                  <a:lnTo>
                    <a:pt x="1188720" y="109728"/>
                  </a:lnTo>
                  <a:lnTo>
                    <a:pt x="1193292" y="109728"/>
                  </a:lnTo>
                  <a:close/>
                </a:path>
              </a:pathLst>
            </a:custGeom>
            <a:solidFill>
              <a:srgbClr val="000000"/>
            </a:solidFill>
          </p:spPr>
          <p:txBody>
            <a:bodyPr wrap="square" lIns="0" tIns="0" rIns="0" bIns="0" rtlCol="0"/>
            <a:lstStyle/>
            <a:p>
              <a:endParaRPr/>
            </a:p>
          </p:txBody>
        </p:sp>
        <p:pic>
          <p:nvPicPr>
            <p:cNvPr id="23" name="object 23"/>
            <p:cNvPicPr/>
            <p:nvPr/>
          </p:nvPicPr>
          <p:blipFill>
            <a:blip r:embed="rId6" cstate="print"/>
            <a:stretch>
              <a:fillRect/>
            </a:stretch>
          </p:blipFill>
          <p:spPr>
            <a:xfrm>
              <a:off x="1558988" y="4373879"/>
              <a:ext cx="7155461" cy="810053"/>
            </a:xfrm>
            <a:prstGeom prst="rect">
              <a:avLst/>
            </a:prstGeom>
          </p:spPr>
        </p:pic>
        <p:sp>
          <p:nvSpPr>
            <p:cNvPr id="24" name="object 24"/>
            <p:cNvSpPr/>
            <p:nvPr/>
          </p:nvSpPr>
          <p:spPr>
            <a:xfrm>
              <a:off x="5810250" y="4373117"/>
              <a:ext cx="635000" cy="592455"/>
            </a:xfrm>
            <a:custGeom>
              <a:avLst/>
              <a:gdLst/>
              <a:ahLst/>
              <a:cxnLst/>
              <a:rect l="l" t="t" r="r" b="b"/>
              <a:pathLst>
                <a:path w="635000" h="592454">
                  <a:moveTo>
                    <a:pt x="28956" y="156210"/>
                  </a:moveTo>
                  <a:lnTo>
                    <a:pt x="0" y="156210"/>
                  </a:lnTo>
                  <a:lnTo>
                    <a:pt x="0" y="582930"/>
                  </a:lnTo>
                  <a:lnTo>
                    <a:pt x="28956" y="582930"/>
                  </a:lnTo>
                  <a:lnTo>
                    <a:pt x="28956" y="156210"/>
                  </a:lnTo>
                  <a:close/>
                </a:path>
                <a:path w="635000" h="592454">
                  <a:moveTo>
                    <a:pt x="221742" y="0"/>
                  </a:moveTo>
                  <a:lnTo>
                    <a:pt x="192786" y="0"/>
                  </a:lnTo>
                  <a:lnTo>
                    <a:pt x="192786" y="592074"/>
                  </a:lnTo>
                  <a:lnTo>
                    <a:pt x="221742" y="592074"/>
                  </a:lnTo>
                  <a:lnTo>
                    <a:pt x="221742" y="0"/>
                  </a:lnTo>
                  <a:close/>
                </a:path>
                <a:path w="635000" h="592454">
                  <a:moveTo>
                    <a:pt x="432816" y="260604"/>
                  </a:moveTo>
                  <a:lnTo>
                    <a:pt x="403860" y="260604"/>
                  </a:lnTo>
                  <a:lnTo>
                    <a:pt x="403860" y="592074"/>
                  </a:lnTo>
                  <a:lnTo>
                    <a:pt x="432816" y="592074"/>
                  </a:lnTo>
                  <a:lnTo>
                    <a:pt x="432816" y="260604"/>
                  </a:lnTo>
                  <a:close/>
                </a:path>
                <a:path w="635000" h="592454">
                  <a:moveTo>
                    <a:pt x="634733" y="336042"/>
                  </a:moveTo>
                  <a:lnTo>
                    <a:pt x="605790" y="336042"/>
                  </a:lnTo>
                  <a:lnTo>
                    <a:pt x="605790" y="592074"/>
                  </a:lnTo>
                  <a:lnTo>
                    <a:pt x="634733" y="592074"/>
                  </a:lnTo>
                  <a:lnTo>
                    <a:pt x="634733" y="336042"/>
                  </a:lnTo>
                  <a:close/>
                </a:path>
              </a:pathLst>
            </a:custGeom>
            <a:solidFill>
              <a:srgbClr val="FF2BD8"/>
            </a:solidFill>
          </p:spPr>
          <p:txBody>
            <a:bodyPr wrap="square" lIns="0" tIns="0" rIns="0" bIns="0" rtlCol="0"/>
            <a:lstStyle/>
            <a:p>
              <a:endParaRPr/>
            </a:p>
          </p:txBody>
        </p:sp>
      </p:grpSp>
      <p:sp>
        <p:nvSpPr>
          <p:cNvPr id="25" name="object 25"/>
          <p:cNvSpPr txBox="1"/>
          <p:nvPr/>
        </p:nvSpPr>
        <p:spPr>
          <a:xfrm>
            <a:off x="5965190" y="3694429"/>
            <a:ext cx="1832610" cy="985519"/>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Bandwidth</a:t>
            </a:r>
            <a:endParaRPr sz="1800">
              <a:latin typeface="Arial"/>
              <a:cs typeface="Arial"/>
            </a:endParaRPr>
          </a:p>
          <a:p>
            <a:pPr>
              <a:lnSpc>
                <a:spcPct val="100000"/>
              </a:lnSpc>
              <a:spcBef>
                <a:spcPts val="20"/>
              </a:spcBef>
            </a:pPr>
            <a:endParaRPr sz="2800">
              <a:latin typeface="Arial"/>
              <a:cs typeface="Arial"/>
            </a:endParaRPr>
          </a:p>
          <a:p>
            <a:pPr marL="574675">
              <a:lnSpc>
                <a:spcPct val="100000"/>
              </a:lnSpc>
            </a:pPr>
            <a:r>
              <a:rPr sz="1800" dirty="0">
                <a:latin typeface="Arial"/>
                <a:cs typeface="Arial"/>
              </a:rPr>
              <a:t>4</a:t>
            </a:r>
            <a:r>
              <a:rPr sz="1800" spc="-95" dirty="0">
                <a:latin typeface="Arial"/>
                <a:cs typeface="Arial"/>
              </a:rPr>
              <a:t> </a:t>
            </a:r>
            <a:r>
              <a:rPr sz="1800" dirty="0">
                <a:latin typeface="Arial"/>
                <a:cs typeface="Arial"/>
              </a:rPr>
              <a:t>harmonics</a:t>
            </a:r>
            <a:endParaRPr sz="1800">
              <a:latin typeface="Arial"/>
              <a:cs typeface="Arial"/>
            </a:endParaRPr>
          </a:p>
        </p:txBody>
      </p:sp>
      <p:sp>
        <p:nvSpPr>
          <p:cNvPr id="26" name="object 26"/>
          <p:cNvSpPr/>
          <p:nvPr/>
        </p:nvSpPr>
        <p:spPr>
          <a:xfrm>
            <a:off x="5772150" y="5241035"/>
            <a:ext cx="715010" cy="112395"/>
          </a:xfrm>
          <a:custGeom>
            <a:avLst/>
            <a:gdLst/>
            <a:ahLst/>
            <a:cxnLst/>
            <a:rect l="l" t="t" r="r" b="b"/>
            <a:pathLst>
              <a:path w="715010" h="112395">
                <a:moveTo>
                  <a:pt x="106680" y="10668"/>
                </a:moveTo>
                <a:lnTo>
                  <a:pt x="103632" y="6096"/>
                </a:lnTo>
                <a:lnTo>
                  <a:pt x="101346" y="1524"/>
                </a:lnTo>
                <a:lnTo>
                  <a:pt x="95250" y="0"/>
                </a:lnTo>
                <a:lnTo>
                  <a:pt x="90678" y="3048"/>
                </a:lnTo>
                <a:lnTo>
                  <a:pt x="0" y="54864"/>
                </a:lnTo>
                <a:lnTo>
                  <a:pt x="19050" y="66069"/>
                </a:lnTo>
                <a:lnTo>
                  <a:pt x="19050" y="45720"/>
                </a:lnTo>
                <a:lnTo>
                  <a:pt x="54004" y="45798"/>
                </a:lnTo>
                <a:lnTo>
                  <a:pt x="100584" y="19050"/>
                </a:lnTo>
                <a:lnTo>
                  <a:pt x="105156" y="16764"/>
                </a:lnTo>
                <a:lnTo>
                  <a:pt x="106680" y="10668"/>
                </a:lnTo>
                <a:close/>
              </a:path>
              <a:path w="715010" h="112395">
                <a:moveTo>
                  <a:pt x="54004" y="45798"/>
                </a:moveTo>
                <a:lnTo>
                  <a:pt x="19050" y="45720"/>
                </a:lnTo>
                <a:lnTo>
                  <a:pt x="19050" y="64770"/>
                </a:lnTo>
                <a:lnTo>
                  <a:pt x="23622" y="64780"/>
                </a:lnTo>
                <a:lnTo>
                  <a:pt x="23622" y="63246"/>
                </a:lnTo>
                <a:lnTo>
                  <a:pt x="24384" y="47244"/>
                </a:lnTo>
                <a:lnTo>
                  <a:pt x="37800" y="55104"/>
                </a:lnTo>
                <a:lnTo>
                  <a:pt x="54004" y="45798"/>
                </a:lnTo>
                <a:close/>
              </a:path>
              <a:path w="715010" h="112395">
                <a:moveTo>
                  <a:pt x="105918" y="99822"/>
                </a:moveTo>
                <a:lnTo>
                  <a:pt x="104393" y="94488"/>
                </a:lnTo>
                <a:lnTo>
                  <a:pt x="99822" y="91440"/>
                </a:lnTo>
                <a:lnTo>
                  <a:pt x="54435" y="64849"/>
                </a:lnTo>
                <a:lnTo>
                  <a:pt x="19050" y="64770"/>
                </a:lnTo>
                <a:lnTo>
                  <a:pt x="19050" y="66069"/>
                </a:lnTo>
                <a:lnTo>
                  <a:pt x="90678" y="108204"/>
                </a:lnTo>
                <a:lnTo>
                  <a:pt x="95250" y="110490"/>
                </a:lnTo>
                <a:lnTo>
                  <a:pt x="100584" y="108966"/>
                </a:lnTo>
                <a:lnTo>
                  <a:pt x="103632" y="104394"/>
                </a:lnTo>
                <a:lnTo>
                  <a:pt x="105918" y="99822"/>
                </a:lnTo>
                <a:close/>
              </a:path>
              <a:path w="715010" h="112395">
                <a:moveTo>
                  <a:pt x="37800" y="55104"/>
                </a:moveTo>
                <a:lnTo>
                  <a:pt x="24384" y="47244"/>
                </a:lnTo>
                <a:lnTo>
                  <a:pt x="23622" y="63246"/>
                </a:lnTo>
                <a:lnTo>
                  <a:pt x="37800" y="55104"/>
                </a:lnTo>
                <a:close/>
              </a:path>
              <a:path w="715010" h="112395">
                <a:moveTo>
                  <a:pt x="54435" y="64849"/>
                </a:moveTo>
                <a:lnTo>
                  <a:pt x="37800" y="55104"/>
                </a:lnTo>
                <a:lnTo>
                  <a:pt x="23622" y="63246"/>
                </a:lnTo>
                <a:lnTo>
                  <a:pt x="23622" y="64780"/>
                </a:lnTo>
                <a:lnTo>
                  <a:pt x="54435" y="64849"/>
                </a:lnTo>
                <a:close/>
              </a:path>
              <a:path w="715010" h="112395">
                <a:moveTo>
                  <a:pt x="677339" y="56769"/>
                </a:moveTo>
                <a:lnTo>
                  <a:pt x="660781" y="47165"/>
                </a:lnTo>
                <a:lnTo>
                  <a:pt x="54004" y="45798"/>
                </a:lnTo>
                <a:lnTo>
                  <a:pt x="37800" y="55104"/>
                </a:lnTo>
                <a:lnTo>
                  <a:pt x="54435" y="64849"/>
                </a:lnTo>
                <a:lnTo>
                  <a:pt x="661051" y="66215"/>
                </a:lnTo>
                <a:lnTo>
                  <a:pt x="677339" y="56769"/>
                </a:lnTo>
                <a:close/>
              </a:path>
              <a:path w="715010" h="112395">
                <a:moveTo>
                  <a:pt x="714756" y="57150"/>
                </a:moveTo>
                <a:lnTo>
                  <a:pt x="624840" y="3810"/>
                </a:lnTo>
                <a:lnTo>
                  <a:pt x="620268" y="1524"/>
                </a:lnTo>
                <a:lnTo>
                  <a:pt x="614172" y="3048"/>
                </a:lnTo>
                <a:lnTo>
                  <a:pt x="611886" y="7620"/>
                </a:lnTo>
                <a:lnTo>
                  <a:pt x="608838" y="12192"/>
                </a:lnTo>
                <a:lnTo>
                  <a:pt x="610362" y="17526"/>
                </a:lnTo>
                <a:lnTo>
                  <a:pt x="614934" y="20574"/>
                </a:lnTo>
                <a:lnTo>
                  <a:pt x="660781" y="47165"/>
                </a:lnTo>
                <a:lnTo>
                  <a:pt x="695706" y="47244"/>
                </a:lnTo>
                <a:lnTo>
                  <a:pt x="695706" y="68035"/>
                </a:lnTo>
                <a:lnTo>
                  <a:pt x="714756" y="57150"/>
                </a:lnTo>
                <a:close/>
              </a:path>
              <a:path w="715010" h="112395">
                <a:moveTo>
                  <a:pt x="695706" y="68035"/>
                </a:moveTo>
                <a:lnTo>
                  <a:pt x="695706" y="66294"/>
                </a:lnTo>
                <a:lnTo>
                  <a:pt x="661051" y="66215"/>
                </a:lnTo>
                <a:lnTo>
                  <a:pt x="614934" y="92964"/>
                </a:lnTo>
                <a:lnTo>
                  <a:pt x="610362" y="95250"/>
                </a:lnTo>
                <a:lnTo>
                  <a:pt x="608838" y="101346"/>
                </a:lnTo>
                <a:lnTo>
                  <a:pt x="611124" y="105918"/>
                </a:lnTo>
                <a:lnTo>
                  <a:pt x="614172" y="110490"/>
                </a:lnTo>
                <a:lnTo>
                  <a:pt x="619506" y="112014"/>
                </a:lnTo>
                <a:lnTo>
                  <a:pt x="624078" y="108966"/>
                </a:lnTo>
                <a:lnTo>
                  <a:pt x="695706" y="68035"/>
                </a:lnTo>
                <a:close/>
              </a:path>
              <a:path w="715010" h="112395">
                <a:moveTo>
                  <a:pt x="695706" y="66294"/>
                </a:moveTo>
                <a:lnTo>
                  <a:pt x="695706" y="47244"/>
                </a:lnTo>
                <a:lnTo>
                  <a:pt x="660781" y="47165"/>
                </a:lnTo>
                <a:lnTo>
                  <a:pt x="677339" y="56769"/>
                </a:lnTo>
                <a:lnTo>
                  <a:pt x="691134" y="48768"/>
                </a:lnTo>
                <a:lnTo>
                  <a:pt x="691134" y="66283"/>
                </a:lnTo>
                <a:lnTo>
                  <a:pt x="695706" y="66294"/>
                </a:lnTo>
                <a:close/>
              </a:path>
              <a:path w="715010" h="112395">
                <a:moveTo>
                  <a:pt x="691134" y="66283"/>
                </a:moveTo>
                <a:lnTo>
                  <a:pt x="691134" y="64770"/>
                </a:lnTo>
                <a:lnTo>
                  <a:pt x="677339" y="56769"/>
                </a:lnTo>
                <a:lnTo>
                  <a:pt x="661051" y="66215"/>
                </a:lnTo>
                <a:lnTo>
                  <a:pt x="691134" y="66283"/>
                </a:lnTo>
                <a:close/>
              </a:path>
              <a:path w="715010" h="112395">
                <a:moveTo>
                  <a:pt x="691134" y="64770"/>
                </a:moveTo>
                <a:lnTo>
                  <a:pt x="691134" y="48768"/>
                </a:lnTo>
                <a:lnTo>
                  <a:pt x="677339" y="56769"/>
                </a:lnTo>
                <a:lnTo>
                  <a:pt x="691134" y="64770"/>
                </a:lnTo>
                <a:close/>
              </a:path>
            </a:pathLst>
          </a:custGeom>
          <a:solidFill>
            <a:srgbClr val="0000FF"/>
          </a:solidFill>
        </p:spPr>
        <p:txBody>
          <a:bodyPr wrap="square" lIns="0" tIns="0" rIns="0" bIns="0" rtlCol="0"/>
          <a:lstStyle/>
          <a:p>
            <a:endParaRPr/>
          </a:p>
        </p:txBody>
      </p:sp>
      <p:grpSp>
        <p:nvGrpSpPr>
          <p:cNvPr id="27" name="object 27"/>
          <p:cNvGrpSpPr/>
          <p:nvPr/>
        </p:nvGrpSpPr>
        <p:grpSpPr>
          <a:xfrm>
            <a:off x="6583680" y="4729734"/>
            <a:ext cx="2021839" cy="375285"/>
            <a:chOff x="6583680" y="4729734"/>
            <a:chExt cx="2021839" cy="375285"/>
          </a:xfrm>
        </p:grpSpPr>
        <p:sp>
          <p:nvSpPr>
            <p:cNvPr id="28" name="object 28"/>
            <p:cNvSpPr/>
            <p:nvPr/>
          </p:nvSpPr>
          <p:spPr>
            <a:xfrm>
              <a:off x="6588252" y="4734306"/>
              <a:ext cx="2011680" cy="365760"/>
            </a:xfrm>
            <a:custGeom>
              <a:avLst/>
              <a:gdLst/>
              <a:ahLst/>
              <a:cxnLst/>
              <a:rect l="l" t="t" r="r" b="b"/>
              <a:pathLst>
                <a:path w="2011679" h="365760">
                  <a:moveTo>
                    <a:pt x="2011679" y="365760"/>
                  </a:moveTo>
                  <a:lnTo>
                    <a:pt x="2011679" y="0"/>
                  </a:lnTo>
                  <a:lnTo>
                    <a:pt x="0" y="0"/>
                  </a:lnTo>
                  <a:lnTo>
                    <a:pt x="0" y="365760"/>
                  </a:lnTo>
                  <a:lnTo>
                    <a:pt x="2011679" y="365760"/>
                  </a:lnTo>
                  <a:close/>
                </a:path>
              </a:pathLst>
            </a:custGeom>
            <a:solidFill>
              <a:srgbClr val="F2F2F2"/>
            </a:solidFill>
          </p:spPr>
          <p:txBody>
            <a:bodyPr wrap="square" lIns="0" tIns="0" rIns="0" bIns="0" rtlCol="0"/>
            <a:lstStyle/>
            <a:p>
              <a:endParaRPr/>
            </a:p>
          </p:txBody>
        </p:sp>
        <p:sp>
          <p:nvSpPr>
            <p:cNvPr id="29" name="object 29"/>
            <p:cNvSpPr/>
            <p:nvPr/>
          </p:nvSpPr>
          <p:spPr>
            <a:xfrm>
              <a:off x="6583680" y="4729734"/>
              <a:ext cx="2021839" cy="375285"/>
            </a:xfrm>
            <a:custGeom>
              <a:avLst/>
              <a:gdLst/>
              <a:ahLst/>
              <a:cxnLst/>
              <a:rect l="l" t="t" r="r" b="b"/>
              <a:pathLst>
                <a:path w="2021840" h="375285">
                  <a:moveTo>
                    <a:pt x="2021585" y="374903"/>
                  </a:moveTo>
                  <a:lnTo>
                    <a:pt x="2021585" y="0"/>
                  </a:lnTo>
                  <a:lnTo>
                    <a:pt x="0" y="0"/>
                  </a:lnTo>
                  <a:lnTo>
                    <a:pt x="0" y="374903"/>
                  </a:lnTo>
                  <a:lnTo>
                    <a:pt x="4572" y="374903"/>
                  </a:lnTo>
                  <a:lnTo>
                    <a:pt x="4572" y="9143"/>
                  </a:lnTo>
                  <a:lnTo>
                    <a:pt x="9905" y="4571"/>
                  </a:lnTo>
                  <a:lnTo>
                    <a:pt x="9905" y="9143"/>
                  </a:lnTo>
                  <a:lnTo>
                    <a:pt x="2011679" y="9143"/>
                  </a:lnTo>
                  <a:lnTo>
                    <a:pt x="2011679" y="4571"/>
                  </a:lnTo>
                  <a:lnTo>
                    <a:pt x="2016252" y="9143"/>
                  </a:lnTo>
                  <a:lnTo>
                    <a:pt x="2016252" y="374903"/>
                  </a:lnTo>
                  <a:lnTo>
                    <a:pt x="2021585" y="374903"/>
                  </a:lnTo>
                  <a:close/>
                </a:path>
                <a:path w="2021840" h="375285">
                  <a:moveTo>
                    <a:pt x="9905" y="9143"/>
                  </a:moveTo>
                  <a:lnTo>
                    <a:pt x="9905" y="4571"/>
                  </a:lnTo>
                  <a:lnTo>
                    <a:pt x="4572" y="9143"/>
                  </a:lnTo>
                  <a:lnTo>
                    <a:pt x="9905" y="9143"/>
                  </a:lnTo>
                  <a:close/>
                </a:path>
                <a:path w="2021840" h="375285">
                  <a:moveTo>
                    <a:pt x="9905" y="365760"/>
                  </a:moveTo>
                  <a:lnTo>
                    <a:pt x="9905" y="9143"/>
                  </a:lnTo>
                  <a:lnTo>
                    <a:pt x="4572" y="9143"/>
                  </a:lnTo>
                  <a:lnTo>
                    <a:pt x="4572" y="365760"/>
                  </a:lnTo>
                  <a:lnTo>
                    <a:pt x="9905" y="365760"/>
                  </a:lnTo>
                  <a:close/>
                </a:path>
                <a:path w="2021840" h="375285">
                  <a:moveTo>
                    <a:pt x="2016252" y="365760"/>
                  </a:moveTo>
                  <a:lnTo>
                    <a:pt x="4572" y="365760"/>
                  </a:lnTo>
                  <a:lnTo>
                    <a:pt x="9905" y="370331"/>
                  </a:lnTo>
                  <a:lnTo>
                    <a:pt x="9905" y="374903"/>
                  </a:lnTo>
                  <a:lnTo>
                    <a:pt x="2011679" y="374903"/>
                  </a:lnTo>
                  <a:lnTo>
                    <a:pt x="2011679" y="370331"/>
                  </a:lnTo>
                  <a:lnTo>
                    <a:pt x="2016252" y="365760"/>
                  </a:lnTo>
                  <a:close/>
                </a:path>
                <a:path w="2021840" h="375285">
                  <a:moveTo>
                    <a:pt x="9905" y="374903"/>
                  </a:moveTo>
                  <a:lnTo>
                    <a:pt x="9905" y="370331"/>
                  </a:lnTo>
                  <a:lnTo>
                    <a:pt x="4572" y="365760"/>
                  </a:lnTo>
                  <a:lnTo>
                    <a:pt x="4572" y="374903"/>
                  </a:lnTo>
                  <a:lnTo>
                    <a:pt x="9905" y="374903"/>
                  </a:lnTo>
                  <a:close/>
                </a:path>
                <a:path w="2021840" h="375285">
                  <a:moveTo>
                    <a:pt x="2016252" y="9143"/>
                  </a:moveTo>
                  <a:lnTo>
                    <a:pt x="2011679" y="4571"/>
                  </a:lnTo>
                  <a:lnTo>
                    <a:pt x="2011679" y="9143"/>
                  </a:lnTo>
                  <a:lnTo>
                    <a:pt x="2016252" y="9143"/>
                  </a:lnTo>
                  <a:close/>
                </a:path>
                <a:path w="2021840" h="375285">
                  <a:moveTo>
                    <a:pt x="2016252" y="365760"/>
                  </a:moveTo>
                  <a:lnTo>
                    <a:pt x="2016252" y="9143"/>
                  </a:lnTo>
                  <a:lnTo>
                    <a:pt x="2011679" y="9143"/>
                  </a:lnTo>
                  <a:lnTo>
                    <a:pt x="2011679" y="365760"/>
                  </a:lnTo>
                  <a:lnTo>
                    <a:pt x="2016252" y="365760"/>
                  </a:lnTo>
                  <a:close/>
                </a:path>
                <a:path w="2021840" h="375285">
                  <a:moveTo>
                    <a:pt x="2016252" y="374903"/>
                  </a:moveTo>
                  <a:lnTo>
                    <a:pt x="2016252" y="365760"/>
                  </a:lnTo>
                  <a:lnTo>
                    <a:pt x="2011679" y="370331"/>
                  </a:lnTo>
                  <a:lnTo>
                    <a:pt x="2011679" y="374903"/>
                  </a:lnTo>
                  <a:lnTo>
                    <a:pt x="2016252" y="374903"/>
                  </a:lnTo>
                  <a:close/>
                </a:path>
              </a:pathLst>
            </a:custGeom>
            <a:solidFill>
              <a:srgbClr val="000000"/>
            </a:solidFill>
          </p:spPr>
          <p:txBody>
            <a:bodyPr wrap="square" lIns="0" tIns="0" rIns="0" bIns="0" rtlCol="0"/>
            <a:lstStyle/>
            <a:p>
              <a:endParaRPr/>
            </a:p>
          </p:txBody>
        </p:sp>
      </p:grpSp>
      <p:sp>
        <p:nvSpPr>
          <p:cNvPr id="30" name="object 30"/>
          <p:cNvSpPr txBox="1"/>
          <p:nvPr/>
        </p:nvSpPr>
        <p:spPr>
          <a:xfrm>
            <a:off x="6588252" y="4734305"/>
            <a:ext cx="2011680" cy="365760"/>
          </a:xfrm>
          <a:prstGeom prst="rect">
            <a:avLst/>
          </a:prstGeom>
        </p:spPr>
        <p:txBody>
          <a:bodyPr vert="horz" wrap="square" lIns="0" tIns="39370" rIns="0" bIns="0" rtlCol="0">
            <a:spAutoFit/>
          </a:bodyPr>
          <a:lstStyle/>
          <a:p>
            <a:pPr algn="ctr">
              <a:lnSpc>
                <a:spcPct val="100000"/>
              </a:lnSpc>
              <a:spcBef>
                <a:spcPts val="310"/>
              </a:spcBef>
            </a:pPr>
            <a:r>
              <a:rPr sz="1800" spc="-5" dirty="0">
                <a:latin typeface="Arial"/>
                <a:cs typeface="Arial"/>
              </a:rPr>
              <a:t>Lost!</a:t>
            </a:r>
            <a:endParaRPr sz="1800">
              <a:latin typeface="Arial"/>
              <a:cs typeface="Arial"/>
            </a:endParaRPr>
          </a:p>
        </p:txBody>
      </p:sp>
      <p:grpSp>
        <p:nvGrpSpPr>
          <p:cNvPr id="31" name="object 31"/>
          <p:cNvGrpSpPr/>
          <p:nvPr/>
        </p:nvGrpSpPr>
        <p:grpSpPr>
          <a:xfrm>
            <a:off x="1569368" y="5429250"/>
            <a:ext cx="7111365" cy="1409065"/>
            <a:chOff x="1569368" y="5429250"/>
            <a:chExt cx="7111365" cy="1409065"/>
          </a:xfrm>
        </p:grpSpPr>
        <p:pic>
          <p:nvPicPr>
            <p:cNvPr id="32" name="object 32"/>
            <p:cNvPicPr/>
            <p:nvPr/>
          </p:nvPicPr>
          <p:blipFill>
            <a:blip r:embed="rId7" cstate="print"/>
            <a:stretch>
              <a:fillRect/>
            </a:stretch>
          </p:blipFill>
          <p:spPr>
            <a:xfrm>
              <a:off x="1579919" y="5504264"/>
              <a:ext cx="6077242" cy="827955"/>
            </a:xfrm>
            <a:prstGeom prst="rect">
              <a:avLst/>
            </a:prstGeom>
          </p:spPr>
        </p:pic>
        <p:sp>
          <p:nvSpPr>
            <p:cNvPr id="33" name="object 33"/>
            <p:cNvSpPr/>
            <p:nvPr/>
          </p:nvSpPr>
          <p:spPr>
            <a:xfrm>
              <a:off x="5790438" y="5689091"/>
              <a:ext cx="226695" cy="643255"/>
            </a:xfrm>
            <a:custGeom>
              <a:avLst/>
              <a:gdLst/>
              <a:ahLst/>
              <a:cxnLst/>
              <a:rect l="l" t="t" r="r" b="b"/>
              <a:pathLst>
                <a:path w="226695" h="643254">
                  <a:moveTo>
                    <a:pt x="28956" y="382524"/>
                  </a:moveTo>
                  <a:lnTo>
                    <a:pt x="0" y="382524"/>
                  </a:lnTo>
                  <a:lnTo>
                    <a:pt x="0" y="643128"/>
                  </a:lnTo>
                  <a:lnTo>
                    <a:pt x="28956" y="643128"/>
                  </a:lnTo>
                  <a:lnTo>
                    <a:pt x="28956" y="382524"/>
                  </a:lnTo>
                  <a:close/>
                </a:path>
                <a:path w="226695" h="643254">
                  <a:moveTo>
                    <a:pt x="226314" y="0"/>
                  </a:moveTo>
                  <a:lnTo>
                    <a:pt x="198120" y="0"/>
                  </a:lnTo>
                  <a:lnTo>
                    <a:pt x="198120" y="643128"/>
                  </a:lnTo>
                  <a:lnTo>
                    <a:pt x="226314" y="643128"/>
                  </a:lnTo>
                  <a:lnTo>
                    <a:pt x="226314" y="0"/>
                  </a:lnTo>
                  <a:close/>
                </a:path>
              </a:pathLst>
            </a:custGeom>
            <a:solidFill>
              <a:srgbClr val="FF2BD8"/>
            </a:solidFill>
          </p:spPr>
          <p:txBody>
            <a:bodyPr wrap="square" lIns="0" tIns="0" rIns="0" bIns="0" rtlCol="0"/>
            <a:lstStyle/>
            <a:p>
              <a:endParaRPr/>
            </a:p>
          </p:txBody>
        </p:sp>
        <p:sp>
          <p:nvSpPr>
            <p:cNvPr id="34" name="object 34"/>
            <p:cNvSpPr/>
            <p:nvPr/>
          </p:nvSpPr>
          <p:spPr>
            <a:xfrm>
              <a:off x="6601206" y="5429250"/>
              <a:ext cx="1181100" cy="314960"/>
            </a:xfrm>
            <a:custGeom>
              <a:avLst/>
              <a:gdLst/>
              <a:ahLst/>
              <a:cxnLst/>
              <a:rect l="l" t="t" r="r" b="b"/>
              <a:pathLst>
                <a:path w="1181100" h="314960">
                  <a:moveTo>
                    <a:pt x="1181100" y="314705"/>
                  </a:moveTo>
                  <a:lnTo>
                    <a:pt x="1181100" y="0"/>
                  </a:lnTo>
                  <a:lnTo>
                    <a:pt x="0" y="0"/>
                  </a:lnTo>
                  <a:lnTo>
                    <a:pt x="0" y="314705"/>
                  </a:lnTo>
                  <a:lnTo>
                    <a:pt x="1181100" y="314705"/>
                  </a:lnTo>
                  <a:close/>
                </a:path>
              </a:pathLst>
            </a:custGeom>
            <a:solidFill>
              <a:srgbClr val="FFFFFF"/>
            </a:solidFill>
          </p:spPr>
          <p:txBody>
            <a:bodyPr wrap="square" lIns="0" tIns="0" rIns="0" bIns="0" rtlCol="0"/>
            <a:lstStyle/>
            <a:p>
              <a:endParaRPr/>
            </a:p>
          </p:txBody>
        </p:sp>
        <p:sp>
          <p:nvSpPr>
            <p:cNvPr id="35" name="object 35"/>
            <p:cNvSpPr/>
            <p:nvPr/>
          </p:nvSpPr>
          <p:spPr>
            <a:xfrm>
              <a:off x="6198107" y="6277355"/>
              <a:ext cx="2377440" cy="55244"/>
            </a:xfrm>
            <a:custGeom>
              <a:avLst/>
              <a:gdLst/>
              <a:ahLst/>
              <a:cxnLst/>
              <a:rect l="l" t="t" r="r" b="b"/>
              <a:pathLst>
                <a:path w="2377440" h="55245">
                  <a:moveTo>
                    <a:pt x="2377439" y="54863"/>
                  </a:moveTo>
                  <a:lnTo>
                    <a:pt x="2377439" y="0"/>
                  </a:lnTo>
                  <a:lnTo>
                    <a:pt x="0" y="0"/>
                  </a:lnTo>
                  <a:lnTo>
                    <a:pt x="0" y="54863"/>
                  </a:lnTo>
                  <a:lnTo>
                    <a:pt x="2377439" y="54863"/>
                  </a:lnTo>
                  <a:close/>
                </a:path>
              </a:pathLst>
            </a:custGeom>
            <a:solidFill>
              <a:srgbClr val="F2F2F2"/>
            </a:solidFill>
          </p:spPr>
          <p:txBody>
            <a:bodyPr wrap="square" lIns="0" tIns="0" rIns="0" bIns="0" rtlCol="0"/>
            <a:lstStyle/>
            <a:p>
              <a:endParaRPr/>
            </a:p>
          </p:txBody>
        </p:sp>
        <p:sp>
          <p:nvSpPr>
            <p:cNvPr id="36" name="object 36"/>
            <p:cNvSpPr/>
            <p:nvPr/>
          </p:nvSpPr>
          <p:spPr>
            <a:xfrm>
              <a:off x="6193536" y="6272783"/>
              <a:ext cx="2386965" cy="59690"/>
            </a:xfrm>
            <a:custGeom>
              <a:avLst/>
              <a:gdLst/>
              <a:ahLst/>
              <a:cxnLst/>
              <a:rect l="l" t="t" r="r" b="b"/>
              <a:pathLst>
                <a:path w="2386965" h="59689">
                  <a:moveTo>
                    <a:pt x="2386583" y="59435"/>
                  </a:moveTo>
                  <a:lnTo>
                    <a:pt x="2386583" y="0"/>
                  </a:lnTo>
                  <a:lnTo>
                    <a:pt x="0" y="0"/>
                  </a:lnTo>
                  <a:lnTo>
                    <a:pt x="0" y="59435"/>
                  </a:lnTo>
                  <a:lnTo>
                    <a:pt x="4572" y="59435"/>
                  </a:lnTo>
                  <a:lnTo>
                    <a:pt x="4572" y="9143"/>
                  </a:lnTo>
                  <a:lnTo>
                    <a:pt x="9143" y="4571"/>
                  </a:lnTo>
                  <a:lnTo>
                    <a:pt x="9143" y="9143"/>
                  </a:lnTo>
                  <a:lnTo>
                    <a:pt x="2377439" y="9143"/>
                  </a:lnTo>
                  <a:lnTo>
                    <a:pt x="2377439" y="4571"/>
                  </a:lnTo>
                  <a:lnTo>
                    <a:pt x="2382011" y="9143"/>
                  </a:lnTo>
                  <a:lnTo>
                    <a:pt x="2382011" y="59435"/>
                  </a:lnTo>
                  <a:lnTo>
                    <a:pt x="2386583" y="59435"/>
                  </a:lnTo>
                  <a:close/>
                </a:path>
                <a:path w="2386965" h="59689">
                  <a:moveTo>
                    <a:pt x="9143" y="9143"/>
                  </a:moveTo>
                  <a:lnTo>
                    <a:pt x="9143" y="4571"/>
                  </a:lnTo>
                  <a:lnTo>
                    <a:pt x="4572" y="9143"/>
                  </a:lnTo>
                  <a:lnTo>
                    <a:pt x="9143" y="9143"/>
                  </a:lnTo>
                  <a:close/>
                </a:path>
                <a:path w="2386965" h="59689">
                  <a:moveTo>
                    <a:pt x="9143" y="59435"/>
                  </a:moveTo>
                  <a:lnTo>
                    <a:pt x="9143" y="9143"/>
                  </a:lnTo>
                  <a:lnTo>
                    <a:pt x="4572" y="9143"/>
                  </a:lnTo>
                  <a:lnTo>
                    <a:pt x="4572" y="59435"/>
                  </a:lnTo>
                  <a:lnTo>
                    <a:pt x="9143" y="59435"/>
                  </a:lnTo>
                  <a:close/>
                </a:path>
                <a:path w="2386965" h="59689">
                  <a:moveTo>
                    <a:pt x="2382011" y="9143"/>
                  </a:moveTo>
                  <a:lnTo>
                    <a:pt x="2377439" y="4571"/>
                  </a:lnTo>
                  <a:lnTo>
                    <a:pt x="2377439" y="9143"/>
                  </a:lnTo>
                  <a:lnTo>
                    <a:pt x="2382011" y="9143"/>
                  </a:lnTo>
                  <a:close/>
                </a:path>
                <a:path w="2386965" h="59689">
                  <a:moveTo>
                    <a:pt x="2382011" y="59435"/>
                  </a:moveTo>
                  <a:lnTo>
                    <a:pt x="2382011" y="9143"/>
                  </a:lnTo>
                  <a:lnTo>
                    <a:pt x="2377439" y="9143"/>
                  </a:lnTo>
                  <a:lnTo>
                    <a:pt x="2377439" y="59435"/>
                  </a:lnTo>
                  <a:lnTo>
                    <a:pt x="2382011" y="59435"/>
                  </a:lnTo>
                  <a:close/>
                </a:path>
              </a:pathLst>
            </a:custGeom>
            <a:solidFill>
              <a:srgbClr val="000000"/>
            </a:solidFill>
          </p:spPr>
          <p:txBody>
            <a:bodyPr wrap="square" lIns="0" tIns="0" rIns="0" bIns="0" rtlCol="0"/>
            <a:lstStyle/>
            <a:p>
              <a:endParaRPr/>
            </a:p>
          </p:txBody>
        </p:sp>
        <p:pic>
          <p:nvPicPr>
            <p:cNvPr id="37" name="object 37"/>
            <p:cNvPicPr/>
            <p:nvPr/>
          </p:nvPicPr>
          <p:blipFill>
            <a:blip r:embed="rId8" cstate="print"/>
            <a:stretch>
              <a:fillRect/>
            </a:stretch>
          </p:blipFill>
          <p:spPr>
            <a:xfrm>
              <a:off x="1569368" y="6332219"/>
              <a:ext cx="7111218" cy="383586"/>
            </a:xfrm>
            <a:prstGeom prst="rect">
              <a:avLst/>
            </a:prstGeom>
          </p:spPr>
        </p:pic>
        <p:sp>
          <p:nvSpPr>
            <p:cNvPr id="38" name="object 38"/>
            <p:cNvSpPr/>
            <p:nvPr/>
          </p:nvSpPr>
          <p:spPr>
            <a:xfrm>
              <a:off x="5790438" y="6331457"/>
              <a:ext cx="226695" cy="162560"/>
            </a:xfrm>
            <a:custGeom>
              <a:avLst/>
              <a:gdLst/>
              <a:ahLst/>
              <a:cxnLst/>
              <a:rect l="l" t="t" r="r" b="b"/>
              <a:pathLst>
                <a:path w="226695" h="162560">
                  <a:moveTo>
                    <a:pt x="28956" y="0"/>
                  </a:moveTo>
                  <a:lnTo>
                    <a:pt x="0" y="0"/>
                  </a:lnTo>
                  <a:lnTo>
                    <a:pt x="0" y="150114"/>
                  </a:lnTo>
                  <a:lnTo>
                    <a:pt x="28956" y="150114"/>
                  </a:lnTo>
                  <a:lnTo>
                    <a:pt x="28956" y="0"/>
                  </a:lnTo>
                  <a:close/>
                </a:path>
                <a:path w="226695" h="162560">
                  <a:moveTo>
                    <a:pt x="226314" y="0"/>
                  </a:moveTo>
                  <a:lnTo>
                    <a:pt x="198120" y="0"/>
                  </a:lnTo>
                  <a:lnTo>
                    <a:pt x="198120" y="162306"/>
                  </a:lnTo>
                  <a:lnTo>
                    <a:pt x="226314" y="162306"/>
                  </a:lnTo>
                  <a:lnTo>
                    <a:pt x="226314" y="0"/>
                  </a:lnTo>
                  <a:close/>
                </a:path>
              </a:pathLst>
            </a:custGeom>
            <a:solidFill>
              <a:srgbClr val="FF2BD8"/>
            </a:solidFill>
          </p:spPr>
          <p:txBody>
            <a:bodyPr wrap="square" lIns="0" tIns="0" rIns="0" bIns="0" rtlCol="0"/>
            <a:lstStyle/>
            <a:p>
              <a:endParaRPr/>
            </a:p>
          </p:txBody>
        </p:sp>
        <p:sp>
          <p:nvSpPr>
            <p:cNvPr id="39" name="object 39"/>
            <p:cNvSpPr/>
            <p:nvPr/>
          </p:nvSpPr>
          <p:spPr>
            <a:xfrm>
              <a:off x="5763006" y="6727697"/>
              <a:ext cx="266700" cy="110489"/>
            </a:xfrm>
            <a:custGeom>
              <a:avLst/>
              <a:gdLst/>
              <a:ahLst/>
              <a:cxnLst/>
              <a:rect l="l" t="t" r="r" b="b"/>
              <a:pathLst>
                <a:path w="266700" h="110490">
                  <a:moveTo>
                    <a:pt x="105918" y="10667"/>
                  </a:moveTo>
                  <a:lnTo>
                    <a:pt x="103632" y="6095"/>
                  </a:lnTo>
                  <a:lnTo>
                    <a:pt x="100584" y="1523"/>
                  </a:lnTo>
                  <a:lnTo>
                    <a:pt x="95250" y="0"/>
                  </a:lnTo>
                  <a:lnTo>
                    <a:pt x="90678" y="2285"/>
                  </a:lnTo>
                  <a:lnTo>
                    <a:pt x="0" y="54101"/>
                  </a:lnTo>
                  <a:lnTo>
                    <a:pt x="19050" y="65402"/>
                  </a:lnTo>
                  <a:lnTo>
                    <a:pt x="19050" y="44957"/>
                  </a:lnTo>
                  <a:lnTo>
                    <a:pt x="53961" y="45190"/>
                  </a:lnTo>
                  <a:lnTo>
                    <a:pt x="99822" y="19049"/>
                  </a:lnTo>
                  <a:lnTo>
                    <a:pt x="104393" y="16001"/>
                  </a:lnTo>
                  <a:lnTo>
                    <a:pt x="105918" y="10667"/>
                  </a:lnTo>
                  <a:close/>
                </a:path>
                <a:path w="266700" h="110490">
                  <a:moveTo>
                    <a:pt x="53961" y="45190"/>
                  </a:moveTo>
                  <a:lnTo>
                    <a:pt x="19050" y="44957"/>
                  </a:lnTo>
                  <a:lnTo>
                    <a:pt x="19050" y="64007"/>
                  </a:lnTo>
                  <a:lnTo>
                    <a:pt x="23622" y="64038"/>
                  </a:lnTo>
                  <a:lnTo>
                    <a:pt x="23622" y="46481"/>
                  </a:lnTo>
                  <a:lnTo>
                    <a:pt x="37416" y="54620"/>
                  </a:lnTo>
                  <a:lnTo>
                    <a:pt x="53961" y="45190"/>
                  </a:lnTo>
                  <a:close/>
                </a:path>
                <a:path w="266700" h="110490">
                  <a:moveTo>
                    <a:pt x="105918" y="99821"/>
                  </a:moveTo>
                  <a:lnTo>
                    <a:pt x="104393" y="93725"/>
                  </a:lnTo>
                  <a:lnTo>
                    <a:pt x="99822" y="91439"/>
                  </a:lnTo>
                  <a:lnTo>
                    <a:pt x="53718" y="64239"/>
                  </a:lnTo>
                  <a:lnTo>
                    <a:pt x="19050" y="64007"/>
                  </a:lnTo>
                  <a:lnTo>
                    <a:pt x="19050" y="65402"/>
                  </a:lnTo>
                  <a:lnTo>
                    <a:pt x="89916" y="107441"/>
                  </a:lnTo>
                  <a:lnTo>
                    <a:pt x="94488" y="110489"/>
                  </a:lnTo>
                  <a:lnTo>
                    <a:pt x="100584" y="108965"/>
                  </a:lnTo>
                  <a:lnTo>
                    <a:pt x="102870" y="104393"/>
                  </a:lnTo>
                  <a:lnTo>
                    <a:pt x="105918" y="99821"/>
                  </a:lnTo>
                  <a:close/>
                </a:path>
                <a:path w="266700" h="110490">
                  <a:moveTo>
                    <a:pt x="37416" y="54620"/>
                  </a:moveTo>
                  <a:lnTo>
                    <a:pt x="23622" y="46481"/>
                  </a:lnTo>
                  <a:lnTo>
                    <a:pt x="23622" y="62483"/>
                  </a:lnTo>
                  <a:lnTo>
                    <a:pt x="37416" y="54620"/>
                  </a:lnTo>
                  <a:close/>
                </a:path>
                <a:path w="266700" h="110490">
                  <a:moveTo>
                    <a:pt x="53718" y="64239"/>
                  </a:moveTo>
                  <a:lnTo>
                    <a:pt x="37416" y="54620"/>
                  </a:lnTo>
                  <a:lnTo>
                    <a:pt x="23622" y="62483"/>
                  </a:lnTo>
                  <a:lnTo>
                    <a:pt x="23622" y="64038"/>
                  </a:lnTo>
                  <a:lnTo>
                    <a:pt x="53718" y="64239"/>
                  </a:lnTo>
                  <a:close/>
                </a:path>
                <a:path w="266700" h="110490">
                  <a:moveTo>
                    <a:pt x="229283" y="55869"/>
                  </a:moveTo>
                  <a:lnTo>
                    <a:pt x="212981" y="46250"/>
                  </a:lnTo>
                  <a:lnTo>
                    <a:pt x="53961" y="45190"/>
                  </a:lnTo>
                  <a:lnTo>
                    <a:pt x="37416" y="54620"/>
                  </a:lnTo>
                  <a:lnTo>
                    <a:pt x="53718" y="64239"/>
                  </a:lnTo>
                  <a:lnTo>
                    <a:pt x="212738" y="65299"/>
                  </a:lnTo>
                  <a:lnTo>
                    <a:pt x="229283" y="55869"/>
                  </a:lnTo>
                  <a:close/>
                </a:path>
                <a:path w="266700" h="110490">
                  <a:moveTo>
                    <a:pt x="266700" y="56387"/>
                  </a:moveTo>
                  <a:lnTo>
                    <a:pt x="176784" y="3047"/>
                  </a:lnTo>
                  <a:lnTo>
                    <a:pt x="172212" y="0"/>
                  </a:lnTo>
                  <a:lnTo>
                    <a:pt x="166116" y="1523"/>
                  </a:lnTo>
                  <a:lnTo>
                    <a:pt x="163830" y="6095"/>
                  </a:lnTo>
                  <a:lnTo>
                    <a:pt x="160782" y="10667"/>
                  </a:lnTo>
                  <a:lnTo>
                    <a:pt x="162306" y="16763"/>
                  </a:lnTo>
                  <a:lnTo>
                    <a:pt x="166878" y="19049"/>
                  </a:lnTo>
                  <a:lnTo>
                    <a:pt x="212981" y="46250"/>
                  </a:lnTo>
                  <a:lnTo>
                    <a:pt x="247650" y="46481"/>
                  </a:lnTo>
                  <a:lnTo>
                    <a:pt x="247650" y="67273"/>
                  </a:lnTo>
                  <a:lnTo>
                    <a:pt x="266700" y="56387"/>
                  </a:lnTo>
                  <a:close/>
                </a:path>
                <a:path w="266700" h="110490">
                  <a:moveTo>
                    <a:pt x="247650" y="67273"/>
                  </a:moveTo>
                  <a:lnTo>
                    <a:pt x="247650" y="65531"/>
                  </a:lnTo>
                  <a:lnTo>
                    <a:pt x="212738" y="65299"/>
                  </a:lnTo>
                  <a:lnTo>
                    <a:pt x="166878" y="91439"/>
                  </a:lnTo>
                  <a:lnTo>
                    <a:pt x="162306" y="94487"/>
                  </a:lnTo>
                  <a:lnTo>
                    <a:pt x="160782" y="99821"/>
                  </a:lnTo>
                  <a:lnTo>
                    <a:pt x="165354" y="108965"/>
                  </a:lnTo>
                  <a:lnTo>
                    <a:pt x="171450" y="110489"/>
                  </a:lnTo>
                  <a:lnTo>
                    <a:pt x="176022" y="108203"/>
                  </a:lnTo>
                  <a:lnTo>
                    <a:pt x="247650" y="67273"/>
                  </a:lnTo>
                  <a:close/>
                </a:path>
                <a:path w="266700" h="110490">
                  <a:moveTo>
                    <a:pt x="243078" y="65501"/>
                  </a:moveTo>
                  <a:lnTo>
                    <a:pt x="243078" y="64007"/>
                  </a:lnTo>
                  <a:lnTo>
                    <a:pt x="229283" y="55869"/>
                  </a:lnTo>
                  <a:lnTo>
                    <a:pt x="212738" y="65299"/>
                  </a:lnTo>
                  <a:lnTo>
                    <a:pt x="243078" y="65501"/>
                  </a:lnTo>
                  <a:close/>
                </a:path>
                <a:path w="266700" h="110490">
                  <a:moveTo>
                    <a:pt x="247650" y="65531"/>
                  </a:moveTo>
                  <a:lnTo>
                    <a:pt x="247650" y="46481"/>
                  </a:lnTo>
                  <a:lnTo>
                    <a:pt x="212981" y="46250"/>
                  </a:lnTo>
                  <a:lnTo>
                    <a:pt x="229283" y="55869"/>
                  </a:lnTo>
                  <a:lnTo>
                    <a:pt x="243078" y="48005"/>
                  </a:lnTo>
                  <a:lnTo>
                    <a:pt x="243078" y="65501"/>
                  </a:lnTo>
                  <a:lnTo>
                    <a:pt x="247650" y="65531"/>
                  </a:lnTo>
                  <a:close/>
                </a:path>
                <a:path w="266700" h="110490">
                  <a:moveTo>
                    <a:pt x="243078" y="64007"/>
                  </a:moveTo>
                  <a:lnTo>
                    <a:pt x="243078" y="48005"/>
                  </a:lnTo>
                  <a:lnTo>
                    <a:pt x="229283" y="55869"/>
                  </a:lnTo>
                  <a:lnTo>
                    <a:pt x="243078" y="64007"/>
                  </a:lnTo>
                  <a:close/>
                </a:path>
              </a:pathLst>
            </a:custGeom>
            <a:solidFill>
              <a:srgbClr val="0000FF"/>
            </a:solidFill>
          </p:spPr>
          <p:txBody>
            <a:bodyPr wrap="square" lIns="0" tIns="0" rIns="0" bIns="0" rtlCol="0"/>
            <a:lstStyle/>
            <a:p>
              <a:endParaRPr/>
            </a:p>
          </p:txBody>
        </p:sp>
        <p:sp>
          <p:nvSpPr>
            <p:cNvPr id="40" name="object 40"/>
            <p:cNvSpPr/>
            <p:nvPr/>
          </p:nvSpPr>
          <p:spPr>
            <a:xfrm>
              <a:off x="6198107" y="6331458"/>
              <a:ext cx="2377440" cy="311785"/>
            </a:xfrm>
            <a:custGeom>
              <a:avLst/>
              <a:gdLst/>
              <a:ahLst/>
              <a:cxnLst/>
              <a:rect l="l" t="t" r="r" b="b"/>
              <a:pathLst>
                <a:path w="2377440" h="311784">
                  <a:moveTo>
                    <a:pt x="2377439" y="311658"/>
                  </a:moveTo>
                  <a:lnTo>
                    <a:pt x="2377439" y="0"/>
                  </a:lnTo>
                  <a:lnTo>
                    <a:pt x="0" y="0"/>
                  </a:lnTo>
                  <a:lnTo>
                    <a:pt x="0" y="311658"/>
                  </a:lnTo>
                  <a:lnTo>
                    <a:pt x="2377439" y="311658"/>
                  </a:lnTo>
                  <a:close/>
                </a:path>
              </a:pathLst>
            </a:custGeom>
            <a:solidFill>
              <a:srgbClr val="F2F2F2"/>
            </a:solidFill>
          </p:spPr>
          <p:txBody>
            <a:bodyPr wrap="square" lIns="0" tIns="0" rIns="0" bIns="0" rtlCol="0"/>
            <a:lstStyle/>
            <a:p>
              <a:endParaRPr/>
            </a:p>
          </p:txBody>
        </p:sp>
        <p:sp>
          <p:nvSpPr>
            <p:cNvPr id="41" name="object 41"/>
            <p:cNvSpPr/>
            <p:nvPr/>
          </p:nvSpPr>
          <p:spPr>
            <a:xfrm>
              <a:off x="6193536" y="6332219"/>
              <a:ext cx="2386965" cy="315595"/>
            </a:xfrm>
            <a:custGeom>
              <a:avLst/>
              <a:gdLst/>
              <a:ahLst/>
              <a:cxnLst/>
              <a:rect l="l" t="t" r="r" b="b"/>
              <a:pathLst>
                <a:path w="2386965" h="315595">
                  <a:moveTo>
                    <a:pt x="9143" y="306324"/>
                  </a:moveTo>
                  <a:lnTo>
                    <a:pt x="9143" y="0"/>
                  </a:lnTo>
                  <a:lnTo>
                    <a:pt x="0" y="0"/>
                  </a:lnTo>
                  <a:lnTo>
                    <a:pt x="0" y="315468"/>
                  </a:lnTo>
                  <a:lnTo>
                    <a:pt x="4572" y="315468"/>
                  </a:lnTo>
                  <a:lnTo>
                    <a:pt x="4572" y="306324"/>
                  </a:lnTo>
                  <a:lnTo>
                    <a:pt x="9143" y="306324"/>
                  </a:lnTo>
                  <a:close/>
                </a:path>
                <a:path w="2386965" h="315595">
                  <a:moveTo>
                    <a:pt x="2382011" y="306324"/>
                  </a:moveTo>
                  <a:lnTo>
                    <a:pt x="4572" y="306324"/>
                  </a:lnTo>
                  <a:lnTo>
                    <a:pt x="9143" y="310896"/>
                  </a:lnTo>
                  <a:lnTo>
                    <a:pt x="9143" y="315468"/>
                  </a:lnTo>
                  <a:lnTo>
                    <a:pt x="2377439" y="315468"/>
                  </a:lnTo>
                  <a:lnTo>
                    <a:pt x="2377439" y="310896"/>
                  </a:lnTo>
                  <a:lnTo>
                    <a:pt x="2382011" y="306324"/>
                  </a:lnTo>
                  <a:close/>
                </a:path>
                <a:path w="2386965" h="315595">
                  <a:moveTo>
                    <a:pt x="9143" y="315468"/>
                  </a:moveTo>
                  <a:lnTo>
                    <a:pt x="9143" y="310896"/>
                  </a:lnTo>
                  <a:lnTo>
                    <a:pt x="4572" y="306324"/>
                  </a:lnTo>
                  <a:lnTo>
                    <a:pt x="4572" y="315468"/>
                  </a:lnTo>
                  <a:lnTo>
                    <a:pt x="9143" y="315468"/>
                  </a:lnTo>
                  <a:close/>
                </a:path>
                <a:path w="2386965" h="315595">
                  <a:moveTo>
                    <a:pt x="2386583" y="315468"/>
                  </a:moveTo>
                  <a:lnTo>
                    <a:pt x="2386583" y="0"/>
                  </a:lnTo>
                  <a:lnTo>
                    <a:pt x="2377439" y="0"/>
                  </a:lnTo>
                  <a:lnTo>
                    <a:pt x="2377439" y="306324"/>
                  </a:lnTo>
                  <a:lnTo>
                    <a:pt x="2382011" y="306324"/>
                  </a:lnTo>
                  <a:lnTo>
                    <a:pt x="2382011" y="315468"/>
                  </a:lnTo>
                  <a:lnTo>
                    <a:pt x="2386583" y="315468"/>
                  </a:lnTo>
                  <a:close/>
                </a:path>
                <a:path w="2386965" h="315595">
                  <a:moveTo>
                    <a:pt x="2382011" y="315468"/>
                  </a:moveTo>
                  <a:lnTo>
                    <a:pt x="2382011" y="306324"/>
                  </a:lnTo>
                  <a:lnTo>
                    <a:pt x="2377439" y="310896"/>
                  </a:lnTo>
                  <a:lnTo>
                    <a:pt x="2377439" y="315468"/>
                  </a:lnTo>
                  <a:lnTo>
                    <a:pt x="2382011" y="315468"/>
                  </a:lnTo>
                  <a:close/>
                </a:path>
              </a:pathLst>
            </a:custGeom>
            <a:solidFill>
              <a:srgbClr val="000000"/>
            </a:solidFill>
          </p:spPr>
          <p:txBody>
            <a:bodyPr wrap="square" lIns="0" tIns="0" rIns="0" bIns="0" rtlCol="0"/>
            <a:lstStyle/>
            <a:p>
              <a:endParaRPr/>
            </a:p>
          </p:txBody>
        </p:sp>
      </p:grpSp>
      <p:sp>
        <p:nvSpPr>
          <p:cNvPr id="42" name="object 42"/>
          <p:cNvSpPr txBox="1"/>
          <p:nvPr/>
        </p:nvSpPr>
        <p:spPr>
          <a:xfrm>
            <a:off x="6198108" y="5837173"/>
            <a:ext cx="2377440" cy="767080"/>
          </a:xfrm>
          <a:prstGeom prst="rect">
            <a:avLst/>
          </a:prstGeom>
        </p:spPr>
        <p:txBody>
          <a:bodyPr vert="horz" wrap="square" lIns="0" tIns="12700" rIns="0" bIns="0" rtlCol="0">
            <a:spAutoFit/>
          </a:bodyPr>
          <a:lstStyle/>
          <a:p>
            <a:pPr marL="265430">
              <a:lnSpc>
                <a:spcPct val="100000"/>
              </a:lnSpc>
              <a:spcBef>
                <a:spcPts val="100"/>
              </a:spcBef>
            </a:pPr>
            <a:r>
              <a:rPr sz="1800" dirty="0">
                <a:latin typeface="Arial"/>
                <a:cs typeface="Arial"/>
              </a:rPr>
              <a:t>2</a:t>
            </a:r>
            <a:r>
              <a:rPr sz="1800" spc="-20" dirty="0">
                <a:latin typeface="Arial"/>
                <a:cs typeface="Arial"/>
              </a:rPr>
              <a:t> </a:t>
            </a:r>
            <a:r>
              <a:rPr sz="1800" dirty="0">
                <a:latin typeface="Arial"/>
                <a:cs typeface="Arial"/>
              </a:rPr>
              <a:t>harmonics</a:t>
            </a:r>
            <a:endParaRPr sz="1800">
              <a:latin typeface="Arial"/>
              <a:cs typeface="Arial"/>
            </a:endParaRPr>
          </a:p>
          <a:p>
            <a:pPr algn="ctr">
              <a:lnSpc>
                <a:spcPct val="100000"/>
              </a:lnSpc>
              <a:spcBef>
                <a:spcPts val="1515"/>
              </a:spcBef>
            </a:pPr>
            <a:r>
              <a:rPr sz="1800" spc="-5" dirty="0">
                <a:latin typeface="Arial"/>
                <a:cs typeface="Arial"/>
              </a:rPr>
              <a:t>Lost!</a:t>
            </a:r>
            <a:endParaRPr sz="1800">
              <a:latin typeface="Arial"/>
              <a:cs typeface="Arial"/>
            </a:endParaRPr>
          </a:p>
        </p:txBody>
      </p:sp>
      <p:pic>
        <p:nvPicPr>
          <p:cNvPr id="44" name="Picture 43">
            <a:extLst>
              <a:ext uri="{FF2B5EF4-FFF2-40B4-BE49-F238E27FC236}">
                <a16:creationId xmlns:a16="http://schemas.microsoft.com/office/drawing/2014/main" id="{EC09F841-957E-ED5A-D4CD-393BBB5DEFC4}"/>
              </a:ext>
            </a:extLst>
          </p:cNvPr>
          <p:cNvPicPr>
            <a:picLocks noChangeAspect="1"/>
          </p:cNvPicPr>
          <p:nvPr/>
        </p:nvPicPr>
        <p:blipFill>
          <a:blip r:embed="rId9"/>
          <a:stretch>
            <a:fillRect/>
          </a:stretch>
        </p:blipFill>
        <p:spPr>
          <a:xfrm>
            <a:off x="1904999" y="6861447"/>
            <a:ext cx="6270807" cy="63685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Trunks and Multiplexing</a:t>
            </a:r>
            <a:r>
              <a:rPr spc="-145" dirty="0"/>
              <a:t> </a:t>
            </a:r>
            <a:r>
              <a:rPr dirty="0"/>
              <a:t>(2)</a:t>
            </a:r>
          </a:p>
        </p:txBody>
      </p:sp>
      <p:sp>
        <p:nvSpPr>
          <p:cNvPr id="3" name="object 3"/>
          <p:cNvSpPr txBox="1"/>
          <p:nvPr/>
        </p:nvSpPr>
        <p:spPr>
          <a:xfrm>
            <a:off x="1221739" y="1624838"/>
            <a:ext cx="7992109" cy="1640839"/>
          </a:xfrm>
          <a:prstGeom prst="rect">
            <a:avLst/>
          </a:prstGeom>
        </p:spPr>
        <p:txBody>
          <a:bodyPr vert="horz" wrap="square" lIns="0" tIns="12700" rIns="0" bIns="0" rtlCol="0">
            <a:spAutoFit/>
          </a:bodyPr>
          <a:lstStyle/>
          <a:p>
            <a:pPr marL="12700" marR="230504">
              <a:lnSpc>
                <a:spcPct val="100000"/>
              </a:lnSpc>
              <a:spcBef>
                <a:spcPts val="100"/>
              </a:spcBef>
            </a:pPr>
            <a:r>
              <a:rPr sz="2400" spc="-5" dirty="0">
                <a:latin typeface="Arial"/>
                <a:cs typeface="Arial"/>
              </a:rPr>
              <a:t>SONET (Synchronous </a:t>
            </a:r>
            <a:r>
              <a:rPr sz="2400" dirty="0">
                <a:latin typeface="Arial"/>
                <a:cs typeface="Arial"/>
              </a:rPr>
              <a:t>Optical </a:t>
            </a:r>
            <a:r>
              <a:rPr sz="2400" spc="-5" dirty="0">
                <a:latin typeface="Arial"/>
                <a:cs typeface="Arial"/>
              </a:rPr>
              <a:t>NETwork) is </a:t>
            </a:r>
            <a:r>
              <a:rPr sz="2400" dirty="0">
                <a:latin typeface="Arial"/>
                <a:cs typeface="Arial"/>
              </a:rPr>
              <a:t>the </a:t>
            </a:r>
            <a:r>
              <a:rPr sz="2400" spc="-5" dirty="0">
                <a:latin typeface="Arial"/>
                <a:cs typeface="Arial"/>
              </a:rPr>
              <a:t>worldwide  standard for carrying digital signals on optical</a:t>
            </a:r>
            <a:r>
              <a:rPr sz="2400" spc="70" dirty="0">
                <a:latin typeface="Arial"/>
                <a:cs typeface="Arial"/>
              </a:rPr>
              <a:t> </a:t>
            </a:r>
            <a:r>
              <a:rPr sz="2400" spc="-5" dirty="0">
                <a:latin typeface="Arial"/>
                <a:cs typeface="Arial"/>
              </a:rPr>
              <a:t>trunks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Keeps 125 μs frame; base frame is 810 bytes</a:t>
            </a:r>
            <a:r>
              <a:rPr sz="2400" dirty="0">
                <a:latin typeface="Arial"/>
                <a:cs typeface="Arial"/>
              </a:rPr>
              <a:t> </a:t>
            </a:r>
            <a:r>
              <a:rPr sz="2400" spc="-5" dirty="0">
                <a:latin typeface="Arial"/>
                <a:cs typeface="Arial"/>
              </a:rPr>
              <a:t>(52Mbps)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Payload “floats” within framing for</a:t>
            </a:r>
            <a:r>
              <a:rPr sz="2400" spc="40" dirty="0">
                <a:latin typeface="Arial"/>
                <a:cs typeface="Arial"/>
              </a:rPr>
              <a:t> </a:t>
            </a:r>
            <a:r>
              <a:rPr sz="2400" spc="-5" dirty="0">
                <a:latin typeface="Arial"/>
                <a:cs typeface="Arial"/>
              </a:rPr>
              <a:t>flexibility</a:t>
            </a:r>
            <a:endParaRPr sz="2400">
              <a:latin typeface="Arial"/>
              <a:cs typeface="Arial"/>
            </a:endParaRPr>
          </a:p>
        </p:txBody>
      </p:sp>
      <p:pic>
        <p:nvPicPr>
          <p:cNvPr id="4" name="object 4"/>
          <p:cNvPicPr/>
          <p:nvPr/>
        </p:nvPicPr>
        <p:blipFill>
          <a:blip r:embed="rId2" cstate="print"/>
          <a:stretch>
            <a:fillRect/>
          </a:stretch>
        </p:blipFill>
        <p:spPr>
          <a:xfrm>
            <a:off x="1610105" y="3352800"/>
            <a:ext cx="7383780" cy="340080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Trunks and Multiplexing</a:t>
            </a:r>
            <a:r>
              <a:rPr spc="-145" dirty="0"/>
              <a:t> </a:t>
            </a:r>
            <a:r>
              <a:rPr dirty="0"/>
              <a:t>(3)</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441565" cy="135128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Hierarchy at 3:1 per level is used for higher</a:t>
            </a:r>
            <a:r>
              <a:rPr sz="2400" spc="70" dirty="0">
                <a:latin typeface="Arial"/>
                <a:cs typeface="Arial"/>
              </a:rPr>
              <a:t> </a:t>
            </a:r>
            <a:r>
              <a:rPr sz="2400" spc="-5" dirty="0">
                <a:latin typeface="Arial"/>
                <a:cs typeface="Arial"/>
              </a:rPr>
              <a:t>rates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Each level also adds </a:t>
            </a:r>
            <a:r>
              <a:rPr sz="2400" dirty="0">
                <a:latin typeface="Arial"/>
                <a:cs typeface="Arial"/>
              </a:rPr>
              <a:t>a </a:t>
            </a:r>
            <a:r>
              <a:rPr sz="2400" spc="-5" dirty="0">
                <a:latin typeface="Arial"/>
                <a:cs typeface="Arial"/>
              </a:rPr>
              <a:t>small amount of</a:t>
            </a:r>
            <a:r>
              <a:rPr sz="2400" spc="35" dirty="0">
                <a:latin typeface="Arial"/>
                <a:cs typeface="Arial"/>
              </a:rPr>
              <a:t> </a:t>
            </a:r>
            <a:r>
              <a:rPr sz="2400" spc="-5" dirty="0">
                <a:latin typeface="Arial"/>
                <a:cs typeface="Arial"/>
              </a:rPr>
              <a:t>framing</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Rates from 50 Mbps (STS-1) to 40 Gbps</a:t>
            </a:r>
            <a:r>
              <a:rPr sz="2400" spc="-20" dirty="0">
                <a:latin typeface="Arial"/>
                <a:cs typeface="Arial"/>
              </a:rPr>
              <a:t> </a:t>
            </a:r>
            <a:r>
              <a:rPr sz="2400" spc="-5" dirty="0">
                <a:latin typeface="Arial"/>
                <a:cs typeface="Arial"/>
              </a:rPr>
              <a:t>(STS-768)</a:t>
            </a:r>
            <a:endParaRPr sz="2400">
              <a:latin typeface="Arial"/>
              <a:cs typeface="Arial"/>
            </a:endParaRPr>
          </a:p>
        </p:txBody>
      </p:sp>
      <p:pic>
        <p:nvPicPr>
          <p:cNvPr id="5" name="object 5"/>
          <p:cNvPicPr/>
          <p:nvPr/>
        </p:nvPicPr>
        <p:blipFill>
          <a:blip r:embed="rId2" cstate="print"/>
          <a:stretch>
            <a:fillRect/>
          </a:stretch>
        </p:blipFill>
        <p:spPr>
          <a:xfrm>
            <a:off x="1879092" y="3632453"/>
            <a:ext cx="6300978" cy="2378963"/>
          </a:xfrm>
          <a:prstGeom prst="rect">
            <a:avLst/>
          </a:prstGeom>
        </p:spPr>
      </p:pic>
      <p:sp>
        <p:nvSpPr>
          <p:cNvPr id="6" name="object 6"/>
          <p:cNvSpPr txBox="1"/>
          <p:nvPr/>
        </p:nvSpPr>
        <p:spPr>
          <a:xfrm>
            <a:off x="3619753" y="6142734"/>
            <a:ext cx="2820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SONET/SDH </a:t>
            </a:r>
            <a:r>
              <a:rPr sz="1800" spc="-5" dirty="0">
                <a:latin typeface="Arial"/>
                <a:cs typeface="Arial"/>
              </a:rPr>
              <a:t>rate</a:t>
            </a:r>
            <a:r>
              <a:rPr sz="1800" spc="-90" dirty="0">
                <a:latin typeface="Arial"/>
                <a:cs typeface="Arial"/>
              </a:rPr>
              <a:t> </a:t>
            </a:r>
            <a:r>
              <a:rPr sz="1800" spc="-5" dirty="0">
                <a:latin typeface="Arial"/>
                <a:cs typeface="Arial"/>
              </a:rPr>
              <a:t>hierarchy</a:t>
            </a:r>
            <a:endParaRPr sz="1800">
              <a:latin typeface="Aria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Trunks and Multiplexing</a:t>
            </a:r>
            <a:r>
              <a:rPr spc="-145" dirty="0"/>
              <a:t> </a:t>
            </a:r>
            <a:r>
              <a:rPr dirty="0"/>
              <a:t>(4)</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92705"/>
            <a:ext cx="7584440" cy="75692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Arial"/>
                <a:cs typeface="Arial"/>
              </a:rPr>
              <a:t>WDM </a:t>
            </a:r>
            <a:r>
              <a:rPr sz="2400" spc="-5" dirty="0">
                <a:latin typeface="Arial"/>
                <a:cs typeface="Arial"/>
              </a:rPr>
              <a:t>(Wavelength Division Multiplexing), another name  for FDM, is used to carry many signals on one</a:t>
            </a:r>
            <a:r>
              <a:rPr sz="2400" spc="30" dirty="0">
                <a:latin typeface="Arial"/>
                <a:cs typeface="Arial"/>
              </a:rPr>
              <a:t> </a:t>
            </a:r>
            <a:r>
              <a:rPr sz="2400" spc="-5" dirty="0">
                <a:latin typeface="Arial"/>
                <a:cs typeface="Arial"/>
              </a:rPr>
              <a:t>fiber:</a:t>
            </a:r>
            <a:endParaRPr sz="2400">
              <a:latin typeface="Arial"/>
              <a:cs typeface="Arial"/>
            </a:endParaRPr>
          </a:p>
        </p:txBody>
      </p:sp>
      <p:pic>
        <p:nvPicPr>
          <p:cNvPr id="5" name="object 5"/>
          <p:cNvPicPr/>
          <p:nvPr/>
        </p:nvPicPr>
        <p:blipFill>
          <a:blip r:embed="rId2" cstate="print"/>
          <a:stretch>
            <a:fillRect/>
          </a:stretch>
        </p:blipFill>
        <p:spPr>
          <a:xfrm>
            <a:off x="1722120" y="3394709"/>
            <a:ext cx="6614921" cy="3156966"/>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95953" y="728726"/>
            <a:ext cx="2667000" cy="574040"/>
          </a:xfrm>
          <a:prstGeom prst="rect">
            <a:avLst/>
          </a:prstGeom>
        </p:spPr>
        <p:txBody>
          <a:bodyPr vert="horz" wrap="square" lIns="0" tIns="12700" rIns="0" bIns="0" rtlCol="0">
            <a:spAutoFit/>
          </a:bodyPr>
          <a:lstStyle/>
          <a:p>
            <a:pPr marL="12700">
              <a:lnSpc>
                <a:spcPct val="100000"/>
              </a:lnSpc>
              <a:spcBef>
                <a:spcPts val="100"/>
              </a:spcBef>
            </a:pPr>
            <a:r>
              <a:rPr dirty="0"/>
              <a:t>Switching</a:t>
            </a:r>
            <a:r>
              <a:rPr spc="-110" dirty="0"/>
              <a:t> </a:t>
            </a:r>
            <a:r>
              <a:rPr dirty="0"/>
              <a:t>(1)</a:t>
            </a:r>
          </a:p>
        </p:txBody>
      </p:sp>
      <p:sp>
        <p:nvSpPr>
          <p:cNvPr id="3" name="object 3"/>
          <p:cNvSpPr txBox="1"/>
          <p:nvPr/>
        </p:nvSpPr>
        <p:spPr>
          <a:xfrm>
            <a:off x="993139" y="1624838"/>
            <a:ext cx="803910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PSTN uses circuit switching; </a:t>
            </a:r>
            <a:r>
              <a:rPr sz="2400" dirty="0">
                <a:latin typeface="Arial"/>
                <a:cs typeface="Arial"/>
              </a:rPr>
              <a:t>Internet </a:t>
            </a:r>
            <a:r>
              <a:rPr sz="2400" spc="-5" dirty="0">
                <a:latin typeface="Arial"/>
                <a:cs typeface="Arial"/>
              </a:rPr>
              <a:t>uses packet</a:t>
            </a:r>
            <a:r>
              <a:rPr sz="2400" spc="-30" dirty="0">
                <a:latin typeface="Arial"/>
                <a:cs typeface="Arial"/>
              </a:rPr>
              <a:t> </a:t>
            </a:r>
            <a:r>
              <a:rPr sz="2400" spc="-5" dirty="0">
                <a:latin typeface="Arial"/>
                <a:cs typeface="Arial"/>
              </a:rPr>
              <a:t>switching</a:t>
            </a:r>
            <a:endParaRPr sz="2400">
              <a:latin typeface="Arial"/>
              <a:cs typeface="Arial"/>
            </a:endParaRPr>
          </a:p>
        </p:txBody>
      </p:sp>
      <p:grpSp>
        <p:nvGrpSpPr>
          <p:cNvPr id="4" name="object 4"/>
          <p:cNvGrpSpPr/>
          <p:nvPr/>
        </p:nvGrpSpPr>
        <p:grpSpPr>
          <a:xfrm>
            <a:off x="2768967" y="2470013"/>
            <a:ext cx="5433060" cy="2883535"/>
            <a:chOff x="2768967" y="2470013"/>
            <a:chExt cx="5433060" cy="2883535"/>
          </a:xfrm>
        </p:grpSpPr>
        <p:pic>
          <p:nvPicPr>
            <p:cNvPr id="5" name="object 5"/>
            <p:cNvPicPr/>
            <p:nvPr/>
          </p:nvPicPr>
          <p:blipFill>
            <a:blip r:embed="rId2" cstate="print"/>
            <a:stretch>
              <a:fillRect/>
            </a:stretch>
          </p:blipFill>
          <p:spPr>
            <a:xfrm>
              <a:off x="2768967" y="2470013"/>
              <a:ext cx="5432520" cy="924696"/>
            </a:xfrm>
            <a:prstGeom prst="rect">
              <a:avLst/>
            </a:prstGeom>
          </p:spPr>
        </p:pic>
        <p:sp>
          <p:nvSpPr>
            <p:cNvPr id="6" name="object 6"/>
            <p:cNvSpPr/>
            <p:nvPr/>
          </p:nvSpPr>
          <p:spPr>
            <a:xfrm>
              <a:off x="3067050" y="2975609"/>
              <a:ext cx="4239895" cy="419100"/>
            </a:xfrm>
            <a:custGeom>
              <a:avLst/>
              <a:gdLst/>
              <a:ahLst/>
              <a:cxnLst/>
              <a:rect l="l" t="t" r="r" b="b"/>
              <a:pathLst>
                <a:path w="4239895" h="419100">
                  <a:moveTo>
                    <a:pt x="723688" y="419099"/>
                  </a:moveTo>
                  <a:lnTo>
                    <a:pt x="346710" y="158496"/>
                  </a:lnTo>
                  <a:lnTo>
                    <a:pt x="345186" y="157734"/>
                  </a:lnTo>
                  <a:lnTo>
                    <a:pt x="342900" y="156972"/>
                  </a:lnTo>
                  <a:lnTo>
                    <a:pt x="0" y="156972"/>
                  </a:lnTo>
                  <a:lnTo>
                    <a:pt x="0" y="176022"/>
                  </a:lnTo>
                  <a:lnTo>
                    <a:pt x="335280" y="176022"/>
                  </a:lnTo>
                  <a:lnTo>
                    <a:pt x="335280" y="174498"/>
                  </a:lnTo>
                  <a:lnTo>
                    <a:pt x="340614" y="176022"/>
                  </a:lnTo>
                  <a:lnTo>
                    <a:pt x="340614" y="178185"/>
                  </a:lnTo>
                  <a:lnTo>
                    <a:pt x="689110" y="419099"/>
                  </a:lnTo>
                  <a:lnTo>
                    <a:pt x="723688" y="419099"/>
                  </a:lnTo>
                  <a:close/>
                </a:path>
                <a:path w="4239895" h="419100">
                  <a:moveTo>
                    <a:pt x="340614" y="176022"/>
                  </a:moveTo>
                  <a:lnTo>
                    <a:pt x="335280" y="174498"/>
                  </a:lnTo>
                  <a:lnTo>
                    <a:pt x="337484" y="176022"/>
                  </a:lnTo>
                  <a:lnTo>
                    <a:pt x="340614" y="176022"/>
                  </a:lnTo>
                  <a:close/>
                </a:path>
                <a:path w="4239895" h="419100">
                  <a:moveTo>
                    <a:pt x="337484" y="176022"/>
                  </a:moveTo>
                  <a:lnTo>
                    <a:pt x="335280" y="174498"/>
                  </a:lnTo>
                  <a:lnTo>
                    <a:pt x="335280" y="176022"/>
                  </a:lnTo>
                  <a:lnTo>
                    <a:pt x="337484" y="176022"/>
                  </a:lnTo>
                  <a:close/>
                </a:path>
                <a:path w="4239895" h="419100">
                  <a:moveTo>
                    <a:pt x="340614" y="178185"/>
                  </a:moveTo>
                  <a:lnTo>
                    <a:pt x="340614" y="176022"/>
                  </a:lnTo>
                  <a:lnTo>
                    <a:pt x="337484" y="176022"/>
                  </a:lnTo>
                  <a:lnTo>
                    <a:pt x="340614" y="178185"/>
                  </a:lnTo>
                  <a:close/>
                </a:path>
                <a:path w="4239895" h="419100">
                  <a:moveTo>
                    <a:pt x="3543349" y="163705"/>
                  </a:moveTo>
                  <a:lnTo>
                    <a:pt x="3530346" y="8381"/>
                  </a:lnTo>
                  <a:lnTo>
                    <a:pt x="3530346" y="3809"/>
                  </a:lnTo>
                  <a:lnTo>
                    <a:pt x="3525774" y="0"/>
                  </a:lnTo>
                  <a:lnTo>
                    <a:pt x="3511296" y="65"/>
                  </a:lnTo>
                  <a:lnTo>
                    <a:pt x="2491740" y="6802"/>
                  </a:lnTo>
                  <a:lnTo>
                    <a:pt x="2480310" y="6858"/>
                  </a:lnTo>
                  <a:lnTo>
                    <a:pt x="2477262" y="8382"/>
                  </a:lnTo>
                  <a:lnTo>
                    <a:pt x="2474976" y="12192"/>
                  </a:lnTo>
                  <a:lnTo>
                    <a:pt x="2260524" y="419099"/>
                  </a:lnTo>
                  <a:lnTo>
                    <a:pt x="2281963" y="419099"/>
                  </a:lnTo>
                  <a:lnTo>
                    <a:pt x="2484120" y="35050"/>
                  </a:lnTo>
                  <a:lnTo>
                    <a:pt x="2484120" y="25908"/>
                  </a:lnTo>
                  <a:lnTo>
                    <a:pt x="2491740" y="20574"/>
                  </a:lnTo>
                  <a:lnTo>
                    <a:pt x="2491740" y="25857"/>
                  </a:lnTo>
                  <a:lnTo>
                    <a:pt x="3511296" y="19115"/>
                  </a:lnTo>
                  <a:lnTo>
                    <a:pt x="3511296" y="9905"/>
                  </a:lnTo>
                  <a:lnTo>
                    <a:pt x="3521202" y="19049"/>
                  </a:lnTo>
                  <a:lnTo>
                    <a:pt x="3521202" y="128227"/>
                  </a:lnTo>
                  <a:lnTo>
                    <a:pt x="3525012" y="173735"/>
                  </a:lnTo>
                  <a:lnTo>
                    <a:pt x="3525774" y="179069"/>
                  </a:lnTo>
                  <a:lnTo>
                    <a:pt x="3529584" y="182879"/>
                  </a:lnTo>
                  <a:lnTo>
                    <a:pt x="3534155" y="182879"/>
                  </a:lnTo>
                  <a:lnTo>
                    <a:pt x="3534155" y="163829"/>
                  </a:lnTo>
                  <a:lnTo>
                    <a:pt x="3543349" y="163705"/>
                  </a:lnTo>
                  <a:close/>
                </a:path>
                <a:path w="4239895" h="419100">
                  <a:moveTo>
                    <a:pt x="2491740" y="20574"/>
                  </a:moveTo>
                  <a:lnTo>
                    <a:pt x="2484120" y="25908"/>
                  </a:lnTo>
                  <a:lnTo>
                    <a:pt x="2488949" y="25876"/>
                  </a:lnTo>
                  <a:lnTo>
                    <a:pt x="2491740" y="20574"/>
                  </a:lnTo>
                  <a:close/>
                </a:path>
                <a:path w="4239895" h="419100">
                  <a:moveTo>
                    <a:pt x="2488949" y="25876"/>
                  </a:moveTo>
                  <a:lnTo>
                    <a:pt x="2484120" y="25908"/>
                  </a:lnTo>
                  <a:lnTo>
                    <a:pt x="2484120" y="35050"/>
                  </a:lnTo>
                  <a:lnTo>
                    <a:pt x="2488949" y="25876"/>
                  </a:lnTo>
                  <a:close/>
                </a:path>
                <a:path w="4239895" h="419100">
                  <a:moveTo>
                    <a:pt x="2491740" y="25857"/>
                  </a:moveTo>
                  <a:lnTo>
                    <a:pt x="2491740" y="20574"/>
                  </a:lnTo>
                  <a:lnTo>
                    <a:pt x="2488949" y="25876"/>
                  </a:lnTo>
                  <a:lnTo>
                    <a:pt x="2491740" y="25857"/>
                  </a:lnTo>
                  <a:close/>
                </a:path>
                <a:path w="4239895" h="419100">
                  <a:moveTo>
                    <a:pt x="3521202" y="19049"/>
                  </a:moveTo>
                  <a:lnTo>
                    <a:pt x="3511296" y="9905"/>
                  </a:lnTo>
                  <a:lnTo>
                    <a:pt x="3512066" y="19110"/>
                  </a:lnTo>
                  <a:lnTo>
                    <a:pt x="3521202" y="19049"/>
                  </a:lnTo>
                  <a:close/>
                </a:path>
                <a:path w="4239895" h="419100">
                  <a:moveTo>
                    <a:pt x="3512066" y="19110"/>
                  </a:moveTo>
                  <a:lnTo>
                    <a:pt x="3511296" y="9905"/>
                  </a:lnTo>
                  <a:lnTo>
                    <a:pt x="3511296" y="19115"/>
                  </a:lnTo>
                  <a:lnTo>
                    <a:pt x="3512066" y="19110"/>
                  </a:lnTo>
                  <a:close/>
                </a:path>
                <a:path w="4239895" h="419100">
                  <a:moveTo>
                    <a:pt x="3521202" y="128227"/>
                  </a:moveTo>
                  <a:lnTo>
                    <a:pt x="3521202" y="19049"/>
                  </a:lnTo>
                  <a:lnTo>
                    <a:pt x="3512066" y="19110"/>
                  </a:lnTo>
                  <a:lnTo>
                    <a:pt x="3521202" y="128227"/>
                  </a:lnTo>
                  <a:close/>
                </a:path>
                <a:path w="4239895" h="419100">
                  <a:moveTo>
                    <a:pt x="3544062" y="172211"/>
                  </a:moveTo>
                  <a:lnTo>
                    <a:pt x="3543349" y="163705"/>
                  </a:lnTo>
                  <a:lnTo>
                    <a:pt x="3534155" y="163829"/>
                  </a:lnTo>
                  <a:lnTo>
                    <a:pt x="3544062" y="172211"/>
                  </a:lnTo>
                  <a:close/>
                </a:path>
                <a:path w="4239895" h="419100">
                  <a:moveTo>
                    <a:pt x="3544062" y="182755"/>
                  </a:moveTo>
                  <a:lnTo>
                    <a:pt x="3544062" y="172211"/>
                  </a:lnTo>
                  <a:lnTo>
                    <a:pt x="3534155" y="163829"/>
                  </a:lnTo>
                  <a:lnTo>
                    <a:pt x="3534155" y="182879"/>
                  </a:lnTo>
                  <a:lnTo>
                    <a:pt x="3544062" y="182755"/>
                  </a:lnTo>
                  <a:close/>
                </a:path>
                <a:path w="4239895" h="419100">
                  <a:moveTo>
                    <a:pt x="4239646" y="419099"/>
                  </a:moveTo>
                  <a:lnTo>
                    <a:pt x="4046982" y="160781"/>
                  </a:lnTo>
                  <a:lnTo>
                    <a:pt x="4045458" y="158495"/>
                  </a:lnTo>
                  <a:lnTo>
                    <a:pt x="4042410" y="156971"/>
                  </a:lnTo>
                  <a:lnTo>
                    <a:pt x="4031741" y="157075"/>
                  </a:lnTo>
                  <a:lnTo>
                    <a:pt x="3543349" y="163705"/>
                  </a:lnTo>
                  <a:lnTo>
                    <a:pt x="3544062" y="172211"/>
                  </a:lnTo>
                  <a:lnTo>
                    <a:pt x="3544062" y="182755"/>
                  </a:lnTo>
                  <a:lnTo>
                    <a:pt x="4031741" y="176125"/>
                  </a:lnTo>
                  <a:lnTo>
                    <a:pt x="4031741" y="172211"/>
                  </a:lnTo>
                  <a:lnTo>
                    <a:pt x="4039362" y="176021"/>
                  </a:lnTo>
                  <a:lnTo>
                    <a:pt x="4039362" y="182428"/>
                  </a:lnTo>
                  <a:lnTo>
                    <a:pt x="4215881" y="419099"/>
                  </a:lnTo>
                  <a:lnTo>
                    <a:pt x="4239646" y="419099"/>
                  </a:lnTo>
                  <a:close/>
                </a:path>
                <a:path w="4239895" h="419100">
                  <a:moveTo>
                    <a:pt x="4039362" y="176021"/>
                  </a:moveTo>
                  <a:lnTo>
                    <a:pt x="4031741" y="172211"/>
                  </a:lnTo>
                  <a:lnTo>
                    <a:pt x="4034631" y="176086"/>
                  </a:lnTo>
                  <a:lnTo>
                    <a:pt x="4039362" y="176021"/>
                  </a:lnTo>
                  <a:close/>
                </a:path>
                <a:path w="4239895" h="419100">
                  <a:moveTo>
                    <a:pt x="4034631" y="176086"/>
                  </a:moveTo>
                  <a:lnTo>
                    <a:pt x="4031741" y="172211"/>
                  </a:lnTo>
                  <a:lnTo>
                    <a:pt x="4031741" y="176125"/>
                  </a:lnTo>
                  <a:lnTo>
                    <a:pt x="4034631" y="176086"/>
                  </a:lnTo>
                  <a:close/>
                </a:path>
                <a:path w="4239895" h="419100">
                  <a:moveTo>
                    <a:pt x="4039362" y="182428"/>
                  </a:moveTo>
                  <a:lnTo>
                    <a:pt x="4039362" y="176021"/>
                  </a:lnTo>
                  <a:lnTo>
                    <a:pt x="4034631" y="176086"/>
                  </a:lnTo>
                  <a:lnTo>
                    <a:pt x="4039362" y="182428"/>
                  </a:lnTo>
                  <a:close/>
                </a:path>
              </a:pathLst>
            </a:custGeom>
            <a:solidFill>
              <a:srgbClr val="FF2BD8"/>
            </a:solidFill>
          </p:spPr>
          <p:txBody>
            <a:bodyPr wrap="square" lIns="0" tIns="0" rIns="0" bIns="0" rtlCol="0"/>
            <a:lstStyle/>
            <a:p>
              <a:endParaRPr/>
            </a:p>
          </p:txBody>
        </p:sp>
        <p:pic>
          <p:nvPicPr>
            <p:cNvPr id="7" name="object 7"/>
            <p:cNvPicPr/>
            <p:nvPr/>
          </p:nvPicPr>
          <p:blipFill>
            <a:blip r:embed="rId3" cstate="print"/>
            <a:stretch>
              <a:fillRect/>
            </a:stretch>
          </p:blipFill>
          <p:spPr>
            <a:xfrm>
              <a:off x="3141709" y="3394710"/>
              <a:ext cx="4885303" cy="979170"/>
            </a:xfrm>
            <a:prstGeom prst="rect">
              <a:avLst/>
            </a:prstGeom>
          </p:spPr>
        </p:pic>
        <p:sp>
          <p:nvSpPr>
            <p:cNvPr id="8" name="object 8"/>
            <p:cNvSpPr/>
            <p:nvPr/>
          </p:nvSpPr>
          <p:spPr>
            <a:xfrm>
              <a:off x="3756160" y="3394709"/>
              <a:ext cx="4073525" cy="241935"/>
            </a:xfrm>
            <a:custGeom>
              <a:avLst/>
              <a:gdLst/>
              <a:ahLst/>
              <a:cxnLst/>
              <a:rect l="l" t="t" r="r" b="b"/>
              <a:pathLst>
                <a:path w="4073525" h="241935">
                  <a:moveTo>
                    <a:pt x="119338" y="58594"/>
                  </a:moveTo>
                  <a:lnTo>
                    <a:pt x="34577" y="0"/>
                  </a:lnTo>
                  <a:lnTo>
                    <a:pt x="0" y="0"/>
                  </a:lnTo>
                  <a:lnTo>
                    <a:pt x="110227" y="76200"/>
                  </a:lnTo>
                  <a:lnTo>
                    <a:pt x="111751" y="76962"/>
                  </a:lnTo>
                  <a:lnTo>
                    <a:pt x="114037" y="77724"/>
                  </a:lnTo>
                  <a:lnTo>
                    <a:pt x="115561" y="77724"/>
                  </a:lnTo>
                  <a:lnTo>
                    <a:pt x="115561" y="58674"/>
                  </a:lnTo>
                  <a:lnTo>
                    <a:pt x="119338" y="58594"/>
                  </a:lnTo>
                  <a:close/>
                </a:path>
                <a:path w="4073525" h="241935">
                  <a:moveTo>
                    <a:pt x="121657" y="60198"/>
                  </a:moveTo>
                  <a:lnTo>
                    <a:pt x="119338" y="58594"/>
                  </a:lnTo>
                  <a:lnTo>
                    <a:pt x="115561" y="58674"/>
                  </a:lnTo>
                  <a:lnTo>
                    <a:pt x="121657" y="60198"/>
                  </a:lnTo>
                  <a:close/>
                </a:path>
                <a:path w="4073525" h="241935">
                  <a:moveTo>
                    <a:pt x="121657" y="77612"/>
                  </a:moveTo>
                  <a:lnTo>
                    <a:pt x="121657" y="60198"/>
                  </a:lnTo>
                  <a:lnTo>
                    <a:pt x="115561" y="58674"/>
                  </a:lnTo>
                  <a:lnTo>
                    <a:pt x="115561" y="77724"/>
                  </a:lnTo>
                  <a:lnTo>
                    <a:pt x="121657" y="77612"/>
                  </a:lnTo>
                  <a:close/>
                </a:path>
                <a:path w="4073525" h="241935">
                  <a:moveTo>
                    <a:pt x="453127" y="222371"/>
                  </a:moveTo>
                  <a:lnTo>
                    <a:pt x="453127" y="58674"/>
                  </a:lnTo>
                  <a:lnTo>
                    <a:pt x="450079" y="54102"/>
                  </a:lnTo>
                  <a:lnTo>
                    <a:pt x="448555" y="52578"/>
                  </a:lnTo>
                  <a:lnTo>
                    <a:pt x="445507" y="51816"/>
                  </a:lnTo>
                  <a:lnTo>
                    <a:pt x="438649" y="51911"/>
                  </a:lnTo>
                  <a:lnTo>
                    <a:pt x="119338" y="58594"/>
                  </a:lnTo>
                  <a:lnTo>
                    <a:pt x="121657" y="60198"/>
                  </a:lnTo>
                  <a:lnTo>
                    <a:pt x="121657" y="77612"/>
                  </a:lnTo>
                  <a:lnTo>
                    <a:pt x="434077" y="71073"/>
                  </a:lnTo>
                  <a:lnTo>
                    <a:pt x="434077" y="60960"/>
                  </a:lnTo>
                  <a:lnTo>
                    <a:pt x="443983" y="70866"/>
                  </a:lnTo>
                  <a:lnTo>
                    <a:pt x="443983" y="222493"/>
                  </a:lnTo>
                  <a:lnTo>
                    <a:pt x="453127" y="222371"/>
                  </a:lnTo>
                  <a:close/>
                </a:path>
                <a:path w="4073525" h="241935">
                  <a:moveTo>
                    <a:pt x="443983" y="70866"/>
                  </a:moveTo>
                  <a:lnTo>
                    <a:pt x="434077" y="60960"/>
                  </a:lnTo>
                  <a:lnTo>
                    <a:pt x="434077" y="71073"/>
                  </a:lnTo>
                  <a:lnTo>
                    <a:pt x="443983" y="70866"/>
                  </a:lnTo>
                  <a:close/>
                </a:path>
                <a:path w="4073525" h="241935">
                  <a:moveTo>
                    <a:pt x="443983" y="222493"/>
                  </a:moveTo>
                  <a:lnTo>
                    <a:pt x="443983" y="70866"/>
                  </a:lnTo>
                  <a:lnTo>
                    <a:pt x="434077" y="71073"/>
                  </a:lnTo>
                  <a:lnTo>
                    <a:pt x="434077" y="234696"/>
                  </a:lnTo>
                  <a:lnTo>
                    <a:pt x="434839" y="236982"/>
                  </a:lnTo>
                  <a:lnTo>
                    <a:pt x="437125" y="238506"/>
                  </a:lnTo>
                  <a:lnTo>
                    <a:pt x="438649" y="240030"/>
                  </a:lnTo>
                  <a:lnTo>
                    <a:pt x="440935" y="241554"/>
                  </a:lnTo>
                  <a:lnTo>
                    <a:pt x="443221" y="241554"/>
                  </a:lnTo>
                  <a:lnTo>
                    <a:pt x="443221" y="222504"/>
                  </a:lnTo>
                  <a:lnTo>
                    <a:pt x="443983" y="222493"/>
                  </a:lnTo>
                  <a:close/>
                </a:path>
                <a:path w="4073525" h="241935">
                  <a:moveTo>
                    <a:pt x="1466587" y="227848"/>
                  </a:moveTo>
                  <a:lnTo>
                    <a:pt x="1466587" y="208788"/>
                  </a:lnTo>
                  <a:lnTo>
                    <a:pt x="1458967" y="213360"/>
                  </a:lnTo>
                  <a:lnTo>
                    <a:pt x="1458967" y="208890"/>
                  </a:lnTo>
                  <a:lnTo>
                    <a:pt x="443221" y="222504"/>
                  </a:lnTo>
                  <a:lnTo>
                    <a:pt x="453127" y="231648"/>
                  </a:lnTo>
                  <a:lnTo>
                    <a:pt x="453127" y="241421"/>
                  </a:lnTo>
                  <a:lnTo>
                    <a:pt x="1458967" y="227950"/>
                  </a:lnTo>
                  <a:lnTo>
                    <a:pt x="1458967" y="213360"/>
                  </a:lnTo>
                  <a:lnTo>
                    <a:pt x="1461340" y="208858"/>
                  </a:lnTo>
                  <a:lnTo>
                    <a:pt x="1461340" y="227918"/>
                  </a:lnTo>
                  <a:lnTo>
                    <a:pt x="1466587" y="227848"/>
                  </a:lnTo>
                  <a:close/>
                </a:path>
                <a:path w="4073525" h="241935">
                  <a:moveTo>
                    <a:pt x="453127" y="241421"/>
                  </a:moveTo>
                  <a:lnTo>
                    <a:pt x="453127" y="231648"/>
                  </a:lnTo>
                  <a:lnTo>
                    <a:pt x="443221" y="222504"/>
                  </a:lnTo>
                  <a:lnTo>
                    <a:pt x="443221" y="241554"/>
                  </a:lnTo>
                  <a:lnTo>
                    <a:pt x="453127" y="241421"/>
                  </a:lnTo>
                  <a:close/>
                </a:path>
                <a:path w="4073525" h="241935">
                  <a:moveTo>
                    <a:pt x="1466587" y="208788"/>
                  </a:moveTo>
                  <a:lnTo>
                    <a:pt x="1461340" y="208858"/>
                  </a:lnTo>
                  <a:lnTo>
                    <a:pt x="1458967" y="213360"/>
                  </a:lnTo>
                  <a:lnTo>
                    <a:pt x="1466587" y="208788"/>
                  </a:lnTo>
                  <a:close/>
                </a:path>
                <a:path w="4073525" h="241935">
                  <a:moveTo>
                    <a:pt x="1592853" y="0"/>
                  </a:moveTo>
                  <a:lnTo>
                    <a:pt x="1571414" y="0"/>
                  </a:lnTo>
                  <a:lnTo>
                    <a:pt x="1461340" y="208858"/>
                  </a:lnTo>
                  <a:lnTo>
                    <a:pt x="1466587" y="208788"/>
                  </a:lnTo>
                  <a:lnTo>
                    <a:pt x="1466587" y="227848"/>
                  </a:lnTo>
                  <a:lnTo>
                    <a:pt x="1470397" y="227838"/>
                  </a:lnTo>
                  <a:lnTo>
                    <a:pt x="1473445" y="225552"/>
                  </a:lnTo>
                  <a:lnTo>
                    <a:pt x="1475731" y="222504"/>
                  </a:lnTo>
                  <a:lnTo>
                    <a:pt x="1592853" y="0"/>
                  </a:lnTo>
                  <a:close/>
                </a:path>
                <a:path w="4073525" h="241935">
                  <a:moveTo>
                    <a:pt x="3594402" y="58814"/>
                  </a:moveTo>
                  <a:lnTo>
                    <a:pt x="3550536" y="0"/>
                  </a:lnTo>
                  <a:lnTo>
                    <a:pt x="3526771" y="0"/>
                  </a:lnTo>
                  <a:lnTo>
                    <a:pt x="3581899" y="73914"/>
                  </a:lnTo>
                  <a:lnTo>
                    <a:pt x="3583423" y="76200"/>
                  </a:lnTo>
                  <a:lnTo>
                    <a:pt x="3585709" y="77724"/>
                  </a:lnTo>
                  <a:lnTo>
                    <a:pt x="3589519" y="77744"/>
                  </a:lnTo>
                  <a:lnTo>
                    <a:pt x="3589519" y="58674"/>
                  </a:lnTo>
                  <a:lnTo>
                    <a:pt x="3594402" y="58814"/>
                  </a:lnTo>
                  <a:close/>
                </a:path>
                <a:path w="4073525" h="241935">
                  <a:moveTo>
                    <a:pt x="3597139" y="62484"/>
                  </a:moveTo>
                  <a:lnTo>
                    <a:pt x="3594402" y="58814"/>
                  </a:lnTo>
                  <a:lnTo>
                    <a:pt x="3589519" y="58674"/>
                  </a:lnTo>
                  <a:lnTo>
                    <a:pt x="3597139" y="62484"/>
                  </a:lnTo>
                  <a:close/>
                </a:path>
                <a:path w="4073525" h="241935">
                  <a:moveTo>
                    <a:pt x="3597139" y="77948"/>
                  </a:moveTo>
                  <a:lnTo>
                    <a:pt x="3597139" y="62484"/>
                  </a:lnTo>
                  <a:lnTo>
                    <a:pt x="3589519" y="58674"/>
                  </a:lnTo>
                  <a:lnTo>
                    <a:pt x="3589519" y="77744"/>
                  </a:lnTo>
                  <a:lnTo>
                    <a:pt x="3597139" y="77948"/>
                  </a:lnTo>
                  <a:close/>
                </a:path>
                <a:path w="4073525" h="241935">
                  <a:moveTo>
                    <a:pt x="3947116" y="68975"/>
                  </a:moveTo>
                  <a:lnTo>
                    <a:pt x="3594402" y="58814"/>
                  </a:lnTo>
                  <a:lnTo>
                    <a:pt x="3597139" y="62484"/>
                  </a:lnTo>
                  <a:lnTo>
                    <a:pt x="3597139" y="77948"/>
                  </a:lnTo>
                  <a:lnTo>
                    <a:pt x="3946677" y="87298"/>
                  </a:lnTo>
                  <a:lnTo>
                    <a:pt x="3947116" y="68975"/>
                  </a:lnTo>
                  <a:close/>
                </a:path>
                <a:path w="4073525" h="241935">
                  <a:moveTo>
                    <a:pt x="3959851" y="134923"/>
                  </a:moveTo>
                  <a:lnTo>
                    <a:pt x="3959851" y="69342"/>
                  </a:lnTo>
                  <a:lnTo>
                    <a:pt x="3959089" y="87630"/>
                  </a:lnTo>
                  <a:lnTo>
                    <a:pt x="3946677" y="87298"/>
                  </a:lnTo>
                  <a:lnTo>
                    <a:pt x="3945373" y="141732"/>
                  </a:lnTo>
                  <a:lnTo>
                    <a:pt x="3959851" y="134923"/>
                  </a:lnTo>
                  <a:close/>
                </a:path>
                <a:path w="4073525" h="241935">
                  <a:moveTo>
                    <a:pt x="3959851" y="69342"/>
                  </a:moveTo>
                  <a:lnTo>
                    <a:pt x="3947116" y="68975"/>
                  </a:lnTo>
                  <a:lnTo>
                    <a:pt x="3946677" y="87298"/>
                  </a:lnTo>
                  <a:lnTo>
                    <a:pt x="3959089" y="87630"/>
                  </a:lnTo>
                  <a:lnTo>
                    <a:pt x="3959851" y="69342"/>
                  </a:lnTo>
                  <a:close/>
                </a:path>
                <a:path w="4073525" h="241935">
                  <a:moveTo>
                    <a:pt x="4073389" y="81534"/>
                  </a:moveTo>
                  <a:lnTo>
                    <a:pt x="3948421" y="14478"/>
                  </a:lnTo>
                  <a:lnTo>
                    <a:pt x="3947116" y="68975"/>
                  </a:lnTo>
                  <a:lnTo>
                    <a:pt x="3959851" y="69342"/>
                  </a:lnTo>
                  <a:lnTo>
                    <a:pt x="3959851" y="134923"/>
                  </a:lnTo>
                  <a:lnTo>
                    <a:pt x="4073389" y="81534"/>
                  </a:lnTo>
                  <a:close/>
                </a:path>
              </a:pathLst>
            </a:custGeom>
            <a:solidFill>
              <a:srgbClr val="FF2BD8"/>
            </a:solidFill>
          </p:spPr>
          <p:txBody>
            <a:bodyPr wrap="square" lIns="0" tIns="0" rIns="0" bIns="0" rtlCol="0"/>
            <a:lstStyle/>
            <a:p>
              <a:endParaRPr/>
            </a:p>
          </p:txBody>
        </p:sp>
        <p:sp>
          <p:nvSpPr>
            <p:cNvPr id="9" name="object 9"/>
            <p:cNvSpPr/>
            <p:nvPr/>
          </p:nvSpPr>
          <p:spPr>
            <a:xfrm>
              <a:off x="5001005" y="4095750"/>
              <a:ext cx="333375" cy="190500"/>
            </a:xfrm>
            <a:custGeom>
              <a:avLst/>
              <a:gdLst/>
              <a:ahLst/>
              <a:cxnLst/>
              <a:rect l="l" t="t" r="r" b="b"/>
              <a:pathLst>
                <a:path w="333375" h="190500">
                  <a:moveTo>
                    <a:pt x="332994" y="190500"/>
                  </a:moveTo>
                  <a:lnTo>
                    <a:pt x="332994" y="0"/>
                  </a:lnTo>
                  <a:lnTo>
                    <a:pt x="0" y="0"/>
                  </a:lnTo>
                  <a:lnTo>
                    <a:pt x="0" y="190500"/>
                  </a:lnTo>
                  <a:lnTo>
                    <a:pt x="332994" y="190500"/>
                  </a:lnTo>
                  <a:close/>
                </a:path>
              </a:pathLst>
            </a:custGeom>
            <a:solidFill>
              <a:srgbClr val="FFFFFF"/>
            </a:solidFill>
          </p:spPr>
          <p:txBody>
            <a:bodyPr wrap="square" lIns="0" tIns="0" rIns="0" bIns="0" rtlCol="0"/>
            <a:lstStyle/>
            <a:p>
              <a:endParaRPr/>
            </a:p>
          </p:txBody>
        </p:sp>
        <p:pic>
          <p:nvPicPr>
            <p:cNvPr id="10" name="object 10"/>
            <p:cNvPicPr/>
            <p:nvPr/>
          </p:nvPicPr>
          <p:blipFill>
            <a:blip r:embed="rId4" cstate="print"/>
            <a:stretch>
              <a:fillRect/>
            </a:stretch>
          </p:blipFill>
          <p:spPr>
            <a:xfrm>
              <a:off x="2768967" y="4373879"/>
              <a:ext cx="5028055" cy="979170"/>
            </a:xfrm>
            <a:prstGeom prst="rect">
              <a:avLst/>
            </a:prstGeom>
          </p:spPr>
        </p:pic>
        <p:sp>
          <p:nvSpPr>
            <p:cNvPr id="11" name="object 11"/>
            <p:cNvSpPr/>
            <p:nvPr/>
          </p:nvSpPr>
          <p:spPr>
            <a:xfrm>
              <a:off x="3960876" y="4925567"/>
              <a:ext cx="1879600" cy="426720"/>
            </a:xfrm>
            <a:custGeom>
              <a:avLst/>
              <a:gdLst/>
              <a:ahLst/>
              <a:cxnLst/>
              <a:rect l="l" t="t" r="r" b="b"/>
              <a:pathLst>
                <a:path w="1879600" h="426720">
                  <a:moveTo>
                    <a:pt x="95250" y="379488"/>
                  </a:moveTo>
                  <a:lnTo>
                    <a:pt x="0" y="379488"/>
                  </a:lnTo>
                  <a:lnTo>
                    <a:pt x="0" y="426720"/>
                  </a:lnTo>
                  <a:lnTo>
                    <a:pt x="95250" y="426720"/>
                  </a:lnTo>
                  <a:lnTo>
                    <a:pt x="95250" y="379488"/>
                  </a:lnTo>
                  <a:close/>
                </a:path>
                <a:path w="1879600" h="426720">
                  <a:moveTo>
                    <a:pt x="1879092" y="0"/>
                  </a:moveTo>
                  <a:lnTo>
                    <a:pt x="1783080" y="0"/>
                  </a:lnTo>
                  <a:lnTo>
                    <a:pt x="1783080" y="108966"/>
                  </a:lnTo>
                  <a:lnTo>
                    <a:pt x="1879092" y="108966"/>
                  </a:lnTo>
                  <a:lnTo>
                    <a:pt x="1879092" y="0"/>
                  </a:lnTo>
                  <a:close/>
                </a:path>
              </a:pathLst>
            </a:custGeom>
            <a:solidFill>
              <a:srgbClr val="FF2BD8"/>
            </a:solidFill>
          </p:spPr>
          <p:txBody>
            <a:bodyPr wrap="square" lIns="0" tIns="0" rIns="0" bIns="0" rtlCol="0"/>
            <a:lstStyle/>
            <a:p>
              <a:endParaRPr/>
            </a:p>
          </p:txBody>
        </p:sp>
      </p:grpSp>
      <p:sp>
        <p:nvSpPr>
          <p:cNvPr id="12" name="object 12"/>
          <p:cNvSpPr txBox="1"/>
          <p:nvPr/>
        </p:nvSpPr>
        <p:spPr>
          <a:xfrm>
            <a:off x="1612646" y="3113023"/>
            <a:ext cx="6991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PSTN:</a:t>
            </a:r>
            <a:endParaRPr sz="1800">
              <a:latin typeface="Arial"/>
              <a:cs typeface="Arial"/>
            </a:endParaRPr>
          </a:p>
        </p:txBody>
      </p:sp>
      <p:sp>
        <p:nvSpPr>
          <p:cNvPr id="13" name="object 13"/>
          <p:cNvSpPr txBox="1"/>
          <p:nvPr/>
        </p:nvSpPr>
        <p:spPr>
          <a:xfrm>
            <a:off x="1441196" y="5132323"/>
            <a:ext cx="8642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Internet:</a:t>
            </a:r>
            <a:endParaRPr sz="1800">
              <a:latin typeface="Arial"/>
              <a:cs typeface="Arial"/>
            </a:endParaRPr>
          </a:p>
        </p:txBody>
      </p:sp>
      <p:grpSp>
        <p:nvGrpSpPr>
          <p:cNvPr id="14" name="object 14"/>
          <p:cNvGrpSpPr/>
          <p:nvPr/>
        </p:nvGrpSpPr>
        <p:grpSpPr>
          <a:xfrm>
            <a:off x="457200" y="5352288"/>
            <a:ext cx="9144000" cy="980440"/>
            <a:chOff x="457200" y="5352288"/>
            <a:chExt cx="9144000" cy="980440"/>
          </a:xfrm>
        </p:grpSpPr>
        <p:sp>
          <p:nvSpPr>
            <p:cNvPr id="15" name="object 15"/>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pic>
          <p:nvPicPr>
            <p:cNvPr id="16" name="object 16"/>
            <p:cNvPicPr/>
            <p:nvPr/>
          </p:nvPicPr>
          <p:blipFill>
            <a:blip r:embed="rId5" cstate="print"/>
            <a:stretch>
              <a:fillRect/>
            </a:stretch>
          </p:blipFill>
          <p:spPr>
            <a:xfrm>
              <a:off x="2753105" y="5353050"/>
              <a:ext cx="5543549" cy="933450"/>
            </a:xfrm>
            <a:prstGeom prst="rect">
              <a:avLst/>
            </a:prstGeom>
          </p:spPr>
        </p:pic>
        <p:sp>
          <p:nvSpPr>
            <p:cNvPr id="17" name="object 17"/>
            <p:cNvSpPr/>
            <p:nvPr/>
          </p:nvSpPr>
          <p:spPr>
            <a:xfrm>
              <a:off x="3960876" y="5352287"/>
              <a:ext cx="3187065" cy="633730"/>
            </a:xfrm>
            <a:custGeom>
              <a:avLst/>
              <a:gdLst/>
              <a:ahLst/>
              <a:cxnLst/>
              <a:rect l="l" t="t" r="r" b="b"/>
              <a:pathLst>
                <a:path w="3187065" h="633729">
                  <a:moveTo>
                    <a:pt x="95250" y="0"/>
                  </a:moveTo>
                  <a:lnTo>
                    <a:pt x="0" y="0"/>
                  </a:lnTo>
                  <a:lnTo>
                    <a:pt x="0" y="62484"/>
                  </a:lnTo>
                  <a:lnTo>
                    <a:pt x="95250" y="62484"/>
                  </a:lnTo>
                  <a:lnTo>
                    <a:pt x="95250" y="0"/>
                  </a:lnTo>
                  <a:close/>
                </a:path>
                <a:path w="3187065" h="633729">
                  <a:moveTo>
                    <a:pt x="1062228" y="523494"/>
                  </a:moveTo>
                  <a:lnTo>
                    <a:pt x="966978" y="523494"/>
                  </a:lnTo>
                  <a:lnTo>
                    <a:pt x="966978" y="633222"/>
                  </a:lnTo>
                  <a:lnTo>
                    <a:pt x="1062228" y="633222"/>
                  </a:lnTo>
                  <a:lnTo>
                    <a:pt x="1062228" y="523494"/>
                  </a:lnTo>
                  <a:close/>
                </a:path>
                <a:path w="3187065" h="633729">
                  <a:moveTo>
                    <a:pt x="3186684" y="123444"/>
                  </a:moveTo>
                  <a:lnTo>
                    <a:pt x="3091434" y="123444"/>
                  </a:lnTo>
                  <a:lnTo>
                    <a:pt x="3091434" y="232410"/>
                  </a:lnTo>
                  <a:lnTo>
                    <a:pt x="3186684" y="232410"/>
                  </a:lnTo>
                  <a:lnTo>
                    <a:pt x="3186684" y="123444"/>
                  </a:lnTo>
                  <a:close/>
                </a:path>
              </a:pathLst>
            </a:custGeom>
            <a:solidFill>
              <a:srgbClr val="FF2BD8"/>
            </a:solidFill>
          </p:spPr>
          <p:txBody>
            <a:bodyPr wrap="square" lIns="0" tIns="0" rIns="0" bIns="0" rtlCol="0"/>
            <a:lstStyle/>
            <a:p>
              <a:endParaRPr/>
            </a:p>
          </p:txBody>
        </p:sp>
        <p:sp>
          <p:nvSpPr>
            <p:cNvPr id="18" name="object 18"/>
            <p:cNvSpPr/>
            <p:nvPr/>
          </p:nvSpPr>
          <p:spPr>
            <a:xfrm>
              <a:off x="5048250" y="6220205"/>
              <a:ext cx="334010" cy="112395"/>
            </a:xfrm>
            <a:custGeom>
              <a:avLst/>
              <a:gdLst/>
              <a:ahLst/>
              <a:cxnLst/>
              <a:rect l="l" t="t" r="r" b="b"/>
              <a:pathLst>
                <a:path w="334010" h="112395">
                  <a:moveTo>
                    <a:pt x="333755" y="112013"/>
                  </a:moveTo>
                  <a:lnTo>
                    <a:pt x="333755" y="0"/>
                  </a:lnTo>
                  <a:lnTo>
                    <a:pt x="0" y="0"/>
                  </a:lnTo>
                  <a:lnTo>
                    <a:pt x="0" y="112013"/>
                  </a:lnTo>
                  <a:lnTo>
                    <a:pt x="333755" y="112013"/>
                  </a:lnTo>
                  <a:close/>
                </a:path>
              </a:pathLst>
            </a:custGeom>
            <a:solidFill>
              <a:srgbClr val="FFFFFF"/>
            </a:solidFill>
          </p:spPr>
          <p:txBody>
            <a:bodyPr wrap="square" lIns="0" tIns="0" rIns="0" bIns="0" rtlCol="0"/>
            <a:lstStyle/>
            <a:p>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95953" y="728726"/>
            <a:ext cx="2667000" cy="574040"/>
          </a:xfrm>
          <a:prstGeom prst="rect">
            <a:avLst/>
          </a:prstGeom>
        </p:spPr>
        <p:txBody>
          <a:bodyPr vert="horz" wrap="square" lIns="0" tIns="12700" rIns="0" bIns="0" rtlCol="0">
            <a:spAutoFit/>
          </a:bodyPr>
          <a:lstStyle/>
          <a:p>
            <a:pPr marL="12700">
              <a:lnSpc>
                <a:spcPct val="100000"/>
              </a:lnSpc>
              <a:spcBef>
                <a:spcPts val="100"/>
              </a:spcBef>
            </a:pPr>
            <a:r>
              <a:rPr dirty="0"/>
              <a:t>Switching</a:t>
            </a:r>
            <a:r>
              <a:rPr spc="-110" dirty="0"/>
              <a:t> </a:t>
            </a:r>
            <a:r>
              <a:rPr dirty="0"/>
              <a:t>(2)</a:t>
            </a:r>
          </a:p>
        </p:txBody>
      </p:sp>
      <p:grpSp>
        <p:nvGrpSpPr>
          <p:cNvPr id="3" name="object 3"/>
          <p:cNvGrpSpPr/>
          <p:nvPr/>
        </p:nvGrpSpPr>
        <p:grpSpPr>
          <a:xfrm>
            <a:off x="457200" y="1938729"/>
            <a:ext cx="9144000" cy="4393565"/>
            <a:chOff x="457200" y="1938729"/>
            <a:chExt cx="9144000" cy="4393565"/>
          </a:xfrm>
        </p:grpSpPr>
        <p:pic>
          <p:nvPicPr>
            <p:cNvPr id="4" name="object 4"/>
            <p:cNvPicPr/>
            <p:nvPr/>
          </p:nvPicPr>
          <p:blipFill>
            <a:blip r:embed="rId2" cstate="print"/>
            <a:stretch>
              <a:fillRect/>
            </a:stretch>
          </p:blipFill>
          <p:spPr>
            <a:xfrm>
              <a:off x="4838566" y="1938729"/>
              <a:ext cx="4035067" cy="476810"/>
            </a:xfrm>
            <a:prstGeom prst="rect">
              <a:avLst/>
            </a:prstGeom>
          </p:spPr>
        </p:pic>
        <p:sp>
          <p:nvSpPr>
            <p:cNvPr id="5" name="object 5"/>
            <p:cNvSpPr/>
            <p:nvPr/>
          </p:nvSpPr>
          <p:spPr>
            <a:xfrm>
              <a:off x="457200" y="2414778"/>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6" name="object 6"/>
            <p:cNvPicPr/>
            <p:nvPr/>
          </p:nvPicPr>
          <p:blipFill>
            <a:blip r:embed="rId3" cstate="print"/>
            <a:stretch>
              <a:fillRect/>
            </a:stretch>
          </p:blipFill>
          <p:spPr>
            <a:xfrm>
              <a:off x="4686300" y="2415540"/>
              <a:ext cx="4786884" cy="2937510"/>
            </a:xfrm>
            <a:prstGeom prst="rect">
              <a:avLst/>
            </a:prstGeom>
          </p:spPr>
        </p:pic>
        <p:sp>
          <p:nvSpPr>
            <p:cNvPr id="7" name="object 7"/>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grpSp>
      <p:sp>
        <p:nvSpPr>
          <p:cNvPr id="8" name="object 8"/>
          <p:cNvSpPr txBox="1"/>
          <p:nvPr/>
        </p:nvSpPr>
        <p:spPr>
          <a:xfrm>
            <a:off x="993139" y="1796288"/>
            <a:ext cx="3648710" cy="3990975"/>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Circuit switching requires  call setup (connection)  before data flows</a:t>
            </a:r>
            <a:r>
              <a:rPr sz="2400" spc="-60" dirty="0">
                <a:latin typeface="Arial"/>
                <a:cs typeface="Arial"/>
              </a:rPr>
              <a:t> </a:t>
            </a:r>
            <a:r>
              <a:rPr sz="2400" spc="-5" dirty="0">
                <a:latin typeface="Arial"/>
                <a:cs typeface="Arial"/>
              </a:rPr>
              <a:t>smoothly</a:t>
            </a:r>
            <a:endParaRPr sz="2400">
              <a:latin typeface="Arial"/>
              <a:cs typeface="Arial"/>
            </a:endParaRPr>
          </a:p>
          <a:p>
            <a:pPr marL="241300" marR="536575" indent="-228600">
              <a:lnSpc>
                <a:spcPct val="100000"/>
              </a:lnSpc>
              <a:spcBef>
                <a:spcPts val="600"/>
              </a:spcBef>
              <a:buClr>
                <a:srgbClr val="0000FF"/>
              </a:buClr>
              <a:buChar char="•"/>
              <a:tabLst>
                <a:tab pos="241300" algn="l"/>
              </a:tabLst>
            </a:pPr>
            <a:r>
              <a:rPr sz="2400" spc="-5" dirty="0">
                <a:latin typeface="Arial"/>
                <a:cs typeface="Arial"/>
              </a:rPr>
              <a:t>Also teardown at</a:t>
            </a:r>
            <a:r>
              <a:rPr sz="2400" spc="-70" dirty="0">
                <a:latin typeface="Arial"/>
                <a:cs typeface="Arial"/>
              </a:rPr>
              <a:t> </a:t>
            </a:r>
            <a:r>
              <a:rPr sz="2400" spc="-5" dirty="0">
                <a:latin typeface="Arial"/>
                <a:cs typeface="Arial"/>
              </a:rPr>
              <a:t>end  (not</a:t>
            </a:r>
            <a:r>
              <a:rPr sz="2400" spc="-15" dirty="0">
                <a:latin typeface="Arial"/>
                <a:cs typeface="Arial"/>
              </a:rPr>
              <a:t> </a:t>
            </a:r>
            <a:r>
              <a:rPr sz="2400" spc="-5" dirty="0">
                <a:latin typeface="Arial"/>
                <a:cs typeface="Arial"/>
              </a:rPr>
              <a:t>shown)</a:t>
            </a:r>
            <a:endParaRPr sz="2400">
              <a:latin typeface="Arial"/>
              <a:cs typeface="Arial"/>
            </a:endParaRPr>
          </a:p>
          <a:p>
            <a:pPr>
              <a:lnSpc>
                <a:spcPct val="100000"/>
              </a:lnSpc>
              <a:spcBef>
                <a:spcPts val="20"/>
              </a:spcBef>
              <a:buClr>
                <a:srgbClr val="0000FF"/>
              </a:buClr>
              <a:buFont typeface="Arial"/>
              <a:buChar char="•"/>
            </a:pPr>
            <a:endParaRPr sz="3550">
              <a:latin typeface="Arial"/>
              <a:cs typeface="Arial"/>
            </a:endParaRPr>
          </a:p>
          <a:p>
            <a:pPr marL="12700" marR="254635">
              <a:lnSpc>
                <a:spcPct val="100000"/>
              </a:lnSpc>
            </a:pPr>
            <a:r>
              <a:rPr sz="2400" spc="-5" dirty="0">
                <a:latin typeface="Arial"/>
                <a:cs typeface="Arial"/>
              </a:rPr>
              <a:t>Packet switching treats  </a:t>
            </a:r>
            <a:r>
              <a:rPr sz="2400" dirty="0">
                <a:latin typeface="Arial"/>
                <a:cs typeface="Arial"/>
              </a:rPr>
              <a:t>messages</a:t>
            </a:r>
            <a:r>
              <a:rPr sz="2400" spc="-80" dirty="0">
                <a:latin typeface="Arial"/>
                <a:cs typeface="Arial"/>
              </a:rPr>
              <a:t> </a:t>
            </a:r>
            <a:r>
              <a:rPr sz="2400" spc="-5" dirty="0">
                <a:latin typeface="Arial"/>
                <a:cs typeface="Arial"/>
              </a:rPr>
              <a:t>independently</a:t>
            </a:r>
            <a:endParaRPr sz="2400">
              <a:latin typeface="Arial"/>
              <a:cs typeface="Arial"/>
            </a:endParaRPr>
          </a:p>
          <a:p>
            <a:pPr marL="241300" marR="130175" indent="-228600">
              <a:lnSpc>
                <a:spcPct val="100000"/>
              </a:lnSpc>
              <a:spcBef>
                <a:spcPts val="600"/>
              </a:spcBef>
              <a:buClr>
                <a:srgbClr val="0000FF"/>
              </a:buClr>
              <a:buChar char="•"/>
              <a:tabLst>
                <a:tab pos="241300" algn="l"/>
              </a:tabLst>
            </a:pPr>
            <a:r>
              <a:rPr sz="2400" spc="-5" dirty="0">
                <a:latin typeface="Arial"/>
                <a:cs typeface="Arial"/>
              </a:rPr>
              <a:t>No setup, but variable  queuing delay at</a:t>
            </a:r>
            <a:r>
              <a:rPr sz="2400" spc="-50" dirty="0">
                <a:latin typeface="Arial"/>
                <a:cs typeface="Arial"/>
              </a:rPr>
              <a:t> </a:t>
            </a:r>
            <a:r>
              <a:rPr sz="2400" spc="-5" dirty="0">
                <a:latin typeface="Arial"/>
                <a:cs typeface="Arial"/>
              </a:rPr>
              <a:t>routers</a:t>
            </a:r>
            <a:endParaRPr sz="2400">
              <a:latin typeface="Arial"/>
              <a:cs typeface="Arial"/>
            </a:endParaRPr>
          </a:p>
        </p:txBody>
      </p:sp>
      <p:pic>
        <p:nvPicPr>
          <p:cNvPr id="9" name="object 9"/>
          <p:cNvPicPr/>
          <p:nvPr/>
        </p:nvPicPr>
        <p:blipFill>
          <a:blip r:embed="rId4" cstate="print"/>
          <a:stretch>
            <a:fillRect/>
          </a:stretch>
        </p:blipFill>
        <p:spPr>
          <a:xfrm>
            <a:off x="4686300" y="5353050"/>
            <a:ext cx="4786884" cy="876300"/>
          </a:xfrm>
          <a:prstGeom prst="rect">
            <a:avLst/>
          </a:prstGeom>
        </p:spPr>
      </p:pic>
      <p:sp>
        <p:nvSpPr>
          <p:cNvPr id="10" name="object 10"/>
          <p:cNvSpPr txBox="1"/>
          <p:nvPr/>
        </p:nvSpPr>
        <p:spPr>
          <a:xfrm>
            <a:off x="5146040" y="6294372"/>
            <a:ext cx="7886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Circuits</a:t>
            </a:r>
            <a:endParaRPr sz="1800">
              <a:latin typeface="Arial"/>
              <a:cs typeface="Arial"/>
            </a:endParaRPr>
          </a:p>
        </p:txBody>
      </p:sp>
      <p:sp>
        <p:nvSpPr>
          <p:cNvPr id="11" name="object 11"/>
          <p:cNvSpPr txBox="1"/>
          <p:nvPr/>
        </p:nvSpPr>
        <p:spPr>
          <a:xfrm>
            <a:off x="7851132" y="6275330"/>
            <a:ext cx="8388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Packets</a:t>
            </a:r>
            <a:endParaRPr sz="1800">
              <a:latin typeface="Arial"/>
              <a:cs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dirty="0"/>
              <a:t>Switching</a:t>
            </a:r>
            <a:r>
              <a:rPr spc="-110" dirty="0"/>
              <a:t> </a:t>
            </a:r>
            <a:r>
              <a:rPr dirty="0"/>
              <a:t>(3)</a:t>
            </a:r>
          </a:p>
        </p:txBody>
      </p:sp>
      <p:sp>
        <p:nvSpPr>
          <p:cNvPr id="3" name="object 3"/>
          <p:cNvSpPr txBox="1"/>
          <p:nvPr/>
        </p:nvSpPr>
        <p:spPr>
          <a:xfrm>
            <a:off x="1450021" y="1944623"/>
            <a:ext cx="715835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Comparison of circuit- and packet-switched</a:t>
            </a:r>
            <a:r>
              <a:rPr sz="2400" spc="5" dirty="0">
                <a:latin typeface="Arial"/>
                <a:cs typeface="Arial"/>
              </a:rPr>
              <a:t> </a:t>
            </a:r>
            <a:r>
              <a:rPr sz="2400" spc="-5" dirty="0">
                <a:latin typeface="Arial"/>
                <a:cs typeface="Arial"/>
              </a:rPr>
              <a:t>networks</a:t>
            </a:r>
            <a:endParaRPr sz="2400" dirty="0">
              <a:latin typeface="Arial"/>
              <a:cs typeface="Arial"/>
            </a:endParaRPr>
          </a:p>
        </p:txBody>
      </p:sp>
      <p:grpSp>
        <p:nvGrpSpPr>
          <p:cNvPr id="4" name="object 4"/>
          <p:cNvGrpSpPr/>
          <p:nvPr/>
        </p:nvGrpSpPr>
        <p:grpSpPr>
          <a:xfrm>
            <a:off x="457200" y="2414777"/>
            <a:ext cx="9144000" cy="3886200"/>
            <a:chOff x="457200" y="2414777"/>
            <a:chExt cx="9144000" cy="3886200"/>
          </a:xfrm>
        </p:grpSpPr>
        <p:sp>
          <p:nvSpPr>
            <p:cNvPr id="5" name="object 5"/>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1179576" y="2647949"/>
              <a:ext cx="7719059" cy="3653028"/>
            </a:xfrm>
            <a:prstGeom prst="rect">
              <a:avLst/>
            </a:prstGeom>
          </p:spPr>
        </p:pic>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4645" y="728726"/>
            <a:ext cx="5308600" cy="574040"/>
          </a:xfrm>
          <a:prstGeom prst="rect">
            <a:avLst/>
          </a:prstGeom>
        </p:spPr>
        <p:txBody>
          <a:bodyPr vert="horz" wrap="square" lIns="0" tIns="12700" rIns="0" bIns="0" rtlCol="0">
            <a:spAutoFit/>
          </a:bodyPr>
          <a:lstStyle/>
          <a:p>
            <a:pPr marL="12700">
              <a:lnSpc>
                <a:spcPct val="100000"/>
              </a:lnSpc>
              <a:spcBef>
                <a:spcPts val="100"/>
              </a:spcBef>
            </a:pPr>
            <a:r>
              <a:rPr dirty="0"/>
              <a:t>Mobile Telephone</a:t>
            </a:r>
            <a:r>
              <a:rPr spc="-140" dirty="0"/>
              <a:t> </a:t>
            </a:r>
            <a:r>
              <a:rPr dirty="0"/>
              <a:t>System</a:t>
            </a:r>
          </a:p>
        </p:txBody>
      </p:sp>
      <p:sp>
        <p:nvSpPr>
          <p:cNvPr id="3" name="object 3"/>
          <p:cNvSpPr txBox="1"/>
          <p:nvPr/>
        </p:nvSpPr>
        <p:spPr>
          <a:xfrm>
            <a:off x="1917445" y="2396744"/>
            <a:ext cx="6347460" cy="1793239"/>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Arial"/>
                <a:cs typeface="Arial"/>
              </a:rPr>
              <a:t>Generations of mobile telephone systems</a:t>
            </a:r>
            <a:r>
              <a:rPr sz="2400" spc="-30"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Cellular mobile telephone systems</a:t>
            </a:r>
            <a:r>
              <a:rPr sz="2400" spc="40"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GSM, </a:t>
            </a:r>
            <a:r>
              <a:rPr sz="2400" dirty="0">
                <a:latin typeface="Arial"/>
                <a:cs typeface="Arial"/>
              </a:rPr>
              <a:t>a </a:t>
            </a:r>
            <a:r>
              <a:rPr sz="2400" spc="-5" dirty="0">
                <a:latin typeface="Arial"/>
                <a:cs typeface="Arial"/>
              </a:rPr>
              <a:t>2G system</a:t>
            </a:r>
            <a:r>
              <a:rPr sz="2400" spc="-30"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UMTS, </a:t>
            </a:r>
            <a:r>
              <a:rPr sz="2400" dirty="0">
                <a:latin typeface="Arial"/>
                <a:cs typeface="Arial"/>
              </a:rPr>
              <a:t>a </a:t>
            </a:r>
            <a:r>
              <a:rPr sz="2400" spc="-5" dirty="0">
                <a:latin typeface="Arial"/>
                <a:cs typeface="Arial"/>
              </a:rPr>
              <a:t>3G system</a:t>
            </a:r>
            <a:r>
              <a:rPr sz="2400" spc="-25" dirty="0">
                <a:latin typeface="Arial"/>
                <a:cs typeface="Arial"/>
              </a:rPr>
              <a:t> </a:t>
            </a:r>
            <a:r>
              <a:rPr sz="2400" dirty="0">
                <a:solidFill>
                  <a:srgbClr val="0000FF"/>
                </a:solidFill>
                <a:latin typeface="Arial"/>
                <a:cs typeface="Arial"/>
              </a:rPr>
              <a:t>»</a:t>
            </a:r>
            <a:endParaRPr sz="24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545" y="728726"/>
            <a:ext cx="8435340" cy="574040"/>
          </a:xfrm>
          <a:prstGeom prst="rect">
            <a:avLst/>
          </a:prstGeom>
        </p:spPr>
        <p:txBody>
          <a:bodyPr vert="horz" wrap="square" lIns="0" tIns="12700" rIns="0" bIns="0" rtlCol="0">
            <a:spAutoFit/>
          </a:bodyPr>
          <a:lstStyle/>
          <a:p>
            <a:pPr marL="12700">
              <a:lnSpc>
                <a:spcPct val="100000"/>
              </a:lnSpc>
              <a:spcBef>
                <a:spcPts val="100"/>
              </a:spcBef>
            </a:pPr>
            <a:r>
              <a:rPr dirty="0"/>
              <a:t>Generations </a:t>
            </a:r>
            <a:r>
              <a:rPr spc="-5" dirty="0"/>
              <a:t>of </a:t>
            </a:r>
            <a:r>
              <a:rPr dirty="0"/>
              <a:t>mobile telephone</a:t>
            </a:r>
            <a:r>
              <a:rPr spc="-160" dirty="0"/>
              <a:t> </a:t>
            </a:r>
            <a:r>
              <a:rPr dirty="0"/>
              <a:t>systems</a:t>
            </a:r>
          </a:p>
        </p:txBody>
      </p:sp>
      <p:sp>
        <p:nvSpPr>
          <p:cNvPr id="3" name="object 3"/>
          <p:cNvSpPr/>
          <p:nvPr/>
        </p:nvSpPr>
        <p:spPr>
          <a:xfrm>
            <a:off x="457200" y="339394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a:spLocks noGrp="1"/>
          </p:cNvSpPr>
          <p:nvPr>
            <p:ph type="body" idx="1"/>
          </p:nvPr>
        </p:nvSpPr>
        <p:spPr>
          <a:prstGeom prst="rect">
            <a:avLst/>
          </a:prstGeom>
        </p:spPr>
        <p:txBody>
          <a:bodyPr vert="horz" wrap="square" lIns="0" tIns="46990" rIns="0" bIns="0" rtlCol="0">
            <a:spAutoFit/>
          </a:bodyPr>
          <a:lstStyle/>
          <a:p>
            <a:pPr marL="424180">
              <a:lnSpc>
                <a:spcPct val="100000"/>
              </a:lnSpc>
              <a:spcBef>
                <a:spcPts val="370"/>
              </a:spcBef>
            </a:pPr>
            <a:r>
              <a:rPr spc="-5" dirty="0"/>
              <a:t>1G, analog</a:t>
            </a:r>
            <a:r>
              <a:rPr dirty="0"/>
              <a:t> voice</a:t>
            </a:r>
          </a:p>
          <a:p>
            <a:pPr marL="1224280" marR="5080" indent="-343535">
              <a:lnSpc>
                <a:spcPts val="2050"/>
              </a:lnSpc>
              <a:spcBef>
                <a:spcPts val="495"/>
              </a:spcBef>
              <a:buClr>
                <a:srgbClr val="0000FF"/>
              </a:buClr>
              <a:buChar char="−"/>
              <a:tabLst>
                <a:tab pos="1224280" algn="l"/>
                <a:tab pos="1225550" algn="l"/>
              </a:tabLst>
            </a:pPr>
            <a:r>
              <a:rPr sz="1900" spc="-5" dirty="0"/>
              <a:t>AMPS (Advanced Mobile Phone System) is example, deployed  </a:t>
            </a:r>
            <a:r>
              <a:rPr sz="1900" dirty="0"/>
              <a:t>from </a:t>
            </a:r>
            <a:r>
              <a:rPr sz="1900" spc="-5" dirty="0"/>
              <a:t>1980s. Modulation based on </a:t>
            </a:r>
            <a:r>
              <a:rPr sz="1900" dirty="0"/>
              <a:t>FM </a:t>
            </a:r>
            <a:r>
              <a:rPr sz="1900" spc="-5" dirty="0"/>
              <a:t>(as in</a:t>
            </a:r>
            <a:r>
              <a:rPr sz="1900" spc="75" dirty="0"/>
              <a:t> </a:t>
            </a:r>
            <a:r>
              <a:rPr sz="1900" spc="-5" dirty="0"/>
              <a:t>radio).</a:t>
            </a:r>
            <a:endParaRPr sz="1900"/>
          </a:p>
          <a:p>
            <a:pPr marL="424180">
              <a:lnSpc>
                <a:spcPct val="100000"/>
              </a:lnSpc>
              <a:spcBef>
                <a:spcPts val="1500"/>
              </a:spcBef>
            </a:pPr>
            <a:r>
              <a:rPr spc="-5" dirty="0"/>
              <a:t>2G, analog </a:t>
            </a:r>
            <a:r>
              <a:rPr dirty="0"/>
              <a:t>voice </a:t>
            </a:r>
            <a:r>
              <a:rPr spc="-5" dirty="0"/>
              <a:t>and digital</a:t>
            </a:r>
            <a:r>
              <a:rPr spc="-20" dirty="0"/>
              <a:t> </a:t>
            </a:r>
            <a:r>
              <a:rPr spc="-5" dirty="0"/>
              <a:t>data</a:t>
            </a:r>
          </a:p>
          <a:p>
            <a:pPr marL="1224280" marR="167005" indent="-343535">
              <a:lnSpc>
                <a:spcPts val="2050"/>
              </a:lnSpc>
              <a:spcBef>
                <a:spcPts val="495"/>
              </a:spcBef>
              <a:buClr>
                <a:srgbClr val="0000FF"/>
              </a:buClr>
              <a:buChar char="−"/>
              <a:tabLst>
                <a:tab pos="1224280" algn="l"/>
                <a:tab pos="1225550" algn="l"/>
              </a:tabLst>
            </a:pPr>
            <a:r>
              <a:rPr sz="1900" dirty="0"/>
              <a:t>GSM </a:t>
            </a:r>
            <a:r>
              <a:rPr sz="1900" spc="-5" dirty="0"/>
              <a:t>(Global System </a:t>
            </a:r>
            <a:r>
              <a:rPr sz="1900" dirty="0"/>
              <a:t>for </a:t>
            </a:r>
            <a:r>
              <a:rPr sz="1900" spc="-5" dirty="0"/>
              <a:t>Mobile communications) is example,  deployed </a:t>
            </a:r>
            <a:r>
              <a:rPr sz="1900" dirty="0"/>
              <a:t>from </a:t>
            </a:r>
            <a:r>
              <a:rPr sz="1900" spc="-5" dirty="0"/>
              <a:t>1990s. Modulation based on</a:t>
            </a:r>
            <a:r>
              <a:rPr sz="1900" spc="80" dirty="0"/>
              <a:t> </a:t>
            </a:r>
            <a:r>
              <a:rPr sz="1900" spc="-5" dirty="0"/>
              <a:t>QPSK.</a:t>
            </a:r>
            <a:endParaRPr sz="1900"/>
          </a:p>
          <a:p>
            <a:pPr marL="424180">
              <a:lnSpc>
                <a:spcPct val="100000"/>
              </a:lnSpc>
              <a:spcBef>
                <a:spcPts val="1500"/>
              </a:spcBef>
            </a:pPr>
            <a:r>
              <a:rPr spc="-5" dirty="0"/>
              <a:t>3G, digital voice and</a:t>
            </a:r>
            <a:r>
              <a:rPr spc="-10" dirty="0"/>
              <a:t> </a:t>
            </a:r>
            <a:r>
              <a:rPr spc="-5" dirty="0"/>
              <a:t>data</a:t>
            </a:r>
          </a:p>
          <a:p>
            <a:pPr marL="1224280" marR="278130" indent="-343535">
              <a:lnSpc>
                <a:spcPts val="2050"/>
              </a:lnSpc>
              <a:spcBef>
                <a:spcPts val="495"/>
              </a:spcBef>
              <a:buClr>
                <a:srgbClr val="0000FF"/>
              </a:buClr>
              <a:buChar char="−"/>
              <a:tabLst>
                <a:tab pos="1224280" algn="l"/>
                <a:tab pos="1225550" algn="l"/>
              </a:tabLst>
            </a:pPr>
            <a:r>
              <a:rPr sz="1900" spc="-5" dirty="0"/>
              <a:t>UMTS </a:t>
            </a:r>
            <a:r>
              <a:rPr sz="1900" dirty="0"/>
              <a:t>(Universal Mobile Telecommunications System) is  </a:t>
            </a:r>
            <a:r>
              <a:rPr sz="1900" spc="-5" dirty="0"/>
              <a:t>example, deployed </a:t>
            </a:r>
            <a:r>
              <a:rPr sz="1900" dirty="0"/>
              <a:t>from </a:t>
            </a:r>
            <a:r>
              <a:rPr sz="1900" spc="-5" dirty="0"/>
              <a:t>2000s. </a:t>
            </a:r>
            <a:r>
              <a:rPr sz="1900" dirty="0"/>
              <a:t>Modulation </a:t>
            </a:r>
            <a:r>
              <a:rPr sz="1900" spc="-5" dirty="0"/>
              <a:t>based on</a:t>
            </a:r>
            <a:r>
              <a:rPr sz="1900" spc="90" dirty="0"/>
              <a:t> </a:t>
            </a:r>
            <a:r>
              <a:rPr sz="1900" spc="-5" dirty="0"/>
              <a:t>CDMA</a:t>
            </a:r>
            <a:endParaRPr sz="1900"/>
          </a:p>
          <a:p>
            <a:pPr marL="424180">
              <a:lnSpc>
                <a:spcPct val="100000"/>
              </a:lnSpc>
              <a:spcBef>
                <a:spcPts val="1500"/>
              </a:spcBef>
            </a:pPr>
            <a:r>
              <a:rPr dirty="0"/>
              <a:t>4G, digital data </a:t>
            </a:r>
            <a:r>
              <a:rPr spc="-5" dirty="0"/>
              <a:t>including</a:t>
            </a:r>
            <a:r>
              <a:rPr spc="-35" dirty="0"/>
              <a:t> </a:t>
            </a:r>
            <a:r>
              <a:rPr dirty="0"/>
              <a:t>voice</a:t>
            </a:r>
          </a:p>
          <a:p>
            <a:pPr marL="1224280" marR="160020" indent="-343535">
              <a:lnSpc>
                <a:spcPts val="2050"/>
              </a:lnSpc>
              <a:spcBef>
                <a:spcPts val="495"/>
              </a:spcBef>
              <a:buClr>
                <a:srgbClr val="0000FF"/>
              </a:buClr>
              <a:buChar char="−"/>
              <a:tabLst>
                <a:tab pos="1224280" algn="l"/>
                <a:tab pos="1225550" algn="l"/>
              </a:tabLst>
            </a:pPr>
            <a:r>
              <a:rPr sz="1900" spc="-5" dirty="0"/>
              <a:t>LTE </a:t>
            </a:r>
            <a:r>
              <a:rPr sz="1900" dirty="0"/>
              <a:t>(Long Term Evolution) </a:t>
            </a:r>
            <a:r>
              <a:rPr sz="1900" spc="-5" dirty="0"/>
              <a:t>is example, deployed </a:t>
            </a:r>
            <a:r>
              <a:rPr sz="1900" dirty="0"/>
              <a:t>from </a:t>
            </a:r>
            <a:r>
              <a:rPr sz="1900" spc="-5" dirty="0"/>
              <a:t>2010s.  Modulation based on</a:t>
            </a:r>
            <a:r>
              <a:rPr sz="1900" spc="55" dirty="0"/>
              <a:t> </a:t>
            </a:r>
            <a:r>
              <a:rPr sz="1900" dirty="0"/>
              <a:t>OFDM</a:t>
            </a:r>
            <a:endParaRPr sz="19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4492" y="728726"/>
            <a:ext cx="6246495" cy="574040"/>
          </a:xfrm>
          <a:prstGeom prst="rect">
            <a:avLst/>
          </a:prstGeom>
        </p:spPr>
        <p:txBody>
          <a:bodyPr vert="horz" wrap="square" lIns="0" tIns="12700" rIns="0" bIns="0" rtlCol="0">
            <a:spAutoFit/>
          </a:bodyPr>
          <a:lstStyle/>
          <a:p>
            <a:pPr marL="12700">
              <a:lnSpc>
                <a:spcPct val="100000"/>
              </a:lnSpc>
              <a:spcBef>
                <a:spcPts val="100"/>
              </a:spcBef>
            </a:pPr>
            <a:r>
              <a:rPr spc="-5" dirty="0"/>
              <a:t>Cellular </a:t>
            </a:r>
            <a:r>
              <a:rPr dirty="0"/>
              <a:t>mobile </a:t>
            </a:r>
            <a:r>
              <a:rPr spc="-5" dirty="0"/>
              <a:t>phone</a:t>
            </a:r>
            <a:r>
              <a:rPr spc="-130" dirty="0"/>
              <a:t> </a:t>
            </a:r>
            <a:r>
              <a:rPr dirty="0"/>
              <a:t>systems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1655699"/>
            <a:ext cx="7422515" cy="1565275"/>
          </a:xfrm>
          <a:prstGeom prst="rect">
            <a:avLst/>
          </a:prstGeom>
        </p:spPr>
        <p:txBody>
          <a:bodyPr vert="horz" wrap="square" lIns="0" tIns="87630" rIns="0" bIns="0" rtlCol="0">
            <a:spAutoFit/>
          </a:bodyPr>
          <a:lstStyle/>
          <a:p>
            <a:pPr marL="12700">
              <a:lnSpc>
                <a:spcPct val="100000"/>
              </a:lnSpc>
              <a:spcBef>
                <a:spcPts val="690"/>
              </a:spcBef>
            </a:pPr>
            <a:r>
              <a:rPr sz="2400" spc="-5" dirty="0">
                <a:latin typeface="Arial"/>
                <a:cs typeface="Arial"/>
              </a:rPr>
              <a:t>All based on notion of spatial regions called</a:t>
            </a:r>
            <a:r>
              <a:rPr sz="2400" spc="75" dirty="0">
                <a:latin typeface="Arial"/>
                <a:cs typeface="Arial"/>
              </a:rPr>
              <a:t> </a:t>
            </a:r>
            <a:r>
              <a:rPr sz="2400" spc="-5" dirty="0">
                <a:latin typeface="Arial"/>
                <a:cs typeface="Arial"/>
              </a:rPr>
              <a:t>cells</a:t>
            </a:r>
            <a:endParaRPr sz="2400" dirty="0">
              <a:latin typeface="Arial"/>
              <a:cs typeface="Arial"/>
            </a:endParaRPr>
          </a:p>
          <a:p>
            <a:pPr marL="527050" indent="-286385">
              <a:lnSpc>
                <a:spcPct val="100000"/>
              </a:lnSpc>
              <a:spcBef>
                <a:spcPts val="490"/>
              </a:spcBef>
              <a:buClr>
                <a:srgbClr val="0000FF"/>
              </a:buClr>
              <a:buChar char="−"/>
              <a:tabLst>
                <a:tab pos="526415" algn="l"/>
                <a:tab pos="527050" algn="l"/>
              </a:tabLst>
            </a:pPr>
            <a:r>
              <a:rPr sz="2000" spc="-5" dirty="0">
                <a:latin typeface="Arial"/>
                <a:cs typeface="Arial"/>
              </a:rPr>
              <a:t>Each mobile uses a frequency in a cell; moves cause</a:t>
            </a:r>
            <a:r>
              <a:rPr sz="2000" spc="60" dirty="0">
                <a:latin typeface="Arial"/>
                <a:cs typeface="Arial"/>
              </a:rPr>
              <a:t> </a:t>
            </a:r>
            <a:r>
              <a:rPr sz="2000" u="heavy" spc="-10" dirty="0">
                <a:uFill>
                  <a:solidFill>
                    <a:srgbClr val="000000"/>
                  </a:solidFill>
                </a:uFill>
                <a:latin typeface="Arial"/>
                <a:cs typeface="Arial"/>
              </a:rPr>
              <a:t>handoff</a:t>
            </a:r>
            <a:endParaRPr sz="2000" dirty="0">
              <a:latin typeface="Arial"/>
              <a:cs typeface="Arial"/>
            </a:endParaRPr>
          </a:p>
          <a:p>
            <a:pPr marL="527050" indent="-286385">
              <a:lnSpc>
                <a:spcPct val="100000"/>
              </a:lnSpc>
              <a:spcBef>
                <a:spcPts val="480"/>
              </a:spcBef>
              <a:buClr>
                <a:srgbClr val="0000FF"/>
              </a:buClr>
              <a:buChar char="−"/>
              <a:tabLst>
                <a:tab pos="526415" algn="l"/>
                <a:tab pos="527050" algn="l"/>
              </a:tabLst>
            </a:pPr>
            <a:r>
              <a:rPr sz="2000" spc="-5" dirty="0">
                <a:latin typeface="Arial"/>
                <a:cs typeface="Arial"/>
              </a:rPr>
              <a:t>Frequencies are reused </a:t>
            </a:r>
            <a:r>
              <a:rPr sz="2000" spc="-10" dirty="0">
                <a:latin typeface="Arial"/>
                <a:cs typeface="Arial"/>
              </a:rPr>
              <a:t>across non-adjacent</a:t>
            </a:r>
            <a:r>
              <a:rPr sz="2000" spc="20" dirty="0">
                <a:latin typeface="Arial"/>
                <a:cs typeface="Arial"/>
              </a:rPr>
              <a:t> </a:t>
            </a:r>
            <a:r>
              <a:rPr sz="2000" spc="-5" dirty="0">
                <a:latin typeface="Arial"/>
                <a:cs typeface="Arial"/>
              </a:rPr>
              <a:t>cells</a:t>
            </a:r>
            <a:endParaRPr sz="2000" dirty="0">
              <a:latin typeface="Arial"/>
              <a:cs typeface="Arial"/>
            </a:endParaRPr>
          </a:p>
          <a:p>
            <a:pPr marL="527050" indent="-285750">
              <a:lnSpc>
                <a:spcPct val="100000"/>
              </a:lnSpc>
              <a:spcBef>
                <a:spcPts val="480"/>
              </a:spcBef>
              <a:buClr>
                <a:srgbClr val="0000FF"/>
              </a:buClr>
              <a:buChar char="−"/>
              <a:tabLst>
                <a:tab pos="526415" algn="l"/>
                <a:tab pos="527050" algn="l"/>
              </a:tabLst>
            </a:pPr>
            <a:r>
              <a:rPr sz="2000" spc="-5" dirty="0">
                <a:latin typeface="Arial"/>
                <a:cs typeface="Arial"/>
              </a:rPr>
              <a:t>To support more mobiles, smaller cells can be</a:t>
            </a:r>
            <a:r>
              <a:rPr sz="2000" spc="35" dirty="0">
                <a:latin typeface="Arial"/>
                <a:cs typeface="Arial"/>
              </a:rPr>
              <a:t> </a:t>
            </a:r>
            <a:r>
              <a:rPr sz="2000" spc="-10" dirty="0">
                <a:latin typeface="Arial"/>
                <a:cs typeface="Arial"/>
              </a:rPr>
              <a:t>used</a:t>
            </a:r>
            <a:endParaRPr sz="2000" dirty="0">
              <a:latin typeface="Arial"/>
              <a:cs typeface="Arial"/>
            </a:endParaRPr>
          </a:p>
        </p:txBody>
      </p:sp>
      <p:pic>
        <p:nvPicPr>
          <p:cNvPr id="5" name="object 5"/>
          <p:cNvPicPr/>
          <p:nvPr/>
        </p:nvPicPr>
        <p:blipFill>
          <a:blip r:embed="rId2" cstate="print"/>
          <a:stretch>
            <a:fillRect/>
          </a:stretch>
        </p:blipFill>
        <p:spPr>
          <a:xfrm>
            <a:off x="1533144" y="3394709"/>
            <a:ext cx="6992873" cy="3032760"/>
          </a:xfrm>
          <a:prstGeom prst="rect">
            <a:avLst/>
          </a:prstGeom>
        </p:spPr>
      </p:pic>
      <p:sp>
        <p:nvSpPr>
          <p:cNvPr id="6" name="object 6"/>
          <p:cNvSpPr txBox="1"/>
          <p:nvPr/>
        </p:nvSpPr>
        <p:spPr>
          <a:xfrm>
            <a:off x="1974595" y="6370572"/>
            <a:ext cx="220853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Cellular reuse</a:t>
            </a:r>
            <a:r>
              <a:rPr sz="1800" spc="-120" dirty="0">
                <a:latin typeface="Arial"/>
                <a:cs typeface="Arial"/>
              </a:rPr>
              <a:t> </a:t>
            </a:r>
            <a:r>
              <a:rPr sz="1800" dirty="0">
                <a:latin typeface="Arial"/>
                <a:cs typeface="Arial"/>
              </a:rPr>
              <a:t>pattern</a:t>
            </a:r>
            <a:endParaRPr sz="1800">
              <a:latin typeface="Arial"/>
              <a:cs typeface="Arial"/>
            </a:endParaRPr>
          </a:p>
        </p:txBody>
      </p:sp>
      <p:sp>
        <p:nvSpPr>
          <p:cNvPr id="7" name="object 7"/>
          <p:cNvSpPr txBox="1"/>
          <p:nvPr/>
        </p:nvSpPr>
        <p:spPr>
          <a:xfrm>
            <a:off x="5488932" y="6351530"/>
            <a:ext cx="31883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Smaller cells for dense</a:t>
            </a:r>
            <a:r>
              <a:rPr sz="1800" spc="-120" dirty="0">
                <a:latin typeface="Arial"/>
                <a:cs typeface="Arial"/>
              </a:rPr>
              <a:t> </a:t>
            </a:r>
            <a:r>
              <a:rPr sz="1800" dirty="0">
                <a:latin typeface="Arial"/>
                <a:cs typeface="Arial"/>
              </a:rPr>
              <a:t>mobiles</a:t>
            </a:r>
            <a:endParaRPr sz="1800">
              <a:latin typeface="Arial"/>
              <a:cs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8845" y="454406"/>
            <a:ext cx="6679565" cy="1122680"/>
          </a:xfrm>
          <a:prstGeom prst="rect">
            <a:avLst/>
          </a:prstGeom>
        </p:spPr>
        <p:txBody>
          <a:bodyPr vert="horz" wrap="square" lIns="0" tIns="12700" rIns="0" bIns="0" rtlCol="0">
            <a:spAutoFit/>
          </a:bodyPr>
          <a:lstStyle/>
          <a:p>
            <a:pPr marL="1295400" marR="5080" indent="-1283335">
              <a:lnSpc>
                <a:spcPct val="100000"/>
              </a:lnSpc>
              <a:spcBef>
                <a:spcPts val="100"/>
              </a:spcBef>
            </a:pPr>
            <a:r>
              <a:rPr dirty="0"/>
              <a:t>GSM – </a:t>
            </a:r>
            <a:r>
              <a:rPr spc="-5" dirty="0"/>
              <a:t>Global </a:t>
            </a:r>
            <a:r>
              <a:rPr dirty="0"/>
              <a:t>System for</a:t>
            </a:r>
            <a:r>
              <a:rPr spc="-130" dirty="0"/>
              <a:t> </a:t>
            </a:r>
            <a:r>
              <a:rPr spc="-5" dirty="0"/>
              <a:t>Mobile  </a:t>
            </a:r>
            <a:r>
              <a:rPr dirty="0"/>
              <a:t>Communications</a:t>
            </a:r>
            <a:r>
              <a:rPr spc="-40" dirty="0"/>
              <a:t> </a:t>
            </a:r>
            <a:r>
              <a:rPr dirty="0"/>
              <a:t>(1)</a:t>
            </a:r>
          </a:p>
        </p:txBody>
      </p:sp>
      <p:sp>
        <p:nvSpPr>
          <p:cNvPr id="4" name="object 4"/>
          <p:cNvSpPr txBox="1"/>
          <p:nvPr/>
        </p:nvSpPr>
        <p:spPr>
          <a:xfrm>
            <a:off x="1450339" y="1893824"/>
            <a:ext cx="7282180" cy="2025555"/>
          </a:xfrm>
          <a:prstGeom prst="rect">
            <a:avLst/>
          </a:prstGeom>
        </p:spPr>
        <p:txBody>
          <a:bodyPr vert="horz" wrap="square" lIns="0" tIns="12065" rIns="0" bIns="0" rtlCol="0">
            <a:spAutoFit/>
          </a:bodyPr>
          <a:lstStyle/>
          <a:p>
            <a:pPr marL="469265" marR="460375" indent="-457200">
              <a:lnSpc>
                <a:spcPct val="100000"/>
              </a:lnSpc>
              <a:spcBef>
                <a:spcPts val="95"/>
              </a:spcBef>
              <a:buClr>
                <a:srgbClr val="0000FF"/>
              </a:buClr>
              <a:buChar char="•"/>
              <a:tabLst>
                <a:tab pos="469265" algn="l"/>
                <a:tab pos="469900" algn="l"/>
                <a:tab pos="5516880" algn="l"/>
              </a:tabLst>
            </a:pPr>
            <a:r>
              <a:rPr lang="en-US" sz="2000" spc="-10" dirty="0">
                <a:latin typeface="Arial"/>
                <a:cs typeface="Arial"/>
              </a:rPr>
              <a:t>Digital voice, Sophisticated technology</a:t>
            </a:r>
          </a:p>
          <a:p>
            <a:pPr marL="469265" marR="460375" indent="-457200">
              <a:lnSpc>
                <a:spcPct val="100000"/>
              </a:lnSpc>
              <a:spcBef>
                <a:spcPts val="95"/>
              </a:spcBef>
              <a:buClr>
                <a:srgbClr val="0000FF"/>
              </a:buClr>
              <a:buChar char="•"/>
              <a:tabLst>
                <a:tab pos="469265" algn="l"/>
                <a:tab pos="469900" algn="l"/>
                <a:tab pos="5516880" algn="l"/>
              </a:tabLst>
            </a:pPr>
            <a:r>
              <a:rPr sz="2000" spc="-10" dirty="0">
                <a:latin typeface="Arial"/>
                <a:cs typeface="Arial"/>
              </a:rPr>
              <a:t>Mobil</a:t>
            </a:r>
            <a:r>
              <a:rPr sz="2000" spc="-5" dirty="0">
                <a:latin typeface="Arial"/>
                <a:cs typeface="Arial"/>
              </a:rPr>
              <a:t>e</a:t>
            </a:r>
            <a:r>
              <a:rPr sz="2000" dirty="0">
                <a:latin typeface="Arial"/>
                <a:cs typeface="Arial"/>
              </a:rPr>
              <a:t> </a:t>
            </a:r>
            <a:r>
              <a:rPr sz="2000" spc="-10" dirty="0">
                <a:latin typeface="Arial"/>
                <a:cs typeface="Arial"/>
              </a:rPr>
              <a:t>i</a:t>
            </a:r>
            <a:r>
              <a:rPr sz="2000" spc="-5" dirty="0">
                <a:latin typeface="Arial"/>
                <a:cs typeface="Arial"/>
              </a:rPr>
              <a:t>s</a:t>
            </a:r>
            <a:r>
              <a:rPr sz="2000" dirty="0">
                <a:latin typeface="Arial"/>
                <a:cs typeface="Arial"/>
              </a:rPr>
              <a:t> </a:t>
            </a:r>
            <a:r>
              <a:rPr sz="2000" spc="-10" dirty="0">
                <a:latin typeface="Arial"/>
                <a:cs typeface="Arial"/>
              </a:rPr>
              <a:t>divide</a:t>
            </a:r>
            <a:r>
              <a:rPr sz="2000" spc="-5" dirty="0">
                <a:latin typeface="Arial"/>
                <a:cs typeface="Arial"/>
              </a:rPr>
              <a:t>d</a:t>
            </a:r>
            <a:r>
              <a:rPr sz="2000" spc="10" dirty="0">
                <a:latin typeface="Arial"/>
                <a:cs typeface="Arial"/>
              </a:rPr>
              <a:t> </a:t>
            </a:r>
            <a:r>
              <a:rPr sz="2000" spc="-10" dirty="0">
                <a:latin typeface="Arial"/>
                <a:cs typeface="Arial"/>
              </a:rPr>
              <a:t>int</a:t>
            </a:r>
            <a:r>
              <a:rPr sz="2000" spc="-5" dirty="0">
                <a:latin typeface="Arial"/>
                <a:cs typeface="Arial"/>
              </a:rPr>
              <a:t>o</a:t>
            </a:r>
            <a:r>
              <a:rPr sz="2000" dirty="0">
                <a:latin typeface="Arial"/>
                <a:cs typeface="Arial"/>
              </a:rPr>
              <a:t> </a:t>
            </a:r>
            <a:r>
              <a:rPr sz="2000" spc="-10" dirty="0">
                <a:latin typeface="Arial"/>
                <a:cs typeface="Arial"/>
              </a:rPr>
              <a:t>handse</a:t>
            </a:r>
            <a:r>
              <a:rPr sz="2000" spc="-5" dirty="0">
                <a:latin typeface="Arial"/>
                <a:cs typeface="Arial"/>
              </a:rPr>
              <a:t>t</a:t>
            </a:r>
            <a:r>
              <a:rPr sz="2000" dirty="0">
                <a:latin typeface="Arial"/>
                <a:cs typeface="Arial"/>
              </a:rPr>
              <a:t> </a:t>
            </a:r>
            <a:r>
              <a:rPr sz="2000" spc="-10" dirty="0">
                <a:latin typeface="Arial"/>
                <a:cs typeface="Arial"/>
              </a:rPr>
              <a:t>an</a:t>
            </a:r>
            <a:r>
              <a:rPr sz="2000" spc="-5" dirty="0">
                <a:latin typeface="Arial"/>
                <a:cs typeface="Arial"/>
              </a:rPr>
              <a:t>d</a:t>
            </a:r>
            <a:r>
              <a:rPr sz="2000" dirty="0">
                <a:latin typeface="Arial"/>
                <a:cs typeface="Arial"/>
              </a:rPr>
              <a:t> </a:t>
            </a:r>
            <a:r>
              <a:rPr sz="2000" spc="-10" dirty="0">
                <a:latin typeface="Arial"/>
                <a:cs typeface="Arial"/>
              </a:rPr>
              <a:t>SI</a:t>
            </a:r>
            <a:r>
              <a:rPr sz="2000" spc="-5" dirty="0">
                <a:latin typeface="Arial"/>
                <a:cs typeface="Arial"/>
              </a:rPr>
              <a:t>M</a:t>
            </a:r>
            <a:r>
              <a:rPr sz="2000" spc="-10" dirty="0">
                <a:latin typeface="Arial"/>
                <a:cs typeface="Arial"/>
              </a:rPr>
              <a:t> car</a:t>
            </a:r>
            <a:r>
              <a:rPr sz="2000" spc="-5" dirty="0">
                <a:latin typeface="Arial"/>
                <a:cs typeface="Arial"/>
              </a:rPr>
              <a:t>d</a:t>
            </a:r>
            <a:r>
              <a:rPr sz="2000" dirty="0">
                <a:latin typeface="Arial"/>
                <a:cs typeface="Arial"/>
              </a:rPr>
              <a:t>	</a:t>
            </a:r>
            <a:r>
              <a:rPr sz="2000" spc="-10" dirty="0">
                <a:latin typeface="Arial"/>
                <a:cs typeface="Arial"/>
              </a:rPr>
              <a:t>(Subscriber  </a:t>
            </a:r>
            <a:r>
              <a:rPr sz="2000" spc="-5" dirty="0">
                <a:latin typeface="Arial"/>
                <a:cs typeface="Arial"/>
              </a:rPr>
              <a:t>Identity </a:t>
            </a:r>
            <a:r>
              <a:rPr sz="2000" spc="-10" dirty="0">
                <a:latin typeface="Arial"/>
                <a:cs typeface="Arial"/>
              </a:rPr>
              <a:t>Module) </a:t>
            </a:r>
            <a:r>
              <a:rPr sz="2000" spc="-5" dirty="0">
                <a:latin typeface="Arial"/>
                <a:cs typeface="Arial"/>
              </a:rPr>
              <a:t>with</a:t>
            </a:r>
            <a:r>
              <a:rPr sz="2000" dirty="0">
                <a:latin typeface="Arial"/>
                <a:cs typeface="Arial"/>
              </a:rPr>
              <a:t> </a:t>
            </a:r>
            <a:r>
              <a:rPr sz="2000" spc="-5" dirty="0">
                <a:latin typeface="Arial"/>
                <a:cs typeface="Arial"/>
              </a:rPr>
              <a:t>credentials</a:t>
            </a:r>
            <a:endParaRPr sz="2000" dirty="0">
              <a:latin typeface="Arial"/>
              <a:cs typeface="Arial"/>
            </a:endParaRPr>
          </a:p>
          <a:p>
            <a:pPr marL="469265" marR="5080" indent="-457200">
              <a:lnSpc>
                <a:spcPct val="100000"/>
              </a:lnSpc>
              <a:spcBef>
                <a:spcPts val="600"/>
              </a:spcBef>
              <a:buClr>
                <a:srgbClr val="0000FF"/>
              </a:buClr>
              <a:buChar char="•"/>
              <a:tabLst>
                <a:tab pos="469265" algn="l"/>
                <a:tab pos="469900" algn="l"/>
              </a:tabLst>
            </a:pPr>
            <a:r>
              <a:rPr sz="2000" spc="-10" dirty="0">
                <a:latin typeface="Arial"/>
                <a:cs typeface="Arial"/>
              </a:rPr>
              <a:t>Mobiles </a:t>
            </a:r>
            <a:r>
              <a:rPr sz="2000" spc="-5" dirty="0">
                <a:latin typeface="Arial"/>
                <a:cs typeface="Arial"/>
              </a:rPr>
              <a:t>tell their HLR </a:t>
            </a:r>
            <a:r>
              <a:rPr sz="2000" spc="-10" dirty="0">
                <a:latin typeface="Arial"/>
                <a:cs typeface="Arial"/>
              </a:rPr>
              <a:t>(Home Location Register) </a:t>
            </a:r>
            <a:r>
              <a:rPr sz="2000" spc="-5" dirty="0">
                <a:latin typeface="Arial"/>
                <a:cs typeface="Arial"/>
              </a:rPr>
              <a:t>their </a:t>
            </a:r>
            <a:r>
              <a:rPr sz="2000" spc="-10" dirty="0">
                <a:latin typeface="Arial"/>
                <a:cs typeface="Arial"/>
              </a:rPr>
              <a:t>current  whereabouts </a:t>
            </a:r>
            <a:r>
              <a:rPr sz="2000" spc="-5" dirty="0">
                <a:latin typeface="Arial"/>
                <a:cs typeface="Arial"/>
              </a:rPr>
              <a:t>for </a:t>
            </a:r>
            <a:r>
              <a:rPr sz="2000" spc="-10" dirty="0">
                <a:latin typeface="Arial"/>
                <a:cs typeface="Arial"/>
              </a:rPr>
              <a:t>incoming</a:t>
            </a:r>
            <a:r>
              <a:rPr sz="2000" spc="10" dirty="0">
                <a:latin typeface="Arial"/>
                <a:cs typeface="Arial"/>
              </a:rPr>
              <a:t> </a:t>
            </a:r>
            <a:r>
              <a:rPr sz="2000" spc="-5" dirty="0">
                <a:latin typeface="Arial"/>
                <a:cs typeface="Arial"/>
              </a:rPr>
              <a:t>calls</a:t>
            </a:r>
            <a:endParaRPr sz="2000" dirty="0">
              <a:latin typeface="Arial"/>
              <a:cs typeface="Arial"/>
            </a:endParaRPr>
          </a:p>
          <a:p>
            <a:pPr marL="469900" indent="-457200">
              <a:lnSpc>
                <a:spcPct val="100000"/>
              </a:lnSpc>
              <a:spcBef>
                <a:spcPts val="600"/>
              </a:spcBef>
              <a:buClr>
                <a:srgbClr val="0000FF"/>
              </a:buClr>
              <a:buChar char="•"/>
              <a:tabLst>
                <a:tab pos="469265" algn="l"/>
                <a:tab pos="469900" algn="l"/>
              </a:tabLst>
            </a:pPr>
            <a:r>
              <a:rPr sz="2000" spc="-5" dirty="0">
                <a:latin typeface="Arial"/>
                <a:cs typeface="Arial"/>
              </a:rPr>
              <a:t>Cells keep track of visiting mobiles (in the Visitor</a:t>
            </a:r>
            <a:r>
              <a:rPr sz="2000" spc="15" dirty="0">
                <a:latin typeface="Arial"/>
                <a:cs typeface="Arial"/>
              </a:rPr>
              <a:t> </a:t>
            </a:r>
            <a:r>
              <a:rPr sz="2000" spc="-10" dirty="0">
                <a:latin typeface="Arial"/>
                <a:cs typeface="Arial"/>
              </a:rPr>
              <a:t>LR)</a:t>
            </a:r>
            <a:endParaRPr sz="2000" dirty="0">
              <a:latin typeface="Arial"/>
              <a:cs typeface="Arial"/>
            </a:endParaRPr>
          </a:p>
        </p:txBody>
      </p:sp>
      <p:pic>
        <p:nvPicPr>
          <p:cNvPr id="5" name="object 5"/>
          <p:cNvPicPr/>
          <p:nvPr/>
        </p:nvPicPr>
        <p:blipFill>
          <a:blip r:embed="rId2" cstate="print"/>
          <a:stretch>
            <a:fillRect/>
          </a:stretch>
        </p:blipFill>
        <p:spPr>
          <a:xfrm>
            <a:off x="1730082" y="4540123"/>
            <a:ext cx="6722694" cy="267690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62B-E26A-A19A-EF66-16593D3CD6AA}"/>
              </a:ext>
            </a:extLst>
          </p:cNvPr>
          <p:cNvSpPr>
            <a:spLocks noGrp="1"/>
          </p:cNvSpPr>
          <p:nvPr>
            <p:ph type="title"/>
          </p:nvPr>
        </p:nvSpPr>
        <p:spPr/>
        <p:txBody>
          <a:bodyPr/>
          <a:lstStyle/>
          <a:p>
            <a:pPr algn="ctr"/>
            <a:r>
              <a:rPr lang="en-IN" dirty="0"/>
              <a:t>Bandwidth</a:t>
            </a:r>
          </a:p>
        </p:txBody>
      </p:sp>
      <p:sp>
        <p:nvSpPr>
          <p:cNvPr id="3" name="Text Placeholder 2">
            <a:extLst>
              <a:ext uri="{FF2B5EF4-FFF2-40B4-BE49-F238E27FC236}">
                <a16:creationId xmlns:a16="http://schemas.microsoft.com/office/drawing/2014/main" id="{678C92EB-55C1-F496-DC1E-50F640A1B64E}"/>
              </a:ext>
            </a:extLst>
          </p:cNvPr>
          <p:cNvSpPr>
            <a:spLocks noGrp="1"/>
          </p:cNvSpPr>
          <p:nvPr>
            <p:ph type="body" idx="1"/>
          </p:nvPr>
        </p:nvSpPr>
        <p:spPr>
          <a:xfrm>
            <a:off x="1143000" y="1600200"/>
            <a:ext cx="7981949" cy="5724644"/>
          </a:xfrm>
        </p:spPr>
        <p:txBody>
          <a:bodyPr/>
          <a:lstStyle/>
          <a:p>
            <a:pPr marL="571500" indent="-571500">
              <a:buFont typeface="Arial" panose="020B0604020202020204" pitchFamily="34" charset="0"/>
              <a:buChar char="•"/>
            </a:pPr>
            <a:r>
              <a:rPr lang="en-IN" sz="3600" dirty="0"/>
              <a:t>Bandwidth: The range of </a:t>
            </a:r>
            <a:r>
              <a:rPr lang="en-IN" sz="3600" dirty="0">
                <a:latin typeface="Times New Roman" panose="02020603050405020304" pitchFamily="18" charset="0"/>
                <a:cs typeface="Times New Roman" panose="02020603050405020304" pitchFamily="18" charset="0"/>
              </a:rPr>
              <a:t>frequencies</a:t>
            </a:r>
            <a:r>
              <a:rPr lang="en-IN" sz="3600" dirty="0"/>
              <a:t> transmitted without being strongly attenuated.</a:t>
            </a:r>
          </a:p>
          <a:p>
            <a:pPr marL="571500" indent="-571500">
              <a:buFont typeface="Arial" panose="020B0604020202020204" pitchFamily="34" charset="0"/>
              <a:buChar char="•"/>
            </a:pPr>
            <a:r>
              <a:rPr lang="en-IN" sz="3600" dirty="0"/>
              <a:t>Bandwidth is the property of transmission medium</a:t>
            </a:r>
          </a:p>
          <a:p>
            <a:pPr marL="1028700" lvl="1" indent="-571500">
              <a:buFont typeface="Arial" panose="020B0604020202020204" pitchFamily="34" charset="0"/>
              <a:buChar char="•"/>
            </a:pPr>
            <a:r>
              <a:rPr lang="en-IN" sz="3200" dirty="0"/>
              <a:t>Construction, thickness, length of the medium</a:t>
            </a:r>
          </a:p>
          <a:p>
            <a:pPr marL="1028700" lvl="1" indent="-571500">
              <a:buFont typeface="Arial" panose="020B0604020202020204" pitchFamily="34" charset="0"/>
              <a:buChar char="•"/>
            </a:pPr>
            <a:r>
              <a:rPr lang="en-IN" sz="3200" dirty="0"/>
              <a:t>Example: </a:t>
            </a:r>
          </a:p>
          <a:p>
            <a:pPr marL="1485900" lvl="2" indent="-571500">
              <a:buFont typeface="Arial" panose="020B0604020202020204" pitchFamily="34" charset="0"/>
              <a:buChar char="•"/>
            </a:pPr>
            <a:r>
              <a:rPr lang="en-IN" sz="3200" dirty="0"/>
              <a:t>A telephone wise with short distances 1MHz</a:t>
            </a:r>
          </a:p>
          <a:p>
            <a:pPr marL="1485900" lvl="2" indent="-571500">
              <a:buFont typeface="Arial" panose="020B0604020202020204" pitchFamily="34" charset="0"/>
              <a:buChar char="•"/>
            </a:pPr>
            <a:r>
              <a:rPr lang="en-IN" sz="3200" dirty="0"/>
              <a:t>For each customer: 3100 Hz</a:t>
            </a:r>
          </a:p>
        </p:txBody>
      </p:sp>
    </p:spTree>
    <p:extLst>
      <p:ext uri="{BB962C8B-B14F-4D97-AF65-F5344CB8AC3E}">
        <p14:creationId xmlns:p14="http://schemas.microsoft.com/office/powerpoint/2010/main" val="3111741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8845" y="454406"/>
            <a:ext cx="6679565" cy="1122680"/>
          </a:xfrm>
          <a:prstGeom prst="rect">
            <a:avLst/>
          </a:prstGeom>
        </p:spPr>
        <p:txBody>
          <a:bodyPr vert="horz" wrap="square" lIns="0" tIns="12700" rIns="0" bIns="0" rtlCol="0">
            <a:spAutoFit/>
          </a:bodyPr>
          <a:lstStyle/>
          <a:p>
            <a:pPr marL="1295400" marR="5080" indent="-1283335">
              <a:lnSpc>
                <a:spcPct val="100000"/>
              </a:lnSpc>
              <a:spcBef>
                <a:spcPts val="100"/>
              </a:spcBef>
            </a:pPr>
            <a:r>
              <a:rPr dirty="0"/>
              <a:t>GSM – </a:t>
            </a:r>
            <a:r>
              <a:rPr spc="-5" dirty="0"/>
              <a:t>Global </a:t>
            </a:r>
            <a:r>
              <a:rPr dirty="0"/>
              <a:t>System for</a:t>
            </a:r>
            <a:r>
              <a:rPr spc="-130" dirty="0"/>
              <a:t> </a:t>
            </a:r>
            <a:r>
              <a:rPr spc="-5" dirty="0"/>
              <a:t>Mobile  </a:t>
            </a:r>
            <a:r>
              <a:rPr dirty="0"/>
              <a:t>Communications</a:t>
            </a:r>
            <a:r>
              <a:rPr spc="-40" dirty="0"/>
              <a:t> </a:t>
            </a:r>
            <a:r>
              <a:rPr dirty="0"/>
              <a:t>(2)</a:t>
            </a:r>
          </a:p>
        </p:txBody>
      </p:sp>
      <p:sp>
        <p:nvSpPr>
          <p:cNvPr id="4" name="object 4"/>
          <p:cNvSpPr txBox="1"/>
          <p:nvPr/>
        </p:nvSpPr>
        <p:spPr>
          <a:xfrm>
            <a:off x="1450339" y="1997455"/>
            <a:ext cx="7581900" cy="1640839"/>
          </a:xfrm>
          <a:prstGeom prst="rect">
            <a:avLst/>
          </a:prstGeom>
        </p:spPr>
        <p:txBody>
          <a:bodyPr vert="horz" wrap="square" lIns="0" tIns="12700" rIns="0" bIns="0" rtlCol="0">
            <a:spAutoFit/>
          </a:bodyPr>
          <a:lstStyle/>
          <a:p>
            <a:pPr marL="12700" marR="648335">
              <a:lnSpc>
                <a:spcPct val="100000"/>
              </a:lnSpc>
              <a:spcBef>
                <a:spcPts val="100"/>
              </a:spcBef>
            </a:pPr>
            <a:r>
              <a:rPr sz="2400" spc="-5" dirty="0">
                <a:latin typeface="Arial"/>
                <a:cs typeface="Arial"/>
              </a:rPr>
              <a:t>Air interface is based on FDM channels of 200 KHz  divided in an eight-slot TDM frame every 4.615</a:t>
            </a:r>
            <a:r>
              <a:rPr sz="2400" spc="20" dirty="0">
                <a:latin typeface="Arial"/>
                <a:cs typeface="Arial"/>
              </a:rPr>
              <a:t> </a:t>
            </a:r>
            <a:r>
              <a:rPr sz="2400" spc="-5" dirty="0">
                <a:latin typeface="Arial"/>
                <a:cs typeface="Arial"/>
              </a:rPr>
              <a:t>ms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Mobile is assigned up- and down-stream slots to</a:t>
            </a:r>
            <a:r>
              <a:rPr sz="2400" spc="5" dirty="0">
                <a:latin typeface="Arial"/>
                <a:cs typeface="Arial"/>
              </a:rPr>
              <a:t> </a:t>
            </a:r>
            <a:r>
              <a:rPr sz="2400" spc="-5" dirty="0">
                <a:latin typeface="Arial"/>
                <a:cs typeface="Arial"/>
              </a:rPr>
              <a:t>use</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Each slot </a:t>
            </a:r>
            <a:r>
              <a:rPr sz="2400" dirty="0">
                <a:latin typeface="Arial"/>
                <a:cs typeface="Arial"/>
              </a:rPr>
              <a:t>is </a:t>
            </a:r>
            <a:r>
              <a:rPr sz="2400" spc="-5" dirty="0">
                <a:latin typeface="Arial"/>
                <a:cs typeface="Arial"/>
              </a:rPr>
              <a:t>148 bits long, gives rate of 27.4</a:t>
            </a:r>
            <a:r>
              <a:rPr sz="2400" spc="35" dirty="0">
                <a:latin typeface="Arial"/>
                <a:cs typeface="Arial"/>
              </a:rPr>
              <a:t> </a:t>
            </a:r>
            <a:r>
              <a:rPr sz="2400" spc="-5" dirty="0">
                <a:latin typeface="Arial"/>
                <a:cs typeface="Arial"/>
              </a:rPr>
              <a:t>kbps</a:t>
            </a:r>
            <a:endParaRPr sz="2400">
              <a:latin typeface="Arial"/>
              <a:cs typeface="Arial"/>
            </a:endParaRPr>
          </a:p>
        </p:txBody>
      </p:sp>
      <p:grpSp>
        <p:nvGrpSpPr>
          <p:cNvPr id="5" name="object 5"/>
          <p:cNvGrpSpPr/>
          <p:nvPr/>
        </p:nvGrpSpPr>
        <p:grpSpPr>
          <a:xfrm>
            <a:off x="1504950" y="3686555"/>
            <a:ext cx="7206615" cy="3173095"/>
            <a:chOff x="1504950" y="3686555"/>
            <a:chExt cx="7206615" cy="3173095"/>
          </a:xfrm>
        </p:grpSpPr>
        <p:pic>
          <p:nvPicPr>
            <p:cNvPr id="6" name="object 6"/>
            <p:cNvPicPr/>
            <p:nvPr/>
          </p:nvPicPr>
          <p:blipFill>
            <a:blip r:embed="rId2" cstate="print"/>
            <a:stretch>
              <a:fillRect/>
            </a:stretch>
          </p:blipFill>
          <p:spPr>
            <a:xfrm>
              <a:off x="1504950" y="3686555"/>
              <a:ext cx="7206233" cy="1666493"/>
            </a:xfrm>
            <a:prstGeom prst="rect">
              <a:avLst/>
            </a:prstGeom>
          </p:spPr>
        </p:pic>
        <p:sp>
          <p:nvSpPr>
            <p:cNvPr id="7" name="object 7"/>
            <p:cNvSpPr/>
            <p:nvPr/>
          </p:nvSpPr>
          <p:spPr>
            <a:xfrm>
              <a:off x="3009900" y="4772405"/>
              <a:ext cx="3676650" cy="156210"/>
            </a:xfrm>
            <a:custGeom>
              <a:avLst/>
              <a:gdLst/>
              <a:ahLst/>
              <a:cxnLst/>
              <a:rect l="l" t="t" r="r" b="b"/>
              <a:pathLst>
                <a:path w="3676650" h="156210">
                  <a:moveTo>
                    <a:pt x="152400" y="0"/>
                  </a:moveTo>
                  <a:lnTo>
                    <a:pt x="0" y="0"/>
                  </a:lnTo>
                  <a:lnTo>
                    <a:pt x="0" y="147066"/>
                  </a:lnTo>
                  <a:lnTo>
                    <a:pt x="152400" y="147066"/>
                  </a:lnTo>
                  <a:lnTo>
                    <a:pt x="152400" y="0"/>
                  </a:lnTo>
                  <a:close/>
                </a:path>
                <a:path w="3676650" h="156210">
                  <a:moveTo>
                    <a:pt x="1324356" y="0"/>
                  </a:moveTo>
                  <a:lnTo>
                    <a:pt x="1171956" y="0"/>
                  </a:lnTo>
                  <a:lnTo>
                    <a:pt x="1171956" y="147066"/>
                  </a:lnTo>
                  <a:lnTo>
                    <a:pt x="1324356" y="147066"/>
                  </a:lnTo>
                  <a:lnTo>
                    <a:pt x="1324356" y="0"/>
                  </a:lnTo>
                  <a:close/>
                </a:path>
                <a:path w="3676650" h="156210">
                  <a:moveTo>
                    <a:pt x="2505456" y="9144"/>
                  </a:moveTo>
                  <a:lnTo>
                    <a:pt x="2353056" y="9144"/>
                  </a:lnTo>
                  <a:lnTo>
                    <a:pt x="2353056" y="156210"/>
                  </a:lnTo>
                  <a:lnTo>
                    <a:pt x="2505456" y="156210"/>
                  </a:lnTo>
                  <a:lnTo>
                    <a:pt x="2505456" y="9144"/>
                  </a:lnTo>
                  <a:close/>
                </a:path>
                <a:path w="3676650" h="156210">
                  <a:moveTo>
                    <a:pt x="3676650" y="0"/>
                  </a:moveTo>
                  <a:lnTo>
                    <a:pt x="3524250" y="0"/>
                  </a:lnTo>
                  <a:lnTo>
                    <a:pt x="3524250" y="147066"/>
                  </a:lnTo>
                  <a:lnTo>
                    <a:pt x="3676650" y="147066"/>
                  </a:lnTo>
                  <a:lnTo>
                    <a:pt x="3676650" y="0"/>
                  </a:lnTo>
                  <a:close/>
                </a:path>
              </a:pathLst>
            </a:custGeom>
            <a:solidFill>
              <a:srgbClr val="FF2BD8"/>
            </a:solidFill>
          </p:spPr>
          <p:txBody>
            <a:bodyPr wrap="square" lIns="0" tIns="0" rIns="0" bIns="0" rtlCol="0"/>
            <a:lstStyle/>
            <a:p>
              <a:endParaRPr/>
            </a:p>
          </p:txBody>
        </p:sp>
        <p:pic>
          <p:nvPicPr>
            <p:cNvPr id="8" name="object 8"/>
            <p:cNvPicPr/>
            <p:nvPr/>
          </p:nvPicPr>
          <p:blipFill>
            <a:blip r:embed="rId3" cstate="print"/>
            <a:stretch>
              <a:fillRect/>
            </a:stretch>
          </p:blipFill>
          <p:spPr>
            <a:xfrm>
              <a:off x="1675097" y="5353050"/>
              <a:ext cx="6785870" cy="979170"/>
            </a:xfrm>
            <a:prstGeom prst="rect">
              <a:avLst/>
            </a:prstGeom>
          </p:spPr>
        </p:pic>
        <p:sp>
          <p:nvSpPr>
            <p:cNvPr id="9" name="object 9"/>
            <p:cNvSpPr/>
            <p:nvPr/>
          </p:nvSpPr>
          <p:spPr>
            <a:xfrm>
              <a:off x="3591306" y="6220205"/>
              <a:ext cx="3676650" cy="112395"/>
            </a:xfrm>
            <a:custGeom>
              <a:avLst/>
              <a:gdLst/>
              <a:ahLst/>
              <a:cxnLst/>
              <a:rect l="l" t="t" r="r" b="b"/>
              <a:pathLst>
                <a:path w="3676650" h="112395">
                  <a:moveTo>
                    <a:pt x="152400" y="0"/>
                  </a:moveTo>
                  <a:lnTo>
                    <a:pt x="0" y="0"/>
                  </a:lnTo>
                  <a:lnTo>
                    <a:pt x="0" y="112014"/>
                  </a:lnTo>
                  <a:lnTo>
                    <a:pt x="152400" y="112014"/>
                  </a:lnTo>
                  <a:lnTo>
                    <a:pt x="152400" y="0"/>
                  </a:lnTo>
                  <a:close/>
                </a:path>
                <a:path w="3676650" h="112395">
                  <a:moveTo>
                    <a:pt x="1323594" y="0"/>
                  </a:moveTo>
                  <a:lnTo>
                    <a:pt x="1171194" y="0"/>
                  </a:lnTo>
                  <a:lnTo>
                    <a:pt x="1171194" y="112014"/>
                  </a:lnTo>
                  <a:lnTo>
                    <a:pt x="1323594" y="112014"/>
                  </a:lnTo>
                  <a:lnTo>
                    <a:pt x="1323594" y="0"/>
                  </a:lnTo>
                  <a:close/>
                </a:path>
                <a:path w="3676650" h="112395">
                  <a:moveTo>
                    <a:pt x="2504694" y="9144"/>
                  </a:moveTo>
                  <a:lnTo>
                    <a:pt x="2352294" y="9144"/>
                  </a:lnTo>
                  <a:lnTo>
                    <a:pt x="2352294" y="112014"/>
                  </a:lnTo>
                  <a:lnTo>
                    <a:pt x="2504694" y="112014"/>
                  </a:lnTo>
                  <a:lnTo>
                    <a:pt x="2504694" y="9144"/>
                  </a:lnTo>
                  <a:close/>
                </a:path>
                <a:path w="3676650" h="112395">
                  <a:moveTo>
                    <a:pt x="3676650" y="0"/>
                  </a:moveTo>
                  <a:lnTo>
                    <a:pt x="3524250" y="0"/>
                  </a:lnTo>
                  <a:lnTo>
                    <a:pt x="3524250" y="112014"/>
                  </a:lnTo>
                  <a:lnTo>
                    <a:pt x="3676650" y="112014"/>
                  </a:lnTo>
                  <a:lnTo>
                    <a:pt x="3676650" y="0"/>
                  </a:lnTo>
                  <a:close/>
                </a:path>
              </a:pathLst>
            </a:custGeom>
            <a:solidFill>
              <a:srgbClr val="FF2BD8"/>
            </a:solidFill>
          </p:spPr>
          <p:txBody>
            <a:bodyPr wrap="square" lIns="0" tIns="0" rIns="0" bIns="0" rtlCol="0"/>
            <a:lstStyle/>
            <a:p>
              <a:endParaRPr/>
            </a:p>
          </p:txBody>
        </p:sp>
        <p:pic>
          <p:nvPicPr>
            <p:cNvPr id="10" name="object 10"/>
            <p:cNvPicPr/>
            <p:nvPr/>
          </p:nvPicPr>
          <p:blipFill>
            <a:blip r:embed="rId4" cstate="print"/>
            <a:stretch>
              <a:fillRect/>
            </a:stretch>
          </p:blipFill>
          <p:spPr>
            <a:xfrm>
              <a:off x="1905296" y="6332219"/>
              <a:ext cx="5955151" cy="527252"/>
            </a:xfrm>
            <a:prstGeom prst="rect">
              <a:avLst/>
            </a:prstGeom>
          </p:spPr>
        </p:pic>
        <p:sp>
          <p:nvSpPr>
            <p:cNvPr id="11" name="object 11"/>
            <p:cNvSpPr/>
            <p:nvPr/>
          </p:nvSpPr>
          <p:spPr>
            <a:xfrm>
              <a:off x="3591306" y="6331457"/>
              <a:ext cx="3676650" cy="45085"/>
            </a:xfrm>
            <a:custGeom>
              <a:avLst/>
              <a:gdLst/>
              <a:ahLst/>
              <a:cxnLst/>
              <a:rect l="l" t="t" r="r" b="b"/>
              <a:pathLst>
                <a:path w="3676650" h="45085">
                  <a:moveTo>
                    <a:pt x="152400" y="0"/>
                  </a:moveTo>
                  <a:lnTo>
                    <a:pt x="0" y="0"/>
                  </a:lnTo>
                  <a:lnTo>
                    <a:pt x="0" y="35814"/>
                  </a:lnTo>
                  <a:lnTo>
                    <a:pt x="152400" y="35814"/>
                  </a:lnTo>
                  <a:lnTo>
                    <a:pt x="152400" y="0"/>
                  </a:lnTo>
                  <a:close/>
                </a:path>
                <a:path w="3676650" h="45085">
                  <a:moveTo>
                    <a:pt x="1323594" y="0"/>
                  </a:moveTo>
                  <a:lnTo>
                    <a:pt x="1171194" y="0"/>
                  </a:lnTo>
                  <a:lnTo>
                    <a:pt x="1171194" y="35814"/>
                  </a:lnTo>
                  <a:lnTo>
                    <a:pt x="1323594" y="35814"/>
                  </a:lnTo>
                  <a:lnTo>
                    <a:pt x="1323594" y="0"/>
                  </a:lnTo>
                  <a:close/>
                </a:path>
                <a:path w="3676650" h="45085">
                  <a:moveTo>
                    <a:pt x="2504694" y="0"/>
                  </a:moveTo>
                  <a:lnTo>
                    <a:pt x="2352294" y="0"/>
                  </a:lnTo>
                  <a:lnTo>
                    <a:pt x="2352294" y="44958"/>
                  </a:lnTo>
                  <a:lnTo>
                    <a:pt x="2504694" y="44958"/>
                  </a:lnTo>
                  <a:lnTo>
                    <a:pt x="2504694" y="0"/>
                  </a:lnTo>
                  <a:close/>
                </a:path>
                <a:path w="3676650" h="45085">
                  <a:moveTo>
                    <a:pt x="3676650" y="0"/>
                  </a:moveTo>
                  <a:lnTo>
                    <a:pt x="3524250" y="0"/>
                  </a:lnTo>
                  <a:lnTo>
                    <a:pt x="3524250" y="35814"/>
                  </a:lnTo>
                  <a:lnTo>
                    <a:pt x="3676650" y="35814"/>
                  </a:lnTo>
                  <a:lnTo>
                    <a:pt x="3676650" y="0"/>
                  </a:lnTo>
                  <a:close/>
                </a:path>
              </a:pathLst>
            </a:custGeom>
            <a:solidFill>
              <a:srgbClr val="FF2BD8"/>
            </a:solidFill>
          </p:spPr>
          <p:txBody>
            <a:bodyPr wrap="square" lIns="0" tIns="0" rIns="0" bIns="0" rtlCol="0"/>
            <a:lstStyle/>
            <a:p>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6993" y="33352"/>
            <a:ext cx="6553834" cy="997709"/>
          </a:xfrm>
          <a:prstGeom prst="rect">
            <a:avLst/>
          </a:prstGeom>
        </p:spPr>
        <p:txBody>
          <a:bodyPr vert="horz" wrap="square" lIns="0" tIns="12700" rIns="0" bIns="0" rtlCol="0">
            <a:spAutoFit/>
          </a:bodyPr>
          <a:lstStyle/>
          <a:p>
            <a:pPr marL="12700" marR="5080" indent="672465">
              <a:lnSpc>
                <a:spcPct val="100000"/>
              </a:lnSpc>
              <a:spcBef>
                <a:spcPts val="100"/>
              </a:spcBef>
            </a:pPr>
            <a:r>
              <a:rPr sz="3200" spc="-5" dirty="0"/>
              <a:t>UMTS </a:t>
            </a:r>
            <a:r>
              <a:rPr sz="3200" dirty="0"/>
              <a:t>– </a:t>
            </a:r>
            <a:r>
              <a:rPr sz="3200" spc="-5" dirty="0"/>
              <a:t>Universal Mobile  </a:t>
            </a:r>
            <a:r>
              <a:rPr sz="3200" dirty="0"/>
              <a:t>Telecommunications </a:t>
            </a:r>
            <a:r>
              <a:rPr sz="3200" spc="-5" dirty="0"/>
              <a:t>System</a:t>
            </a:r>
            <a:r>
              <a:rPr sz="3200" spc="-110" dirty="0"/>
              <a:t> </a:t>
            </a:r>
            <a:r>
              <a:rPr sz="3200" dirty="0"/>
              <a:t>(1)</a:t>
            </a:r>
          </a:p>
        </p:txBody>
      </p:sp>
      <p:sp>
        <p:nvSpPr>
          <p:cNvPr id="4" name="object 4"/>
          <p:cNvSpPr txBox="1"/>
          <p:nvPr/>
        </p:nvSpPr>
        <p:spPr>
          <a:xfrm>
            <a:off x="114300" y="1232646"/>
            <a:ext cx="9829800" cy="2619948"/>
          </a:xfrm>
          <a:prstGeom prst="rect">
            <a:avLst/>
          </a:prstGeom>
        </p:spPr>
        <p:txBody>
          <a:bodyPr vert="horz" wrap="square" lIns="0" tIns="12700" rIns="0" bIns="0" rtlCol="0">
            <a:spAutoFit/>
          </a:bodyPr>
          <a:lstStyle/>
          <a:p>
            <a:pPr marL="355600" marR="5080" indent="-342900">
              <a:lnSpc>
                <a:spcPct val="120800"/>
              </a:lnSpc>
              <a:spcBef>
                <a:spcPts val="100"/>
              </a:spcBef>
              <a:buFont typeface="Arial" panose="020B0604020202020204" pitchFamily="34" charset="0"/>
              <a:buChar char="•"/>
            </a:pPr>
            <a:r>
              <a:rPr lang="en-US" sz="2000" spc="-5" dirty="0">
                <a:latin typeface="Arial"/>
                <a:cs typeface="Arial"/>
              </a:rPr>
              <a:t>Voice and data</a:t>
            </a:r>
          </a:p>
          <a:p>
            <a:pPr marL="355600" marR="5080" indent="-342900">
              <a:lnSpc>
                <a:spcPct val="120800"/>
              </a:lnSpc>
              <a:spcBef>
                <a:spcPts val="100"/>
              </a:spcBef>
              <a:buFont typeface="Arial" panose="020B0604020202020204" pitchFamily="34" charset="0"/>
              <a:buChar char="•"/>
            </a:pPr>
            <a:r>
              <a:rPr lang="en-IN" sz="2000" spc="-5" dirty="0">
                <a:latin typeface="Arial"/>
                <a:cs typeface="Arial"/>
              </a:rPr>
              <a:t>UMTS </a:t>
            </a:r>
            <a:r>
              <a:rPr sz="2000" spc="-5" dirty="0">
                <a:latin typeface="Arial"/>
                <a:cs typeface="Arial"/>
              </a:rPr>
              <a:t>Architecture is an evolution of </a:t>
            </a:r>
            <a:r>
              <a:rPr sz="2000" dirty="0">
                <a:latin typeface="Arial"/>
                <a:cs typeface="Arial"/>
              </a:rPr>
              <a:t>GSM</a:t>
            </a:r>
            <a:r>
              <a:rPr lang="en-IN" sz="2000" dirty="0">
                <a:latin typeface="Arial"/>
                <a:cs typeface="Arial"/>
              </a:rPr>
              <a:t> </a:t>
            </a:r>
            <a:r>
              <a:rPr lang="en-IN" sz="2000" dirty="0"/>
              <a:t>(</a:t>
            </a:r>
            <a:r>
              <a:rPr lang="en-IN" sz="2000" b="1" dirty="0"/>
              <a:t>Global System for Mobile communication</a:t>
            </a:r>
            <a:r>
              <a:rPr lang="en-IN" sz="2000" dirty="0"/>
              <a:t>)</a:t>
            </a:r>
            <a:r>
              <a:rPr sz="2000" dirty="0">
                <a:latin typeface="Arial"/>
                <a:cs typeface="Arial"/>
              </a:rPr>
              <a:t>; </a:t>
            </a:r>
            <a:r>
              <a:rPr sz="2000" spc="-5" dirty="0">
                <a:latin typeface="Arial"/>
                <a:cs typeface="Arial"/>
              </a:rPr>
              <a:t>terminology differs  Packets goes to/from the Internet via</a:t>
            </a:r>
            <a:r>
              <a:rPr sz="2000" spc="5" dirty="0">
                <a:latin typeface="Arial"/>
                <a:cs typeface="Arial"/>
              </a:rPr>
              <a:t> </a:t>
            </a:r>
            <a:r>
              <a:rPr sz="2000" spc="-5" dirty="0">
                <a:latin typeface="Arial"/>
                <a:cs typeface="Arial"/>
              </a:rPr>
              <a:t>SGSN/GGSN</a:t>
            </a:r>
            <a:r>
              <a:rPr lang="en-IN" sz="2000" spc="-5" dirty="0">
                <a:latin typeface="Arial"/>
                <a:cs typeface="Arial"/>
              </a:rPr>
              <a:t> </a:t>
            </a:r>
          </a:p>
          <a:p>
            <a:pPr marL="355600" marR="5080" indent="-342900">
              <a:lnSpc>
                <a:spcPct val="120800"/>
              </a:lnSpc>
              <a:spcBef>
                <a:spcPts val="100"/>
              </a:spcBef>
              <a:buFont typeface="Arial" panose="020B0604020202020204" pitchFamily="34" charset="0"/>
              <a:buChar char="•"/>
            </a:pPr>
            <a:r>
              <a:rPr lang="en-IN" sz="2000" dirty="0"/>
              <a:t>The gateway GPRS support node (GGSN) converts the incoming data traffic coming from the mobile users through the Service gateway GPRS support node (SGSN) and forwards it to the relevant network, and vice versa. </a:t>
            </a:r>
            <a:r>
              <a:rPr lang="en-IN" sz="2000" b="1" dirty="0"/>
              <a:t>The GGSN and the SGSN together form the GPRS support nodes (GSN)</a:t>
            </a:r>
            <a:r>
              <a:rPr lang="en-IN" sz="2000" dirty="0"/>
              <a:t>.</a:t>
            </a:r>
          </a:p>
        </p:txBody>
      </p:sp>
      <p:grpSp>
        <p:nvGrpSpPr>
          <p:cNvPr id="5" name="object 5"/>
          <p:cNvGrpSpPr/>
          <p:nvPr/>
        </p:nvGrpSpPr>
        <p:grpSpPr>
          <a:xfrm>
            <a:off x="2117822" y="4267200"/>
            <a:ext cx="6263005" cy="3093720"/>
            <a:chOff x="2105405" y="3238500"/>
            <a:chExt cx="6263005" cy="3093720"/>
          </a:xfrm>
        </p:grpSpPr>
        <p:pic>
          <p:nvPicPr>
            <p:cNvPr id="6" name="object 6"/>
            <p:cNvPicPr/>
            <p:nvPr/>
          </p:nvPicPr>
          <p:blipFill>
            <a:blip r:embed="rId2" cstate="print"/>
            <a:stretch>
              <a:fillRect/>
            </a:stretch>
          </p:blipFill>
          <p:spPr>
            <a:xfrm>
              <a:off x="2105405" y="3238500"/>
              <a:ext cx="6262878" cy="3093720"/>
            </a:xfrm>
            <a:prstGeom prst="rect">
              <a:avLst/>
            </a:prstGeom>
          </p:spPr>
        </p:pic>
        <p:sp>
          <p:nvSpPr>
            <p:cNvPr id="7" name="object 7"/>
            <p:cNvSpPr/>
            <p:nvPr/>
          </p:nvSpPr>
          <p:spPr>
            <a:xfrm>
              <a:off x="7048500" y="5420105"/>
              <a:ext cx="1305560" cy="847725"/>
            </a:xfrm>
            <a:custGeom>
              <a:avLst/>
              <a:gdLst/>
              <a:ahLst/>
              <a:cxnLst/>
              <a:rect l="l" t="t" r="r" b="b"/>
              <a:pathLst>
                <a:path w="1305559" h="847725">
                  <a:moveTo>
                    <a:pt x="1305305" y="847344"/>
                  </a:moveTo>
                  <a:lnTo>
                    <a:pt x="1305305" y="0"/>
                  </a:lnTo>
                  <a:lnTo>
                    <a:pt x="0" y="0"/>
                  </a:lnTo>
                  <a:lnTo>
                    <a:pt x="0" y="847344"/>
                  </a:lnTo>
                  <a:lnTo>
                    <a:pt x="1305305" y="847344"/>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7066978" y="5520046"/>
              <a:ext cx="1219235" cy="731312"/>
            </a:xfrm>
            <a:prstGeom prst="rect">
              <a:avLst/>
            </a:prstGeom>
          </p:spPr>
        </p:pic>
        <p:sp>
          <p:nvSpPr>
            <p:cNvPr id="9" name="object 9"/>
            <p:cNvSpPr/>
            <p:nvPr/>
          </p:nvSpPr>
          <p:spPr>
            <a:xfrm>
              <a:off x="7061911" y="5515965"/>
              <a:ext cx="1229360" cy="740410"/>
            </a:xfrm>
            <a:custGeom>
              <a:avLst/>
              <a:gdLst/>
              <a:ahLst/>
              <a:cxnLst/>
              <a:rect l="l" t="t" r="r" b="b"/>
              <a:pathLst>
                <a:path w="1229359" h="740410">
                  <a:moveTo>
                    <a:pt x="1229360" y="348234"/>
                  </a:moveTo>
                  <a:lnTo>
                    <a:pt x="1220470" y="312585"/>
                  </a:lnTo>
                  <a:lnTo>
                    <a:pt x="1220470" y="349148"/>
                  </a:lnTo>
                  <a:lnTo>
                    <a:pt x="1220470" y="363626"/>
                  </a:lnTo>
                  <a:lnTo>
                    <a:pt x="1209040" y="411556"/>
                  </a:lnTo>
                  <a:lnTo>
                    <a:pt x="1186180" y="446252"/>
                  </a:lnTo>
                  <a:lnTo>
                    <a:pt x="1154430" y="474116"/>
                  </a:lnTo>
                  <a:lnTo>
                    <a:pt x="1117600" y="493928"/>
                  </a:lnTo>
                  <a:lnTo>
                    <a:pt x="1106170" y="497738"/>
                  </a:lnTo>
                  <a:lnTo>
                    <a:pt x="1096010" y="501548"/>
                  </a:lnTo>
                  <a:lnTo>
                    <a:pt x="1084580" y="503834"/>
                  </a:lnTo>
                  <a:lnTo>
                    <a:pt x="1071880" y="506120"/>
                  </a:lnTo>
                  <a:lnTo>
                    <a:pt x="1065580" y="507390"/>
                  </a:lnTo>
                  <a:lnTo>
                    <a:pt x="1065580" y="500786"/>
                  </a:lnTo>
                  <a:lnTo>
                    <a:pt x="1056754" y="465518"/>
                  </a:lnTo>
                  <a:lnTo>
                    <a:pt x="1038174" y="434467"/>
                  </a:lnTo>
                  <a:lnTo>
                    <a:pt x="1012151" y="408952"/>
                  </a:lnTo>
                  <a:lnTo>
                    <a:pt x="980998" y="390296"/>
                  </a:lnTo>
                  <a:lnTo>
                    <a:pt x="971092" y="385724"/>
                  </a:lnTo>
                  <a:lnTo>
                    <a:pt x="967282" y="394868"/>
                  </a:lnTo>
                  <a:lnTo>
                    <a:pt x="977188" y="398678"/>
                  </a:lnTo>
                  <a:lnTo>
                    <a:pt x="1006030" y="416394"/>
                  </a:lnTo>
                  <a:lnTo>
                    <a:pt x="1030414" y="439978"/>
                  </a:lnTo>
                  <a:lnTo>
                    <a:pt x="1047788" y="468630"/>
                  </a:lnTo>
                  <a:lnTo>
                    <a:pt x="1055674" y="501548"/>
                  </a:lnTo>
                  <a:lnTo>
                    <a:pt x="1056436" y="510692"/>
                  </a:lnTo>
                  <a:lnTo>
                    <a:pt x="1057275" y="510692"/>
                  </a:lnTo>
                  <a:lnTo>
                    <a:pt x="1055370" y="512978"/>
                  </a:lnTo>
                  <a:lnTo>
                    <a:pt x="1055370" y="519836"/>
                  </a:lnTo>
                  <a:lnTo>
                    <a:pt x="1043940" y="562546"/>
                  </a:lnTo>
                  <a:lnTo>
                    <a:pt x="1016000" y="597166"/>
                  </a:lnTo>
                  <a:lnTo>
                    <a:pt x="977900" y="622261"/>
                  </a:lnTo>
                  <a:lnTo>
                    <a:pt x="935990" y="636422"/>
                  </a:lnTo>
                  <a:lnTo>
                    <a:pt x="894080" y="640054"/>
                  </a:lnTo>
                  <a:lnTo>
                    <a:pt x="891540" y="639991"/>
                  </a:lnTo>
                  <a:lnTo>
                    <a:pt x="852170" y="634555"/>
                  </a:lnTo>
                  <a:lnTo>
                    <a:pt x="816749" y="622211"/>
                  </a:lnTo>
                  <a:lnTo>
                    <a:pt x="823264" y="598322"/>
                  </a:lnTo>
                  <a:lnTo>
                    <a:pt x="824026" y="590702"/>
                  </a:lnTo>
                  <a:lnTo>
                    <a:pt x="814882" y="589178"/>
                  </a:lnTo>
                  <a:lnTo>
                    <a:pt x="813358" y="597560"/>
                  </a:lnTo>
                  <a:lnTo>
                    <a:pt x="811834" y="605180"/>
                  </a:lnTo>
                  <a:lnTo>
                    <a:pt x="807262" y="620420"/>
                  </a:lnTo>
                  <a:lnTo>
                    <a:pt x="808520" y="620852"/>
                  </a:lnTo>
                  <a:lnTo>
                    <a:pt x="806450" y="622706"/>
                  </a:lnTo>
                  <a:lnTo>
                    <a:pt x="772160" y="676046"/>
                  </a:lnTo>
                  <a:lnTo>
                    <a:pt x="713740" y="713511"/>
                  </a:lnTo>
                  <a:lnTo>
                    <a:pt x="671830" y="726605"/>
                  </a:lnTo>
                  <a:lnTo>
                    <a:pt x="627380" y="730986"/>
                  </a:lnTo>
                  <a:lnTo>
                    <a:pt x="582930" y="726338"/>
                  </a:lnTo>
                  <a:lnTo>
                    <a:pt x="544830" y="714146"/>
                  </a:lnTo>
                  <a:lnTo>
                    <a:pt x="505460" y="692810"/>
                  </a:lnTo>
                  <a:lnTo>
                    <a:pt x="473710" y="663092"/>
                  </a:lnTo>
                  <a:lnTo>
                    <a:pt x="471843" y="661987"/>
                  </a:lnTo>
                  <a:lnTo>
                    <a:pt x="474268" y="660044"/>
                  </a:lnTo>
                  <a:lnTo>
                    <a:pt x="468934" y="653186"/>
                  </a:lnTo>
                  <a:lnTo>
                    <a:pt x="464362" y="646328"/>
                  </a:lnTo>
                  <a:lnTo>
                    <a:pt x="459790" y="638708"/>
                  </a:lnTo>
                  <a:lnTo>
                    <a:pt x="455980" y="631850"/>
                  </a:lnTo>
                  <a:lnTo>
                    <a:pt x="447598" y="635660"/>
                  </a:lnTo>
                  <a:lnTo>
                    <a:pt x="451408" y="644042"/>
                  </a:lnTo>
                  <a:lnTo>
                    <a:pt x="455980" y="651662"/>
                  </a:lnTo>
                  <a:lnTo>
                    <a:pt x="461314" y="659282"/>
                  </a:lnTo>
                  <a:lnTo>
                    <a:pt x="464527" y="663422"/>
                  </a:lnTo>
                  <a:lnTo>
                    <a:pt x="448310" y="670712"/>
                  </a:lnTo>
                  <a:lnTo>
                    <a:pt x="427990" y="677278"/>
                  </a:lnTo>
                  <a:lnTo>
                    <a:pt x="408940" y="681964"/>
                  </a:lnTo>
                  <a:lnTo>
                    <a:pt x="388620" y="685025"/>
                  </a:lnTo>
                  <a:lnTo>
                    <a:pt x="367030" y="686714"/>
                  </a:lnTo>
                  <a:lnTo>
                    <a:pt x="346710" y="686714"/>
                  </a:lnTo>
                  <a:lnTo>
                    <a:pt x="326390" y="685190"/>
                  </a:lnTo>
                  <a:lnTo>
                    <a:pt x="316230" y="683666"/>
                  </a:lnTo>
                  <a:lnTo>
                    <a:pt x="306070" y="681380"/>
                  </a:lnTo>
                  <a:lnTo>
                    <a:pt x="295910" y="679856"/>
                  </a:lnTo>
                  <a:lnTo>
                    <a:pt x="248920" y="662914"/>
                  </a:lnTo>
                  <a:lnTo>
                    <a:pt x="215900" y="642518"/>
                  </a:lnTo>
                  <a:lnTo>
                    <a:pt x="186690" y="617372"/>
                  </a:lnTo>
                  <a:lnTo>
                    <a:pt x="174586" y="602869"/>
                  </a:lnTo>
                  <a:lnTo>
                    <a:pt x="178612" y="602132"/>
                  </a:lnTo>
                  <a:lnTo>
                    <a:pt x="186232" y="601370"/>
                  </a:lnTo>
                  <a:lnTo>
                    <a:pt x="194614" y="599084"/>
                  </a:lnTo>
                  <a:lnTo>
                    <a:pt x="202234" y="596798"/>
                  </a:lnTo>
                  <a:lnTo>
                    <a:pt x="199186" y="587654"/>
                  </a:lnTo>
                  <a:lnTo>
                    <a:pt x="191566" y="589940"/>
                  </a:lnTo>
                  <a:lnTo>
                    <a:pt x="176326" y="592988"/>
                  </a:lnTo>
                  <a:lnTo>
                    <a:pt x="168706" y="593750"/>
                  </a:lnTo>
                  <a:lnTo>
                    <a:pt x="169291" y="597560"/>
                  </a:lnTo>
                  <a:lnTo>
                    <a:pt x="143510" y="597560"/>
                  </a:lnTo>
                  <a:lnTo>
                    <a:pt x="83820" y="579501"/>
                  </a:lnTo>
                  <a:lnTo>
                    <a:pt x="54610" y="554418"/>
                  </a:lnTo>
                  <a:lnTo>
                    <a:pt x="38100" y="521208"/>
                  </a:lnTo>
                  <a:lnTo>
                    <a:pt x="38100" y="482498"/>
                  </a:lnTo>
                  <a:lnTo>
                    <a:pt x="40640" y="477926"/>
                  </a:lnTo>
                  <a:lnTo>
                    <a:pt x="41910" y="472592"/>
                  </a:lnTo>
                  <a:lnTo>
                    <a:pt x="45720" y="463448"/>
                  </a:lnTo>
                  <a:lnTo>
                    <a:pt x="55880" y="449732"/>
                  </a:lnTo>
                  <a:lnTo>
                    <a:pt x="59690" y="445922"/>
                  </a:lnTo>
                  <a:lnTo>
                    <a:pt x="62230" y="442874"/>
                  </a:lnTo>
                  <a:lnTo>
                    <a:pt x="63500" y="441350"/>
                  </a:lnTo>
                  <a:lnTo>
                    <a:pt x="67310" y="437540"/>
                  </a:lnTo>
                  <a:lnTo>
                    <a:pt x="67576" y="436740"/>
                  </a:lnTo>
                  <a:lnTo>
                    <a:pt x="114769" y="449478"/>
                  </a:lnTo>
                  <a:lnTo>
                    <a:pt x="128320" y="449732"/>
                  </a:lnTo>
                  <a:lnTo>
                    <a:pt x="137464" y="449732"/>
                  </a:lnTo>
                  <a:lnTo>
                    <a:pt x="137464" y="439826"/>
                  </a:lnTo>
                  <a:lnTo>
                    <a:pt x="128320" y="440588"/>
                  </a:lnTo>
                  <a:lnTo>
                    <a:pt x="115150" y="439496"/>
                  </a:lnTo>
                  <a:lnTo>
                    <a:pt x="101561" y="437718"/>
                  </a:lnTo>
                  <a:lnTo>
                    <a:pt x="88201" y="434898"/>
                  </a:lnTo>
                  <a:lnTo>
                    <a:pt x="75742" y="430682"/>
                  </a:lnTo>
                  <a:lnTo>
                    <a:pt x="68122" y="426872"/>
                  </a:lnTo>
                  <a:lnTo>
                    <a:pt x="66827" y="429704"/>
                  </a:lnTo>
                  <a:lnTo>
                    <a:pt x="55880" y="424586"/>
                  </a:lnTo>
                  <a:lnTo>
                    <a:pt x="46990" y="417728"/>
                  </a:lnTo>
                  <a:lnTo>
                    <a:pt x="38100" y="411632"/>
                  </a:lnTo>
                  <a:lnTo>
                    <a:pt x="26670" y="398475"/>
                  </a:lnTo>
                  <a:lnTo>
                    <a:pt x="16510" y="383082"/>
                  </a:lnTo>
                  <a:lnTo>
                    <a:pt x="10160" y="366166"/>
                  </a:lnTo>
                  <a:lnTo>
                    <a:pt x="7620" y="348386"/>
                  </a:lnTo>
                  <a:lnTo>
                    <a:pt x="7620" y="343814"/>
                  </a:lnTo>
                  <a:lnTo>
                    <a:pt x="19050" y="306158"/>
                  </a:lnTo>
                  <a:lnTo>
                    <a:pt x="64770" y="265531"/>
                  </a:lnTo>
                  <a:lnTo>
                    <a:pt x="106680" y="252374"/>
                  </a:lnTo>
                  <a:lnTo>
                    <a:pt x="109220" y="252120"/>
                  </a:lnTo>
                  <a:lnTo>
                    <a:pt x="110490" y="251993"/>
                  </a:lnTo>
                  <a:lnTo>
                    <a:pt x="111912" y="251853"/>
                  </a:lnTo>
                  <a:lnTo>
                    <a:pt x="113080" y="258470"/>
                  </a:lnTo>
                  <a:lnTo>
                    <a:pt x="116890" y="270662"/>
                  </a:lnTo>
                  <a:lnTo>
                    <a:pt x="126034" y="267614"/>
                  </a:lnTo>
                  <a:lnTo>
                    <a:pt x="122224" y="255422"/>
                  </a:lnTo>
                  <a:lnTo>
                    <a:pt x="119938" y="243992"/>
                  </a:lnTo>
                  <a:lnTo>
                    <a:pt x="119380" y="244094"/>
                  </a:lnTo>
                  <a:lnTo>
                    <a:pt x="118110" y="228752"/>
                  </a:lnTo>
                  <a:lnTo>
                    <a:pt x="118110" y="213512"/>
                  </a:lnTo>
                  <a:lnTo>
                    <a:pt x="128270" y="173583"/>
                  </a:lnTo>
                  <a:lnTo>
                    <a:pt x="149860" y="138836"/>
                  </a:lnTo>
                  <a:lnTo>
                    <a:pt x="180340" y="110756"/>
                  </a:lnTo>
                  <a:lnTo>
                    <a:pt x="217170" y="90830"/>
                  </a:lnTo>
                  <a:lnTo>
                    <a:pt x="265430" y="76301"/>
                  </a:lnTo>
                  <a:lnTo>
                    <a:pt x="316230" y="73533"/>
                  </a:lnTo>
                  <a:lnTo>
                    <a:pt x="340360" y="76352"/>
                  </a:lnTo>
                  <a:lnTo>
                    <a:pt x="384810" y="87782"/>
                  </a:lnTo>
                  <a:lnTo>
                    <a:pt x="398195" y="93637"/>
                  </a:lnTo>
                  <a:lnTo>
                    <a:pt x="398068" y="93878"/>
                  </a:lnTo>
                  <a:lnTo>
                    <a:pt x="407974" y="98450"/>
                  </a:lnTo>
                  <a:lnTo>
                    <a:pt x="417118" y="103784"/>
                  </a:lnTo>
                  <a:lnTo>
                    <a:pt x="426262" y="109880"/>
                  </a:lnTo>
                  <a:lnTo>
                    <a:pt x="434644" y="115976"/>
                  </a:lnTo>
                  <a:lnTo>
                    <a:pt x="439978" y="108356"/>
                  </a:lnTo>
                  <a:lnTo>
                    <a:pt x="431596" y="102260"/>
                  </a:lnTo>
                  <a:lnTo>
                    <a:pt x="422452" y="96164"/>
                  </a:lnTo>
                  <a:lnTo>
                    <a:pt x="412546" y="90068"/>
                  </a:lnTo>
                  <a:lnTo>
                    <a:pt x="407238" y="87630"/>
                  </a:lnTo>
                  <a:lnTo>
                    <a:pt x="411480" y="81686"/>
                  </a:lnTo>
                  <a:lnTo>
                    <a:pt x="440690" y="55778"/>
                  </a:lnTo>
                  <a:lnTo>
                    <a:pt x="476250" y="38252"/>
                  </a:lnTo>
                  <a:lnTo>
                    <a:pt x="520700" y="29413"/>
                  </a:lnTo>
                  <a:lnTo>
                    <a:pt x="535940" y="29197"/>
                  </a:lnTo>
                  <a:lnTo>
                    <a:pt x="551180" y="30276"/>
                  </a:lnTo>
                  <a:lnTo>
                    <a:pt x="567690" y="32156"/>
                  </a:lnTo>
                  <a:lnTo>
                    <a:pt x="574040" y="33680"/>
                  </a:lnTo>
                  <a:lnTo>
                    <a:pt x="589280" y="38252"/>
                  </a:lnTo>
                  <a:lnTo>
                    <a:pt x="594360" y="40538"/>
                  </a:lnTo>
                  <a:lnTo>
                    <a:pt x="601980" y="43586"/>
                  </a:lnTo>
                  <a:lnTo>
                    <a:pt x="610870" y="47396"/>
                  </a:lnTo>
                  <a:lnTo>
                    <a:pt x="628650" y="58064"/>
                  </a:lnTo>
                  <a:lnTo>
                    <a:pt x="633158" y="61239"/>
                  </a:lnTo>
                  <a:lnTo>
                    <a:pt x="632764" y="61874"/>
                  </a:lnTo>
                  <a:lnTo>
                    <a:pt x="630478" y="67970"/>
                  </a:lnTo>
                  <a:lnTo>
                    <a:pt x="627430" y="74066"/>
                  </a:lnTo>
                  <a:lnTo>
                    <a:pt x="625906" y="80162"/>
                  </a:lnTo>
                  <a:lnTo>
                    <a:pt x="635050" y="83210"/>
                  </a:lnTo>
                  <a:lnTo>
                    <a:pt x="636574" y="77114"/>
                  </a:lnTo>
                  <a:lnTo>
                    <a:pt x="638860" y="71018"/>
                  </a:lnTo>
                  <a:lnTo>
                    <a:pt x="644956" y="60350"/>
                  </a:lnTo>
                  <a:lnTo>
                    <a:pt x="644410" y="60058"/>
                  </a:lnTo>
                  <a:lnTo>
                    <a:pt x="648970" y="53492"/>
                  </a:lnTo>
                  <a:lnTo>
                    <a:pt x="655320" y="45872"/>
                  </a:lnTo>
                  <a:lnTo>
                    <a:pt x="689610" y="21907"/>
                  </a:lnTo>
                  <a:lnTo>
                    <a:pt x="728980" y="10134"/>
                  </a:lnTo>
                  <a:lnTo>
                    <a:pt x="770890" y="10502"/>
                  </a:lnTo>
                  <a:lnTo>
                    <a:pt x="810260" y="22948"/>
                  </a:lnTo>
                  <a:lnTo>
                    <a:pt x="838784" y="43307"/>
                  </a:lnTo>
                  <a:lnTo>
                    <a:pt x="837742" y="44348"/>
                  </a:lnTo>
                  <a:lnTo>
                    <a:pt x="831646" y="51206"/>
                  </a:lnTo>
                  <a:lnTo>
                    <a:pt x="826312" y="58826"/>
                  </a:lnTo>
                  <a:lnTo>
                    <a:pt x="822502" y="66446"/>
                  </a:lnTo>
                  <a:lnTo>
                    <a:pt x="830122" y="71018"/>
                  </a:lnTo>
                  <a:lnTo>
                    <a:pt x="834694" y="63398"/>
                  </a:lnTo>
                  <a:lnTo>
                    <a:pt x="839266" y="57302"/>
                  </a:lnTo>
                  <a:lnTo>
                    <a:pt x="844600" y="50444"/>
                  </a:lnTo>
                  <a:lnTo>
                    <a:pt x="846924" y="48120"/>
                  </a:lnTo>
                  <a:lnTo>
                    <a:pt x="847090" y="48158"/>
                  </a:lnTo>
                  <a:lnTo>
                    <a:pt x="849630" y="47396"/>
                  </a:lnTo>
                  <a:lnTo>
                    <a:pt x="850900" y="46355"/>
                  </a:lnTo>
                  <a:lnTo>
                    <a:pt x="859790" y="39014"/>
                  </a:lnTo>
                  <a:lnTo>
                    <a:pt x="869950" y="32156"/>
                  </a:lnTo>
                  <a:lnTo>
                    <a:pt x="880110" y="26060"/>
                  </a:lnTo>
                  <a:lnTo>
                    <a:pt x="891540" y="20726"/>
                  </a:lnTo>
                  <a:lnTo>
                    <a:pt x="935990" y="9677"/>
                  </a:lnTo>
                  <a:lnTo>
                    <a:pt x="982980" y="12153"/>
                  </a:lnTo>
                  <a:lnTo>
                    <a:pt x="1026160" y="27851"/>
                  </a:lnTo>
                  <a:lnTo>
                    <a:pt x="1061720" y="56464"/>
                  </a:lnTo>
                  <a:lnTo>
                    <a:pt x="1083310" y="99212"/>
                  </a:lnTo>
                  <a:lnTo>
                    <a:pt x="1083792" y="99517"/>
                  </a:lnTo>
                  <a:lnTo>
                    <a:pt x="1083868" y="99974"/>
                  </a:lnTo>
                  <a:lnTo>
                    <a:pt x="1084630" y="104546"/>
                  </a:lnTo>
                  <a:lnTo>
                    <a:pt x="1084630" y="115214"/>
                  </a:lnTo>
                  <a:lnTo>
                    <a:pt x="1094536" y="114452"/>
                  </a:lnTo>
                  <a:lnTo>
                    <a:pt x="1094536" y="109118"/>
                  </a:lnTo>
                  <a:lnTo>
                    <a:pt x="1093774" y="103784"/>
                  </a:lnTo>
                  <a:lnTo>
                    <a:pt x="1093736" y="103505"/>
                  </a:lnTo>
                  <a:lnTo>
                    <a:pt x="1122680" y="113576"/>
                  </a:lnTo>
                  <a:lnTo>
                    <a:pt x="1155700" y="136245"/>
                  </a:lnTo>
                  <a:lnTo>
                    <a:pt x="1181100" y="167259"/>
                  </a:lnTo>
                  <a:lnTo>
                    <a:pt x="1192530" y="205130"/>
                  </a:lnTo>
                  <a:lnTo>
                    <a:pt x="1192530" y="227990"/>
                  </a:lnTo>
                  <a:lnTo>
                    <a:pt x="1189990" y="240182"/>
                  </a:lnTo>
                  <a:lnTo>
                    <a:pt x="1187450" y="245516"/>
                  </a:lnTo>
                  <a:lnTo>
                    <a:pt x="1184910" y="253898"/>
                  </a:lnTo>
                  <a:lnTo>
                    <a:pt x="1182052" y="259600"/>
                  </a:lnTo>
                  <a:lnTo>
                    <a:pt x="1181404" y="259232"/>
                  </a:lnTo>
                  <a:lnTo>
                    <a:pt x="1177594" y="265328"/>
                  </a:lnTo>
                  <a:lnTo>
                    <a:pt x="1147876" y="298094"/>
                  </a:lnTo>
                  <a:lnTo>
                    <a:pt x="1141780" y="302666"/>
                  </a:lnTo>
                  <a:lnTo>
                    <a:pt x="1147876" y="311048"/>
                  </a:lnTo>
                  <a:lnTo>
                    <a:pt x="1153972" y="305714"/>
                  </a:lnTo>
                  <a:lnTo>
                    <a:pt x="1163066" y="298183"/>
                  </a:lnTo>
                  <a:lnTo>
                    <a:pt x="1171511" y="289598"/>
                  </a:lnTo>
                  <a:lnTo>
                    <a:pt x="1179169" y="280327"/>
                  </a:lnTo>
                  <a:lnTo>
                    <a:pt x="1185773" y="270954"/>
                  </a:lnTo>
                  <a:lnTo>
                    <a:pt x="1187450" y="272948"/>
                  </a:lnTo>
                  <a:lnTo>
                    <a:pt x="1188720" y="274662"/>
                  </a:lnTo>
                  <a:lnTo>
                    <a:pt x="1192530" y="279806"/>
                  </a:lnTo>
                  <a:lnTo>
                    <a:pt x="1197610" y="285902"/>
                  </a:lnTo>
                  <a:lnTo>
                    <a:pt x="1217930" y="334403"/>
                  </a:lnTo>
                  <a:lnTo>
                    <a:pt x="1220470" y="349148"/>
                  </a:lnTo>
                  <a:lnTo>
                    <a:pt x="1220470" y="312585"/>
                  </a:lnTo>
                  <a:lnTo>
                    <a:pt x="1219200" y="307479"/>
                  </a:lnTo>
                  <a:lnTo>
                    <a:pt x="1195070" y="266852"/>
                  </a:lnTo>
                  <a:lnTo>
                    <a:pt x="1191209" y="262674"/>
                  </a:lnTo>
                  <a:lnTo>
                    <a:pt x="1192530" y="259740"/>
                  </a:lnTo>
                  <a:lnTo>
                    <a:pt x="1193800" y="256946"/>
                  </a:lnTo>
                  <a:lnTo>
                    <a:pt x="1202690" y="212801"/>
                  </a:lnTo>
                  <a:lnTo>
                    <a:pt x="1193800" y="172262"/>
                  </a:lnTo>
                  <a:lnTo>
                    <a:pt x="1170940" y="137414"/>
                  </a:lnTo>
                  <a:lnTo>
                    <a:pt x="1136650" y="110337"/>
                  </a:lnTo>
                  <a:lnTo>
                    <a:pt x="1096010" y="93116"/>
                  </a:lnTo>
                  <a:lnTo>
                    <a:pt x="1092250" y="92367"/>
                  </a:lnTo>
                  <a:lnTo>
                    <a:pt x="1091247" y="92163"/>
                  </a:lnTo>
                  <a:lnTo>
                    <a:pt x="1091247" y="92608"/>
                  </a:lnTo>
                  <a:lnTo>
                    <a:pt x="1090028" y="92913"/>
                  </a:lnTo>
                  <a:lnTo>
                    <a:pt x="1088390" y="93319"/>
                  </a:lnTo>
                  <a:lnTo>
                    <a:pt x="1088390" y="91592"/>
                  </a:lnTo>
                  <a:lnTo>
                    <a:pt x="1088390" y="84734"/>
                  </a:lnTo>
                  <a:lnTo>
                    <a:pt x="1064260" y="45161"/>
                  </a:lnTo>
                  <a:lnTo>
                    <a:pt x="1028700" y="17843"/>
                  </a:lnTo>
                  <a:lnTo>
                    <a:pt x="985520" y="2781"/>
                  </a:lnTo>
                  <a:lnTo>
                    <a:pt x="938530" y="25"/>
                  </a:lnTo>
                  <a:lnTo>
                    <a:pt x="894080" y="9550"/>
                  </a:lnTo>
                  <a:lnTo>
                    <a:pt x="853440" y="31394"/>
                  </a:lnTo>
                  <a:lnTo>
                    <a:pt x="847242" y="37249"/>
                  </a:lnTo>
                  <a:lnTo>
                    <a:pt x="845820" y="35966"/>
                  </a:lnTo>
                  <a:lnTo>
                    <a:pt x="807720" y="11137"/>
                  </a:lnTo>
                  <a:lnTo>
                    <a:pt x="763270" y="0"/>
                  </a:lnTo>
                  <a:lnTo>
                    <a:pt x="717550" y="2489"/>
                  </a:lnTo>
                  <a:lnTo>
                    <a:pt x="675640" y="18567"/>
                  </a:lnTo>
                  <a:lnTo>
                    <a:pt x="641350" y="48158"/>
                  </a:lnTo>
                  <a:lnTo>
                    <a:pt x="637768" y="53327"/>
                  </a:lnTo>
                  <a:lnTo>
                    <a:pt x="632460" y="49682"/>
                  </a:lnTo>
                  <a:lnTo>
                    <a:pt x="595630" y="30251"/>
                  </a:lnTo>
                  <a:lnTo>
                    <a:pt x="552450" y="20739"/>
                  </a:lnTo>
                  <a:lnTo>
                    <a:pt x="509270" y="21132"/>
                  </a:lnTo>
                  <a:lnTo>
                    <a:pt x="467360" y="31432"/>
                  </a:lnTo>
                  <a:lnTo>
                    <a:pt x="430530" y="51625"/>
                  </a:lnTo>
                  <a:lnTo>
                    <a:pt x="400050" y="81686"/>
                  </a:lnTo>
                  <a:lnTo>
                    <a:pt x="398500" y="83870"/>
                  </a:lnTo>
                  <a:lnTo>
                    <a:pt x="387350" y="79400"/>
                  </a:lnTo>
                  <a:lnTo>
                    <a:pt x="346710" y="67284"/>
                  </a:lnTo>
                  <a:lnTo>
                    <a:pt x="304800" y="63411"/>
                  </a:lnTo>
                  <a:lnTo>
                    <a:pt x="261620" y="67424"/>
                  </a:lnTo>
                  <a:lnTo>
                    <a:pt x="220980" y="78994"/>
                  </a:lnTo>
                  <a:lnTo>
                    <a:pt x="182880" y="97777"/>
                  </a:lnTo>
                  <a:lnTo>
                    <a:pt x="151130" y="123393"/>
                  </a:lnTo>
                  <a:lnTo>
                    <a:pt x="127000" y="155524"/>
                  </a:lnTo>
                  <a:lnTo>
                    <a:pt x="113030" y="190627"/>
                  </a:lnTo>
                  <a:lnTo>
                    <a:pt x="113030" y="242468"/>
                  </a:lnTo>
                  <a:lnTo>
                    <a:pt x="110350" y="244627"/>
                  </a:lnTo>
                  <a:lnTo>
                    <a:pt x="110490" y="244500"/>
                  </a:lnTo>
                  <a:lnTo>
                    <a:pt x="113030" y="242468"/>
                  </a:lnTo>
                  <a:lnTo>
                    <a:pt x="113030" y="190627"/>
                  </a:lnTo>
                  <a:lnTo>
                    <a:pt x="111760" y="193814"/>
                  </a:lnTo>
                  <a:lnTo>
                    <a:pt x="109220" y="237896"/>
                  </a:lnTo>
                  <a:lnTo>
                    <a:pt x="110032" y="242773"/>
                  </a:lnTo>
                  <a:lnTo>
                    <a:pt x="105410" y="243230"/>
                  </a:lnTo>
                  <a:lnTo>
                    <a:pt x="64770" y="254584"/>
                  </a:lnTo>
                  <a:lnTo>
                    <a:pt x="33020" y="275539"/>
                  </a:lnTo>
                  <a:lnTo>
                    <a:pt x="10160" y="303491"/>
                  </a:lnTo>
                  <a:lnTo>
                    <a:pt x="0" y="335826"/>
                  </a:lnTo>
                  <a:lnTo>
                    <a:pt x="1270" y="369925"/>
                  </a:lnTo>
                  <a:lnTo>
                    <a:pt x="7620" y="382714"/>
                  </a:lnTo>
                  <a:lnTo>
                    <a:pt x="17780" y="403174"/>
                  </a:lnTo>
                  <a:lnTo>
                    <a:pt x="52070" y="432968"/>
                  </a:lnTo>
                  <a:lnTo>
                    <a:pt x="55664" y="434860"/>
                  </a:lnTo>
                  <a:lnTo>
                    <a:pt x="30480" y="474611"/>
                  </a:lnTo>
                  <a:lnTo>
                    <a:pt x="26670" y="514616"/>
                  </a:lnTo>
                  <a:lnTo>
                    <a:pt x="38100" y="544563"/>
                  </a:lnTo>
                  <a:lnTo>
                    <a:pt x="40640" y="551218"/>
                  </a:lnTo>
                  <a:lnTo>
                    <a:pt x="69850" y="581088"/>
                  </a:lnTo>
                  <a:lnTo>
                    <a:pt x="109220" y="600951"/>
                  </a:lnTo>
                  <a:lnTo>
                    <a:pt x="156210" y="607466"/>
                  </a:lnTo>
                  <a:lnTo>
                    <a:pt x="163830" y="607009"/>
                  </a:lnTo>
                  <a:lnTo>
                    <a:pt x="166281" y="606869"/>
                  </a:lnTo>
                  <a:lnTo>
                    <a:pt x="167640" y="608228"/>
                  </a:lnTo>
                  <a:lnTo>
                    <a:pt x="168910" y="609587"/>
                  </a:lnTo>
                  <a:lnTo>
                    <a:pt x="199390" y="641908"/>
                  </a:lnTo>
                  <a:lnTo>
                    <a:pt x="237490" y="667499"/>
                  </a:lnTo>
                  <a:lnTo>
                    <a:pt x="279400" y="685025"/>
                  </a:lnTo>
                  <a:lnTo>
                    <a:pt x="325120" y="694537"/>
                  </a:lnTo>
                  <a:lnTo>
                    <a:pt x="372110" y="696061"/>
                  </a:lnTo>
                  <a:lnTo>
                    <a:pt x="419100" y="689635"/>
                  </a:lnTo>
                  <a:lnTo>
                    <a:pt x="462280" y="675284"/>
                  </a:lnTo>
                  <a:lnTo>
                    <a:pt x="467360" y="672998"/>
                  </a:lnTo>
                  <a:lnTo>
                    <a:pt x="469557" y="672020"/>
                  </a:lnTo>
                  <a:lnTo>
                    <a:pt x="510540" y="707555"/>
                  </a:lnTo>
                  <a:lnTo>
                    <a:pt x="548640" y="726389"/>
                  </a:lnTo>
                  <a:lnTo>
                    <a:pt x="591820" y="737184"/>
                  </a:lnTo>
                  <a:lnTo>
                    <a:pt x="635000" y="739952"/>
                  </a:lnTo>
                  <a:lnTo>
                    <a:pt x="679450" y="734707"/>
                  </a:lnTo>
                  <a:lnTo>
                    <a:pt x="720090" y="721474"/>
                  </a:lnTo>
                  <a:lnTo>
                    <a:pt x="758190" y="700290"/>
                  </a:lnTo>
                  <a:lnTo>
                    <a:pt x="788670" y="671169"/>
                  </a:lnTo>
                  <a:lnTo>
                    <a:pt x="808990" y="638251"/>
                  </a:lnTo>
                  <a:lnTo>
                    <a:pt x="811530" y="634136"/>
                  </a:lnTo>
                  <a:lnTo>
                    <a:pt x="813244" y="630720"/>
                  </a:lnTo>
                  <a:lnTo>
                    <a:pt x="815340" y="631659"/>
                  </a:lnTo>
                  <a:lnTo>
                    <a:pt x="819150" y="633374"/>
                  </a:lnTo>
                  <a:lnTo>
                    <a:pt x="861060" y="646671"/>
                  </a:lnTo>
                  <a:lnTo>
                    <a:pt x="906780" y="649541"/>
                  </a:lnTo>
                  <a:lnTo>
                    <a:pt x="951230" y="642353"/>
                  </a:lnTo>
                  <a:lnTo>
                    <a:pt x="993140" y="625436"/>
                  </a:lnTo>
                  <a:lnTo>
                    <a:pt x="1027430" y="599147"/>
                  </a:lnTo>
                  <a:lnTo>
                    <a:pt x="1052830" y="563841"/>
                  </a:lnTo>
                  <a:lnTo>
                    <a:pt x="1065530" y="519836"/>
                  </a:lnTo>
                  <a:lnTo>
                    <a:pt x="1065530" y="517093"/>
                  </a:lnTo>
                  <a:lnTo>
                    <a:pt x="1074420" y="516026"/>
                  </a:lnTo>
                  <a:lnTo>
                    <a:pt x="1117600" y="504342"/>
                  </a:lnTo>
                  <a:lnTo>
                    <a:pt x="1156970" y="484238"/>
                  </a:lnTo>
                  <a:lnTo>
                    <a:pt x="1188720" y="457149"/>
                  </a:lnTo>
                  <a:lnTo>
                    <a:pt x="1212850" y="424510"/>
                  </a:lnTo>
                  <a:lnTo>
                    <a:pt x="1220470" y="404444"/>
                  </a:lnTo>
                  <a:lnTo>
                    <a:pt x="1226820" y="387731"/>
                  </a:lnTo>
                  <a:lnTo>
                    <a:pt x="1229360" y="348234"/>
                  </a:lnTo>
                  <a:close/>
                </a:path>
              </a:pathLst>
            </a:custGeom>
            <a:solidFill>
              <a:srgbClr val="000000"/>
            </a:solidFill>
          </p:spPr>
          <p:txBody>
            <a:bodyPr wrap="square" lIns="0" tIns="0" rIns="0" bIns="0" rtlCol="0"/>
            <a:lstStyle/>
            <a:p>
              <a:endParaRPr/>
            </a:p>
          </p:txBody>
        </p:sp>
      </p:grpSp>
      <p:sp>
        <p:nvSpPr>
          <p:cNvPr id="10" name="object 10"/>
          <p:cNvSpPr txBox="1"/>
          <p:nvPr/>
        </p:nvSpPr>
        <p:spPr>
          <a:xfrm>
            <a:off x="7087270" y="6307940"/>
            <a:ext cx="1305560" cy="847725"/>
          </a:xfrm>
          <a:prstGeom prst="rect">
            <a:avLst/>
          </a:prstGeom>
        </p:spPr>
        <p:txBody>
          <a:bodyPr vert="horz" wrap="square" lIns="0" tIns="0" rIns="0" bIns="0" rtlCol="0">
            <a:spAutoFit/>
          </a:bodyPr>
          <a:lstStyle/>
          <a:p>
            <a:pPr>
              <a:lnSpc>
                <a:spcPct val="100000"/>
              </a:lnSpc>
            </a:pPr>
            <a:endParaRPr sz="1500">
              <a:latin typeface="Times New Roman"/>
              <a:cs typeface="Times New Roman"/>
            </a:endParaRPr>
          </a:p>
          <a:p>
            <a:pPr marL="282575">
              <a:lnSpc>
                <a:spcPct val="100000"/>
              </a:lnSpc>
              <a:spcBef>
                <a:spcPts val="905"/>
              </a:spcBef>
            </a:pPr>
            <a:r>
              <a:rPr sz="1400" spc="-5" dirty="0">
                <a:latin typeface="Arial"/>
                <a:cs typeface="Arial"/>
              </a:rPr>
              <a:t>Internet</a:t>
            </a:r>
            <a:endParaRPr sz="1400">
              <a:latin typeface="Arial"/>
              <a:cs typeface="Arial"/>
            </a:endParaRPr>
          </a:p>
        </p:txBody>
      </p:sp>
      <p:grpSp>
        <p:nvGrpSpPr>
          <p:cNvPr id="11" name="object 11"/>
          <p:cNvGrpSpPr/>
          <p:nvPr/>
        </p:nvGrpSpPr>
        <p:grpSpPr>
          <a:xfrm>
            <a:off x="2345921" y="6621885"/>
            <a:ext cx="5008880" cy="882650"/>
            <a:chOff x="2307151" y="5734050"/>
            <a:chExt cx="5008880" cy="882650"/>
          </a:xfrm>
        </p:grpSpPr>
        <p:pic>
          <p:nvPicPr>
            <p:cNvPr id="12" name="object 12"/>
            <p:cNvPicPr/>
            <p:nvPr/>
          </p:nvPicPr>
          <p:blipFill>
            <a:blip r:embed="rId4" cstate="print"/>
            <a:stretch>
              <a:fillRect/>
            </a:stretch>
          </p:blipFill>
          <p:spPr>
            <a:xfrm>
              <a:off x="6220205" y="5734050"/>
              <a:ext cx="694944" cy="285750"/>
            </a:xfrm>
            <a:prstGeom prst="rect">
              <a:avLst/>
            </a:prstGeom>
          </p:spPr>
        </p:pic>
        <p:pic>
          <p:nvPicPr>
            <p:cNvPr id="13" name="object 13"/>
            <p:cNvPicPr/>
            <p:nvPr/>
          </p:nvPicPr>
          <p:blipFill>
            <a:blip r:embed="rId5" cstate="print"/>
            <a:stretch>
              <a:fillRect/>
            </a:stretch>
          </p:blipFill>
          <p:spPr>
            <a:xfrm>
              <a:off x="5210555" y="5734050"/>
              <a:ext cx="694944" cy="285750"/>
            </a:xfrm>
            <a:prstGeom prst="rect">
              <a:avLst/>
            </a:prstGeom>
          </p:spPr>
        </p:pic>
        <p:pic>
          <p:nvPicPr>
            <p:cNvPr id="14" name="object 14"/>
            <p:cNvPicPr/>
            <p:nvPr/>
          </p:nvPicPr>
          <p:blipFill>
            <a:blip r:embed="rId6" cstate="print"/>
            <a:stretch>
              <a:fillRect/>
            </a:stretch>
          </p:blipFill>
          <p:spPr>
            <a:xfrm>
              <a:off x="2307151" y="6332219"/>
              <a:ext cx="5008548" cy="284149"/>
            </a:xfrm>
            <a:prstGeom prst="rect">
              <a:avLst/>
            </a:prstGeom>
          </p:spPr>
        </p:pic>
      </p:grpSp>
      <p:sp>
        <p:nvSpPr>
          <p:cNvPr id="17" name="TextBox 16">
            <a:extLst>
              <a:ext uri="{FF2B5EF4-FFF2-40B4-BE49-F238E27FC236}">
                <a16:creationId xmlns:a16="http://schemas.microsoft.com/office/drawing/2014/main" id="{1BD07BA4-C76D-E873-959B-F2FBC375895A}"/>
              </a:ext>
            </a:extLst>
          </p:cNvPr>
          <p:cNvSpPr txBox="1"/>
          <p:nvPr/>
        </p:nvSpPr>
        <p:spPr>
          <a:xfrm>
            <a:off x="554535" y="3897868"/>
            <a:ext cx="5042262" cy="369332"/>
          </a:xfrm>
          <a:prstGeom prst="rect">
            <a:avLst/>
          </a:prstGeom>
          <a:noFill/>
        </p:spPr>
        <p:txBody>
          <a:bodyPr wrap="square">
            <a:spAutoFit/>
          </a:bodyPr>
          <a:lstStyle/>
          <a:p>
            <a:pPr marL="285750" indent="-285750">
              <a:buFont typeface="Arial" panose="020B0604020202020204" pitchFamily="34" charset="0"/>
              <a:buChar char="•"/>
            </a:pPr>
            <a:r>
              <a:rPr lang="en-US" i="1" dirty="0"/>
              <a:t>GPRS: General Packet Radio Services</a:t>
            </a:r>
            <a:r>
              <a:rPr lang="en-US" dirty="0"/>
              <a:t> (</a:t>
            </a:r>
            <a:r>
              <a:rPr lang="en-US" i="1" dirty="0"/>
              <a:t>GPRS</a:t>
            </a:r>
            <a:r>
              <a:rPr lang="en-US" dirty="0"/>
              <a:t>)</a:t>
            </a:r>
            <a:endParaRPr lang="en-IN"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854" y="454406"/>
            <a:ext cx="6553834" cy="1122680"/>
          </a:xfrm>
          <a:prstGeom prst="rect">
            <a:avLst/>
          </a:prstGeom>
        </p:spPr>
        <p:txBody>
          <a:bodyPr vert="horz" wrap="square" lIns="0" tIns="12700" rIns="0" bIns="0" rtlCol="0">
            <a:spAutoFit/>
          </a:bodyPr>
          <a:lstStyle/>
          <a:p>
            <a:pPr marL="12700" marR="5080" indent="672465">
              <a:lnSpc>
                <a:spcPct val="100000"/>
              </a:lnSpc>
              <a:spcBef>
                <a:spcPts val="100"/>
              </a:spcBef>
            </a:pPr>
            <a:r>
              <a:rPr spc="-5" dirty="0"/>
              <a:t>UMTS </a:t>
            </a:r>
            <a:r>
              <a:rPr dirty="0"/>
              <a:t>– </a:t>
            </a:r>
            <a:r>
              <a:rPr spc="-5" dirty="0"/>
              <a:t>Universal Mobile  </a:t>
            </a:r>
            <a:r>
              <a:rPr dirty="0"/>
              <a:t>Telecommunications </a:t>
            </a:r>
            <a:r>
              <a:rPr spc="-5" dirty="0"/>
              <a:t>System</a:t>
            </a:r>
            <a:r>
              <a:rPr spc="-110" dirty="0"/>
              <a:t> </a:t>
            </a:r>
            <a:r>
              <a:rPr dirty="0"/>
              <a:t>(2)</a:t>
            </a:r>
          </a:p>
        </p:txBody>
      </p:sp>
      <p:grpSp>
        <p:nvGrpSpPr>
          <p:cNvPr id="4" name="object 4"/>
          <p:cNvGrpSpPr/>
          <p:nvPr/>
        </p:nvGrpSpPr>
        <p:grpSpPr>
          <a:xfrm>
            <a:off x="2219705" y="4269485"/>
            <a:ext cx="5766435" cy="1083945"/>
            <a:chOff x="2219705" y="4269485"/>
            <a:chExt cx="5766435" cy="1083945"/>
          </a:xfrm>
        </p:grpSpPr>
        <p:pic>
          <p:nvPicPr>
            <p:cNvPr id="5" name="object 5"/>
            <p:cNvPicPr/>
            <p:nvPr/>
          </p:nvPicPr>
          <p:blipFill>
            <a:blip r:embed="rId2" cstate="print"/>
            <a:stretch>
              <a:fillRect/>
            </a:stretch>
          </p:blipFill>
          <p:spPr>
            <a:xfrm>
              <a:off x="2219705" y="4269485"/>
              <a:ext cx="5766066" cy="1083564"/>
            </a:xfrm>
            <a:prstGeom prst="rect">
              <a:avLst/>
            </a:prstGeom>
          </p:spPr>
        </p:pic>
        <p:sp>
          <p:nvSpPr>
            <p:cNvPr id="6" name="object 6"/>
            <p:cNvSpPr/>
            <p:nvPr/>
          </p:nvSpPr>
          <p:spPr>
            <a:xfrm>
              <a:off x="4790499" y="4955285"/>
              <a:ext cx="269240" cy="398145"/>
            </a:xfrm>
            <a:custGeom>
              <a:avLst/>
              <a:gdLst/>
              <a:ahLst/>
              <a:cxnLst/>
              <a:rect l="l" t="t" r="r" b="b"/>
              <a:pathLst>
                <a:path w="269239" h="398145">
                  <a:moveTo>
                    <a:pt x="82790" y="367198"/>
                  </a:moveTo>
                  <a:lnTo>
                    <a:pt x="55820" y="317753"/>
                  </a:lnTo>
                  <a:lnTo>
                    <a:pt x="0" y="397764"/>
                  </a:lnTo>
                  <a:lnTo>
                    <a:pt x="69536" y="397764"/>
                  </a:lnTo>
                  <a:lnTo>
                    <a:pt x="69536" y="375665"/>
                  </a:lnTo>
                  <a:lnTo>
                    <a:pt x="82790" y="367198"/>
                  </a:lnTo>
                  <a:close/>
                </a:path>
                <a:path w="269239" h="398145">
                  <a:moveTo>
                    <a:pt x="96400" y="392150"/>
                  </a:moveTo>
                  <a:lnTo>
                    <a:pt x="82790" y="367198"/>
                  </a:lnTo>
                  <a:lnTo>
                    <a:pt x="69536" y="375665"/>
                  </a:lnTo>
                  <a:lnTo>
                    <a:pt x="84506" y="397764"/>
                  </a:lnTo>
                  <a:lnTo>
                    <a:pt x="87858" y="397764"/>
                  </a:lnTo>
                  <a:lnTo>
                    <a:pt x="96400" y="392150"/>
                  </a:lnTo>
                  <a:close/>
                </a:path>
                <a:path w="269239" h="398145">
                  <a:moveTo>
                    <a:pt x="84506" y="397764"/>
                  </a:moveTo>
                  <a:lnTo>
                    <a:pt x="69536" y="375665"/>
                  </a:lnTo>
                  <a:lnTo>
                    <a:pt x="69536" y="397764"/>
                  </a:lnTo>
                  <a:lnTo>
                    <a:pt x="84506" y="397764"/>
                  </a:lnTo>
                  <a:close/>
                </a:path>
                <a:path w="269239" h="398145">
                  <a:moveTo>
                    <a:pt x="239734" y="250953"/>
                  </a:moveTo>
                  <a:lnTo>
                    <a:pt x="239734" y="77332"/>
                  </a:lnTo>
                  <a:lnTo>
                    <a:pt x="239615" y="129498"/>
                  </a:lnTo>
                  <a:lnTo>
                    <a:pt x="236717" y="172050"/>
                  </a:lnTo>
                  <a:lnTo>
                    <a:pt x="213032" y="241742"/>
                  </a:lnTo>
                  <a:lnTo>
                    <a:pt x="187470" y="275601"/>
                  </a:lnTo>
                  <a:lnTo>
                    <a:pt x="149578" y="313281"/>
                  </a:lnTo>
                  <a:lnTo>
                    <a:pt x="96968" y="358139"/>
                  </a:lnTo>
                  <a:lnTo>
                    <a:pt x="82790" y="367198"/>
                  </a:lnTo>
                  <a:lnTo>
                    <a:pt x="96400" y="392150"/>
                  </a:lnTo>
                  <a:lnTo>
                    <a:pt x="112208" y="381761"/>
                  </a:lnTo>
                  <a:lnTo>
                    <a:pt x="160909" y="341743"/>
                  </a:lnTo>
                  <a:lnTo>
                    <a:pt x="198512" y="306220"/>
                  </a:lnTo>
                  <a:lnTo>
                    <a:pt x="226407" y="273162"/>
                  </a:lnTo>
                  <a:lnTo>
                    <a:pt x="239734" y="250953"/>
                  </a:lnTo>
                  <a:close/>
                </a:path>
                <a:path w="269239" h="398145">
                  <a:moveTo>
                    <a:pt x="99462" y="397764"/>
                  </a:moveTo>
                  <a:lnTo>
                    <a:pt x="96400" y="392150"/>
                  </a:lnTo>
                  <a:lnTo>
                    <a:pt x="87858" y="397764"/>
                  </a:lnTo>
                  <a:lnTo>
                    <a:pt x="99462" y="397764"/>
                  </a:lnTo>
                  <a:close/>
                </a:path>
                <a:path w="269239" h="398145">
                  <a:moveTo>
                    <a:pt x="268853" y="73834"/>
                  </a:moveTo>
                  <a:lnTo>
                    <a:pt x="267656" y="12953"/>
                  </a:lnTo>
                  <a:lnTo>
                    <a:pt x="267656" y="1483"/>
                  </a:lnTo>
                  <a:lnTo>
                    <a:pt x="239462" y="0"/>
                  </a:lnTo>
                  <a:lnTo>
                    <a:pt x="239462" y="12191"/>
                  </a:lnTo>
                  <a:lnTo>
                    <a:pt x="239734" y="250953"/>
                  </a:lnTo>
                  <a:lnTo>
                    <a:pt x="245982" y="240542"/>
                  </a:lnTo>
                  <a:lnTo>
                    <a:pt x="258625" y="206328"/>
                  </a:lnTo>
                  <a:lnTo>
                    <a:pt x="265726" y="168492"/>
                  </a:lnTo>
                  <a:lnTo>
                    <a:pt x="267656" y="140000"/>
                  </a:lnTo>
                  <a:lnTo>
                    <a:pt x="267656" y="12953"/>
                  </a:lnTo>
                  <a:lnTo>
                    <a:pt x="268418" y="1523"/>
                  </a:lnTo>
                  <a:lnTo>
                    <a:pt x="268418" y="128753"/>
                  </a:lnTo>
                  <a:lnTo>
                    <a:pt x="268672" y="125004"/>
                  </a:lnTo>
                  <a:lnTo>
                    <a:pt x="268853" y="73834"/>
                  </a:lnTo>
                  <a:close/>
                </a:path>
              </a:pathLst>
            </a:custGeom>
            <a:solidFill>
              <a:srgbClr val="FF2BD8"/>
            </a:solidFill>
          </p:spPr>
          <p:txBody>
            <a:bodyPr wrap="square" lIns="0" tIns="0" rIns="0" bIns="0" rtlCol="0"/>
            <a:lstStyle/>
            <a:p>
              <a:endParaRPr/>
            </a:p>
          </p:txBody>
        </p:sp>
      </p:grpSp>
      <p:sp>
        <p:nvSpPr>
          <p:cNvPr id="7" name="object 7"/>
          <p:cNvSpPr txBox="1"/>
          <p:nvPr/>
        </p:nvSpPr>
        <p:spPr>
          <a:xfrm>
            <a:off x="1450339" y="2016506"/>
            <a:ext cx="7545070" cy="2938145"/>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Air interface based on CDMA over </a:t>
            </a:r>
            <a:r>
              <a:rPr sz="2400" dirty="0">
                <a:latin typeface="Arial"/>
                <a:cs typeface="Arial"/>
              </a:rPr>
              <a:t>5 </a:t>
            </a:r>
            <a:r>
              <a:rPr sz="2400" spc="-5" dirty="0">
                <a:latin typeface="Arial"/>
                <a:cs typeface="Arial"/>
              </a:rPr>
              <a:t>MHz channels</a:t>
            </a:r>
            <a:endParaRPr sz="2400">
              <a:latin typeface="Arial"/>
              <a:cs typeface="Arial"/>
            </a:endParaRPr>
          </a:p>
          <a:p>
            <a:pPr marL="469900" indent="-457200">
              <a:lnSpc>
                <a:spcPct val="100000"/>
              </a:lnSpc>
              <a:spcBef>
                <a:spcPts val="600"/>
              </a:spcBef>
              <a:buClr>
                <a:srgbClr val="0000FF"/>
              </a:buClr>
              <a:buChar char="•"/>
              <a:tabLst>
                <a:tab pos="469265" algn="l"/>
                <a:tab pos="469900" algn="l"/>
                <a:tab pos="1435735" algn="l"/>
              </a:tabLst>
            </a:pPr>
            <a:r>
              <a:rPr sz="2400" spc="-5" dirty="0">
                <a:latin typeface="Arial"/>
                <a:cs typeface="Arial"/>
              </a:rPr>
              <a:t>Rates	over users &lt;14.4 Mbps (HSPDA) per </a:t>
            </a:r>
            <a:r>
              <a:rPr sz="2400" dirty="0">
                <a:latin typeface="Arial"/>
                <a:cs typeface="Arial"/>
              </a:rPr>
              <a:t>5</a:t>
            </a:r>
            <a:r>
              <a:rPr sz="2400" spc="-25" dirty="0">
                <a:latin typeface="Arial"/>
                <a:cs typeface="Arial"/>
              </a:rPr>
              <a:t> </a:t>
            </a:r>
            <a:r>
              <a:rPr sz="2400" spc="-5" dirty="0">
                <a:latin typeface="Arial"/>
                <a:cs typeface="Arial"/>
              </a:rPr>
              <a:t>MHz</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CDMA allows </a:t>
            </a:r>
            <a:r>
              <a:rPr sz="2400" dirty="0">
                <a:latin typeface="Arial"/>
                <a:cs typeface="Arial"/>
              </a:rPr>
              <a:t>frequency </a:t>
            </a:r>
            <a:r>
              <a:rPr sz="2400" spc="-5" dirty="0">
                <a:latin typeface="Arial"/>
                <a:cs typeface="Arial"/>
              </a:rPr>
              <a:t>reuse over all</a:t>
            </a:r>
            <a:r>
              <a:rPr sz="2400" spc="40" dirty="0">
                <a:latin typeface="Arial"/>
                <a:cs typeface="Arial"/>
              </a:rPr>
              <a:t> </a:t>
            </a:r>
            <a:r>
              <a:rPr sz="2400" spc="-5" dirty="0">
                <a:latin typeface="Arial"/>
                <a:cs typeface="Arial"/>
              </a:rPr>
              <a:t>cells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CDMA permits soft handoff (connected to both</a:t>
            </a:r>
            <a:r>
              <a:rPr sz="2400" spc="-15" dirty="0">
                <a:latin typeface="Arial"/>
                <a:cs typeface="Arial"/>
              </a:rPr>
              <a:t> </a:t>
            </a:r>
            <a:r>
              <a:rPr sz="2400" spc="-5" dirty="0">
                <a:latin typeface="Arial"/>
                <a:cs typeface="Arial"/>
              </a:rPr>
              <a:t>cells)</a:t>
            </a:r>
            <a:endParaRPr sz="2400">
              <a:latin typeface="Arial"/>
              <a:cs typeface="Arial"/>
            </a:endParaRPr>
          </a:p>
          <a:p>
            <a:pPr>
              <a:lnSpc>
                <a:spcPct val="100000"/>
              </a:lnSpc>
            </a:pPr>
            <a:endParaRPr sz="2700">
              <a:latin typeface="Arial"/>
              <a:cs typeface="Arial"/>
            </a:endParaRPr>
          </a:p>
          <a:p>
            <a:pPr marL="3295650" marR="3481704" indent="635" algn="ctr">
              <a:lnSpc>
                <a:spcPct val="100000"/>
              </a:lnSpc>
              <a:spcBef>
                <a:spcPts val="1585"/>
              </a:spcBef>
            </a:pPr>
            <a:r>
              <a:rPr sz="1800" spc="-5" dirty="0">
                <a:latin typeface="Arial"/>
                <a:cs typeface="Arial"/>
              </a:rPr>
              <a:t>Soft  </a:t>
            </a:r>
            <a:r>
              <a:rPr sz="1800" dirty="0">
                <a:latin typeface="Arial"/>
                <a:cs typeface="Arial"/>
              </a:rPr>
              <a:t>hando</a:t>
            </a:r>
            <a:r>
              <a:rPr sz="1800" spc="-35" dirty="0">
                <a:latin typeface="Arial"/>
                <a:cs typeface="Arial"/>
              </a:rPr>
              <a:t>f</a:t>
            </a:r>
            <a:r>
              <a:rPr sz="1800" dirty="0">
                <a:latin typeface="Arial"/>
                <a:cs typeface="Arial"/>
              </a:rPr>
              <a:t>f</a:t>
            </a:r>
            <a:endParaRPr sz="1800">
              <a:latin typeface="Arial"/>
              <a:cs typeface="Arial"/>
            </a:endParaRPr>
          </a:p>
        </p:txBody>
      </p:sp>
      <p:grpSp>
        <p:nvGrpSpPr>
          <p:cNvPr id="8" name="object 8"/>
          <p:cNvGrpSpPr/>
          <p:nvPr/>
        </p:nvGrpSpPr>
        <p:grpSpPr>
          <a:xfrm>
            <a:off x="2219705" y="4955285"/>
            <a:ext cx="5755640" cy="1274445"/>
            <a:chOff x="2219705" y="4955285"/>
            <a:chExt cx="5755640" cy="1274445"/>
          </a:xfrm>
        </p:grpSpPr>
        <p:sp>
          <p:nvSpPr>
            <p:cNvPr id="9" name="object 9"/>
            <p:cNvSpPr/>
            <p:nvPr/>
          </p:nvSpPr>
          <p:spPr>
            <a:xfrm>
              <a:off x="5174722" y="4955285"/>
              <a:ext cx="268605" cy="398145"/>
            </a:xfrm>
            <a:custGeom>
              <a:avLst/>
              <a:gdLst/>
              <a:ahLst/>
              <a:cxnLst/>
              <a:rect l="l" t="t" r="r" b="b"/>
              <a:pathLst>
                <a:path w="268604" h="398145">
                  <a:moveTo>
                    <a:pt x="1046" y="145841"/>
                  </a:moveTo>
                  <a:lnTo>
                    <a:pt x="1046" y="71576"/>
                  </a:lnTo>
                  <a:lnTo>
                    <a:pt x="0" y="118786"/>
                  </a:lnTo>
                  <a:lnTo>
                    <a:pt x="1046" y="145841"/>
                  </a:lnTo>
                  <a:close/>
                </a:path>
                <a:path w="268604" h="398145">
                  <a:moveTo>
                    <a:pt x="29737" y="12191"/>
                  </a:moveTo>
                  <a:lnTo>
                    <a:pt x="28975" y="0"/>
                  </a:lnTo>
                  <a:lnTo>
                    <a:pt x="781" y="761"/>
                  </a:lnTo>
                  <a:lnTo>
                    <a:pt x="781" y="24383"/>
                  </a:lnTo>
                  <a:lnTo>
                    <a:pt x="1046" y="145841"/>
                  </a:lnTo>
                  <a:lnTo>
                    <a:pt x="1820" y="165848"/>
                  </a:lnTo>
                  <a:lnTo>
                    <a:pt x="10687" y="212597"/>
                  </a:lnTo>
                  <a:lnTo>
                    <a:pt x="13735" y="219455"/>
                  </a:lnTo>
                  <a:lnTo>
                    <a:pt x="16021" y="226314"/>
                  </a:lnTo>
                  <a:lnTo>
                    <a:pt x="28924" y="249653"/>
                  </a:lnTo>
                  <a:lnTo>
                    <a:pt x="28924" y="130059"/>
                  </a:lnTo>
                  <a:lnTo>
                    <a:pt x="28966" y="77710"/>
                  </a:lnTo>
                  <a:lnTo>
                    <a:pt x="29737" y="12191"/>
                  </a:lnTo>
                  <a:close/>
                </a:path>
                <a:path w="268604" h="398145">
                  <a:moveTo>
                    <a:pt x="185870" y="367340"/>
                  </a:moveTo>
                  <a:lnTo>
                    <a:pt x="119328" y="313353"/>
                  </a:lnTo>
                  <a:lnTo>
                    <a:pt x="81577" y="275812"/>
                  </a:lnTo>
                  <a:lnTo>
                    <a:pt x="55937" y="242115"/>
                  </a:lnTo>
                  <a:lnTo>
                    <a:pt x="31887" y="172641"/>
                  </a:lnTo>
                  <a:lnTo>
                    <a:pt x="28924" y="130059"/>
                  </a:lnTo>
                  <a:lnTo>
                    <a:pt x="28924" y="249653"/>
                  </a:lnTo>
                  <a:lnTo>
                    <a:pt x="67984" y="303876"/>
                  </a:lnTo>
                  <a:lnTo>
                    <a:pt x="101647" y="337006"/>
                  </a:lnTo>
                  <a:lnTo>
                    <a:pt x="137179" y="367284"/>
                  </a:lnTo>
                  <a:lnTo>
                    <a:pt x="172488" y="392149"/>
                  </a:lnTo>
                  <a:lnTo>
                    <a:pt x="185870" y="367340"/>
                  </a:lnTo>
                  <a:close/>
                </a:path>
                <a:path w="268604" h="398145">
                  <a:moveTo>
                    <a:pt x="181275" y="397764"/>
                  </a:moveTo>
                  <a:lnTo>
                    <a:pt x="172488" y="392149"/>
                  </a:lnTo>
                  <a:lnTo>
                    <a:pt x="169460" y="397764"/>
                  </a:lnTo>
                  <a:lnTo>
                    <a:pt x="181275" y="397764"/>
                  </a:lnTo>
                  <a:close/>
                </a:path>
                <a:path w="268604" h="398145">
                  <a:moveTo>
                    <a:pt x="198901" y="375666"/>
                  </a:moveTo>
                  <a:lnTo>
                    <a:pt x="185870" y="367340"/>
                  </a:lnTo>
                  <a:lnTo>
                    <a:pt x="172488" y="392149"/>
                  </a:lnTo>
                  <a:lnTo>
                    <a:pt x="181275" y="397764"/>
                  </a:lnTo>
                  <a:lnTo>
                    <a:pt x="184644" y="397764"/>
                  </a:lnTo>
                  <a:lnTo>
                    <a:pt x="198901" y="375666"/>
                  </a:lnTo>
                  <a:close/>
                </a:path>
                <a:path w="268604" h="398145">
                  <a:moveTo>
                    <a:pt x="198901" y="397764"/>
                  </a:moveTo>
                  <a:lnTo>
                    <a:pt x="198901" y="375666"/>
                  </a:lnTo>
                  <a:lnTo>
                    <a:pt x="184644" y="397764"/>
                  </a:lnTo>
                  <a:lnTo>
                    <a:pt x="198901" y="397764"/>
                  </a:lnTo>
                  <a:close/>
                </a:path>
                <a:path w="268604" h="398145">
                  <a:moveTo>
                    <a:pt x="268438" y="397764"/>
                  </a:moveTo>
                  <a:lnTo>
                    <a:pt x="212617" y="317753"/>
                  </a:lnTo>
                  <a:lnTo>
                    <a:pt x="185870" y="367340"/>
                  </a:lnTo>
                  <a:lnTo>
                    <a:pt x="198901" y="375666"/>
                  </a:lnTo>
                  <a:lnTo>
                    <a:pt x="198901" y="397764"/>
                  </a:lnTo>
                  <a:lnTo>
                    <a:pt x="268438" y="397764"/>
                  </a:lnTo>
                  <a:close/>
                </a:path>
              </a:pathLst>
            </a:custGeom>
            <a:solidFill>
              <a:srgbClr val="FF2BD8"/>
            </a:solidFill>
          </p:spPr>
          <p:txBody>
            <a:bodyPr wrap="square" lIns="0" tIns="0" rIns="0" bIns="0" rtlCol="0"/>
            <a:lstStyle/>
            <a:p>
              <a:endParaRPr/>
            </a:p>
          </p:txBody>
        </p:sp>
        <p:pic>
          <p:nvPicPr>
            <p:cNvPr id="10" name="object 10"/>
            <p:cNvPicPr/>
            <p:nvPr/>
          </p:nvPicPr>
          <p:blipFill>
            <a:blip r:embed="rId3" cstate="print"/>
            <a:stretch>
              <a:fillRect/>
            </a:stretch>
          </p:blipFill>
          <p:spPr>
            <a:xfrm>
              <a:off x="2219705" y="5353049"/>
              <a:ext cx="5755599" cy="876099"/>
            </a:xfrm>
            <a:prstGeom prst="rect">
              <a:avLst/>
            </a:prstGeom>
          </p:spPr>
        </p:pic>
        <p:sp>
          <p:nvSpPr>
            <p:cNvPr id="11" name="object 11"/>
            <p:cNvSpPr/>
            <p:nvPr/>
          </p:nvSpPr>
          <p:spPr>
            <a:xfrm>
              <a:off x="4754880" y="5353062"/>
              <a:ext cx="723900" cy="51435"/>
            </a:xfrm>
            <a:custGeom>
              <a:avLst/>
              <a:gdLst/>
              <a:ahLst/>
              <a:cxnLst/>
              <a:rect l="l" t="t" r="r" b="b"/>
              <a:pathLst>
                <a:path w="723900" h="51435">
                  <a:moveTo>
                    <a:pt x="160020" y="45707"/>
                  </a:moveTo>
                  <a:lnTo>
                    <a:pt x="135077" y="0"/>
                  </a:lnTo>
                  <a:lnTo>
                    <a:pt x="123469" y="0"/>
                  </a:lnTo>
                  <a:lnTo>
                    <a:pt x="120116" y="0"/>
                  </a:lnTo>
                  <a:lnTo>
                    <a:pt x="35610" y="0"/>
                  </a:lnTo>
                  <a:lnTo>
                    <a:pt x="0" y="51041"/>
                  </a:lnTo>
                  <a:lnTo>
                    <a:pt x="160020" y="45707"/>
                  </a:lnTo>
                  <a:close/>
                </a:path>
                <a:path w="723900" h="51435">
                  <a:moveTo>
                    <a:pt x="723900" y="51041"/>
                  </a:moveTo>
                  <a:lnTo>
                    <a:pt x="688276" y="0"/>
                  </a:lnTo>
                  <a:lnTo>
                    <a:pt x="604481" y="0"/>
                  </a:lnTo>
                  <a:lnTo>
                    <a:pt x="601116" y="0"/>
                  </a:lnTo>
                  <a:lnTo>
                    <a:pt x="589292" y="0"/>
                  </a:lnTo>
                  <a:lnTo>
                    <a:pt x="564642" y="45707"/>
                  </a:lnTo>
                  <a:lnTo>
                    <a:pt x="723900" y="51041"/>
                  </a:lnTo>
                  <a:close/>
                </a:path>
              </a:pathLst>
            </a:custGeom>
            <a:solidFill>
              <a:srgbClr val="FF2BD8"/>
            </a:solidFill>
          </p:spPr>
          <p:txBody>
            <a:bodyPr wrap="square" lIns="0" tIns="0" rIns="0" bIns="0" rtlCol="0"/>
            <a:lstStyle/>
            <a:p>
              <a:endParaRPr/>
            </a:p>
          </p:txBody>
        </p:sp>
        <p:sp>
          <p:nvSpPr>
            <p:cNvPr id="12" name="object 12"/>
            <p:cNvSpPr/>
            <p:nvPr/>
          </p:nvSpPr>
          <p:spPr>
            <a:xfrm>
              <a:off x="3524250" y="5905499"/>
              <a:ext cx="600710" cy="247650"/>
            </a:xfrm>
            <a:custGeom>
              <a:avLst/>
              <a:gdLst/>
              <a:ahLst/>
              <a:cxnLst/>
              <a:rect l="l" t="t" r="r" b="b"/>
              <a:pathLst>
                <a:path w="600710" h="247650">
                  <a:moveTo>
                    <a:pt x="600455" y="247650"/>
                  </a:moveTo>
                  <a:lnTo>
                    <a:pt x="600455" y="0"/>
                  </a:lnTo>
                  <a:lnTo>
                    <a:pt x="0" y="0"/>
                  </a:lnTo>
                  <a:lnTo>
                    <a:pt x="0" y="247650"/>
                  </a:lnTo>
                  <a:lnTo>
                    <a:pt x="600455" y="247650"/>
                  </a:lnTo>
                  <a:close/>
                </a:path>
              </a:pathLst>
            </a:custGeom>
            <a:solidFill>
              <a:srgbClr val="FFFFFF"/>
            </a:solidFill>
          </p:spPr>
          <p:txBody>
            <a:bodyPr wrap="square" lIns="0" tIns="0" rIns="0" bIns="0" rtlCol="0"/>
            <a:lstStyle/>
            <a:p>
              <a:endParaRPr/>
            </a:p>
          </p:txBody>
        </p:sp>
        <p:sp>
          <p:nvSpPr>
            <p:cNvPr id="13" name="object 13"/>
            <p:cNvSpPr/>
            <p:nvPr/>
          </p:nvSpPr>
          <p:spPr>
            <a:xfrm>
              <a:off x="3572255" y="5966459"/>
              <a:ext cx="467359" cy="110489"/>
            </a:xfrm>
            <a:custGeom>
              <a:avLst/>
              <a:gdLst/>
              <a:ahLst/>
              <a:cxnLst/>
              <a:rect l="l" t="t" r="r" b="b"/>
              <a:pathLst>
                <a:path w="467360" h="110489">
                  <a:moveTo>
                    <a:pt x="428996" y="55204"/>
                  </a:moveTo>
                  <a:lnTo>
                    <a:pt x="412601" y="45599"/>
                  </a:lnTo>
                  <a:lnTo>
                    <a:pt x="0" y="44196"/>
                  </a:lnTo>
                  <a:lnTo>
                    <a:pt x="0" y="63246"/>
                  </a:lnTo>
                  <a:lnTo>
                    <a:pt x="412712" y="64649"/>
                  </a:lnTo>
                  <a:lnTo>
                    <a:pt x="428996" y="55204"/>
                  </a:lnTo>
                  <a:close/>
                </a:path>
                <a:path w="467360" h="110489">
                  <a:moveTo>
                    <a:pt x="448056" y="66511"/>
                  </a:moveTo>
                  <a:lnTo>
                    <a:pt x="448056" y="64770"/>
                  </a:lnTo>
                  <a:lnTo>
                    <a:pt x="412601" y="64714"/>
                  </a:lnTo>
                  <a:lnTo>
                    <a:pt x="366522" y="91440"/>
                  </a:lnTo>
                  <a:lnTo>
                    <a:pt x="361950" y="93726"/>
                  </a:lnTo>
                  <a:lnTo>
                    <a:pt x="360426" y="99822"/>
                  </a:lnTo>
                  <a:lnTo>
                    <a:pt x="363474" y="104394"/>
                  </a:lnTo>
                  <a:lnTo>
                    <a:pt x="365760" y="108966"/>
                  </a:lnTo>
                  <a:lnTo>
                    <a:pt x="371856" y="110490"/>
                  </a:lnTo>
                  <a:lnTo>
                    <a:pt x="376428" y="107442"/>
                  </a:lnTo>
                  <a:lnTo>
                    <a:pt x="448056" y="66511"/>
                  </a:lnTo>
                  <a:close/>
                </a:path>
                <a:path w="467360" h="110489">
                  <a:moveTo>
                    <a:pt x="467106" y="55626"/>
                  </a:moveTo>
                  <a:lnTo>
                    <a:pt x="376428" y="2286"/>
                  </a:lnTo>
                  <a:lnTo>
                    <a:pt x="371856" y="0"/>
                  </a:lnTo>
                  <a:lnTo>
                    <a:pt x="366522" y="1524"/>
                  </a:lnTo>
                  <a:lnTo>
                    <a:pt x="363474" y="5334"/>
                  </a:lnTo>
                  <a:lnTo>
                    <a:pt x="361188" y="9906"/>
                  </a:lnTo>
                  <a:lnTo>
                    <a:pt x="362712" y="16002"/>
                  </a:lnTo>
                  <a:lnTo>
                    <a:pt x="367284" y="19050"/>
                  </a:lnTo>
                  <a:lnTo>
                    <a:pt x="412601" y="45599"/>
                  </a:lnTo>
                  <a:lnTo>
                    <a:pt x="448056" y="45720"/>
                  </a:lnTo>
                  <a:lnTo>
                    <a:pt x="448056" y="66511"/>
                  </a:lnTo>
                  <a:lnTo>
                    <a:pt x="467106" y="55626"/>
                  </a:lnTo>
                  <a:close/>
                </a:path>
                <a:path w="467360" h="110489">
                  <a:moveTo>
                    <a:pt x="448056" y="64770"/>
                  </a:moveTo>
                  <a:lnTo>
                    <a:pt x="448056" y="45720"/>
                  </a:lnTo>
                  <a:lnTo>
                    <a:pt x="412601" y="45599"/>
                  </a:lnTo>
                  <a:lnTo>
                    <a:pt x="428996" y="55204"/>
                  </a:lnTo>
                  <a:lnTo>
                    <a:pt x="442722" y="47244"/>
                  </a:lnTo>
                  <a:lnTo>
                    <a:pt x="442722" y="64751"/>
                  </a:lnTo>
                  <a:lnTo>
                    <a:pt x="448056" y="64770"/>
                  </a:lnTo>
                  <a:close/>
                </a:path>
                <a:path w="467360" h="110489">
                  <a:moveTo>
                    <a:pt x="442722" y="64751"/>
                  </a:moveTo>
                  <a:lnTo>
                    <a:pt x="442722" y="63246"/>
                  </a:lnTo>
                  <a:lnTo>
                    <a:pt x="428996" y="55204"/>
                  </a:lnTo>
                  <a:lnTo>
                    <a:pt x="412712" y="64649"/>
                  </a:lnTo>
                  <a:lnTo>
                    <a:pt x="442722" y="64751"/>
                  </a:lnTo>
                  <a:close/>
                </a:path>
                <a:path w="467360" h="110489">
                  <a:moveTo>
                    <a:pt x="442722" y="63246"/>
                  </a:moveTo>
                  <a:lnTo>
                    <a:pt x="442722" y="47244"/>
                  </a:lnTo>
                  <a:lnTo>
                    <a:pt x="428996" y="55204"/>
                  </a:lnTo>
                  <a:lnTo>
                    <a:pt x="442722" y="63246"/>
                  </a:lnTo>
                  <a:close/>
                </a:path>
              </a:pathLst>
            </a:custGeom>
            <a:solidFill>
              <a:srgbClr val="FF2BD8"/>
            </a:solidFill>
          </p:spPr>
          <p:txBody>
            <a:bodyPr wrap="square" lIns="0" tIns="0" rIns="0" bIns="0" rtlCol="0"/>
            <a:lstStyle/>
            <a:p>
              <a:endParaRPr/>
            </a:p>
          </p:txBody>
        </p:sp>
        <p:sp>
          <p:nvSpPr>
            <p:cNvPr id="14" name="object 14"/>
            <p:cNvSpPr/>
            <p:nvPr/>
          </p:nvSpPr>
          <p:spPr>
            <a:xfrm>
              <a:off x="6057900" y="5905499"/>
              <a:ext cx="600710" cy="247650"/>
            </a:xfrm>
            <a:custGeom>
              <a:avLst/>
              <a:gdLst/>
              <a:ahLst/>
              <a:cxnLst/>
              <a:rect l="l" t="t" r="r" b="b"/>
              <a:pathLst>
                <a:path w="600709" h="247650">
                  <a:moveTo>
                    <a:pt x="600455" y="247650"/>
                  </a:moveTo>
                  <a:lnTo>
                    <a:pt x="600455" y="0"/>
                  </a:lnTo>
                  <a:lnTo>
                    <a:pt x="0" y="0"/>
                  </a:lnTo>
                  <a:lnTo>
                    <a:pt x="0" y="247650"/>
                  </a:lnTo>
                  <a:lnTo>
                    <a:pt x="600455" y="247650"/>
                  </a:lnTo>
                  <a:close/>
                </a:path>
              </a:pathLst>
            </a:custGeom>
            <a:solidFill>
              <a:srgbClr val="FFFFFF"/>
            </a:solidFill>
          </p:spPr>
          <p:txBody>
            <a:bodyPr wrap="square" lIns="0" tIns="0" rIns="0" bIns="0" rtlCol="0"/>
            <a:lstStyle/>
            <a:p>
              <a:endParaRPr/>
            </a:p>
          </p:txBody>
        </p:sp>
        <p:sp>
          <p:nvSpPr>
            <p:cNvPr id="15" name="object 15"/>
            <p:cNvSpPr/>
            <p:nvPr/>
          </p:nvSpPr>
          <p:spPr>
            <a:xfrm>
              <a:off x="6134100" y="5966459"/>
              <a:ext cx="467359" cy="110489"/>
            </a:xfrm>
            <a:custGeom>
              <a:avLst/>
              <a:gdLst/>
              <a:ahLst/>
              <a:cxnLst/>
              <a:rect l="l" t="t" r="r" b="b"/>
              <a:pathLst>
                <a:path w="467359" h="110489">
                  <a:moveTo>
                    <a:pt x="429689" y="55244"/>
                  </a:moveTo>
                  <a:lnTo>
                    <a:pt x="413061" y="45600"/>
                  </a:lnTo>
                  <a:lnTo>
                    <a:pt x="762" y="44195"/>
                  </a:lnTo>
                  <a:lnTo>
                    <a:pt x="0" y="63245"/>
                  </a:lnTo>
                  <a:lnTo>
                    <a:pt x="413469" y="64652"/>
                  </a:lnTo>
                  <a:lnTo>
                    <a:pt x="429689" y="55244"/>
                  </a:lnTo>
                  <a:close/>
                </a:path>
                <a:path w="467359" h="110489">
                  <a:moveTo>
                    <a:pt x="467106" y="55625"/>
                  </a:moveTo>
                  <a:lnTo>
                    <a:pt x="377190" y="2285"/>
                  </a:lnTo>
                  <a:lnTo>
                    <a:pt x="372618" y="0"/>
                  </a:lnTo>
                  <a:lnTo>
                    <a:pt x="366522" y="1523"/>
                  </a:lnTo>
                  <a:lnTo>
                    <a:pt x="364236" y="5333"/>
                  </a:lnTo>
                  <a:lnTo>
                    <a:pt x="361188" y="9905"/>
                  </a:lnTo>
                  <a:lnTo>
                    <a:pt x="362712" y="16001"/>
                  </a:lnTo>
                  <a:lnTo>
                    <a:pt x="367284" y="19049"/>
                  </a:lnTo>
                  <a:lnTo>
                    <a:pt x="413061" y="45600"/>
                  </a:lnTo>
                  <a:lnTo>
                    <a:pt x="448056" y="45719"/>
                  </a:lnTo>
                  <a:lnTo>
                    <a:pt x="448056" y="66511"/>
                  </a:lnTo>
                  <a:lnTo>
                    <a:pt x="467106" y="55625"/>
                  </a:lnTo>
                  <a:close/>
                </a:path>
                <a:path w="467359" h="110489">
                  <a:moveTo>
                    <a:pt x="448056" y="66511"/>
                  </a:moveTo>
                  <a:lnTo>
                    <a:pt x="448056" y="64769"/>
                  </a:lnTo>
                  <a:lnTo>
                    <a:pt x="413469" y="64652"/>
                  </a:lnTo>
                  <a:lnTo>
                    <a:pt x="367284" y="91439"/>
                  </a:lnTo>
                  <a:lnTo>
                    <a:pt x="362712" y="93725"/>
                  </a:lnTo>
                  <a:lnTo>
                    <a:pt x="361188" y="99821"/>
                  </a:lnTo>
                  <a:lnTo>
                    <a:pt x="363474" y="104393"/>
                  </a:lnTo>
                  <a:lnTo>
                    <a:pt x="366522" y="108965"/>
                  </a:lnTo>
                  <a:lnTo>
                    <a:pt x="371856" y="110489"/>
                  </a:lnTo>
                  <a:lnTo>
                    <a:pt x="376428" y="107441"/>
                  </a:lnTo>
                  <a:lnTo>
                    <a:pt x="448056" y="66511"/>
                  </a:lnTo>
                  <a:close/>
                </a:path>
                <a:path w="467359" h="110489">
                  <a:moveTo>
                    <a:pt x="448056" y="64769"/>
                  </a:moveTo>
                  <a:lnTo>
                    <a:pt x="448056" y="45719"/>
                  </a:lnTo>
                  <a:lnTo>
                    <a:pt x="413061" y="45600"/>
                  </a:lnTo>
                  <a:lnTo>
                    <a:pt x="429689" y="55244"/>
                  </a:lnTo>
                  <a:lnTo>
                    <a:pt x="443484" y="47243"/>
                  </a:lnTo>
                  <a:lnTo>
                    <a:pt x="443484" y="64754"/>
                  </a:lnTo>
                  <a:lnTo>
                    <a:pt x="448056" y="64769"/>
                  </a:lnTo>
                  <a:close/>
                </a:path>
                <a:path w="467359" h="110489">
                  <a:moveTo>
                    <a:pt x="443484" y="64754"/>
                  </a:moveTo>
                  <a:lnTo>
                    <a:pt x="443484" y="63245"/>
                  </a:lnTo>
                  <a:lnTo>
                    <a:pt x="429689" y="55244"/>
                  </a:lnTo>
                  <a:lnTo>
                    <a:pt x="413469" y="64652"/>
                  </a:lnTo>
                  <a:lnTo>
                    <a:pt x="443484" y="64754"/>
                  </a:lnTo>
                  <a:close/>
                </a:path>
                <a:path w="467359" h="110489">
                  <a:moveTo>
                    <a:pt x="443484" y="63245"/>
                  </a:moveTo>
                  <a:lnTo>
                    <a:pt x="443484" y="47243"/>
                  </a:lnTo>
                  <a:lnTo>
                    <a:pt x="429689" y="55244"/>
                  </a:lnTo>
                  <a:lnTo>
                    <a:pt x="443484" y="63245"/>
                  </a:lnTo>
                  <a:close/>
                </a:path>
              </a:pathLst>
            </a:custGeom>
            <a:solidFill>
              <a:srgbClr val="FF2BD8"/>
            </a:solidFill>
          </p:spPr>
          <p:txBody>
            <a:bodyPr wrap="square" lIns="0" tIns="0" rIns="0" bIns="0" rtlCol="0"/>
            <a:lstStyle/>
            <a:p>
              <a:endParaRPr/>
            </a:p>
          </p:txBody>
        </p:sp>
      </p:grpSp>
      <p:grpSp>
        <p:nvGrpSpPr>
          <p:cNvPr id="16" name="object 16"/>
          <p:cNvGrpSpPr/>
          <p:nvPr/>
        </p:nvGrpSpPr>
        <p:grpSpPr>
          <a:xfrm>
            <a:off x="2249423" y="6332220"/>
            <a:ext cx="5971540" cy="307340"/>
            <a:chOff x="2249423" y="6332220"/>
            <a:chExt cx="5971540" cy="307340"/>
          </a:xfrm>
        </p:grpSpPr>
        <p:pic>
          <p:nvPicPr>
            <p:cNvPr id="17" name="object 17"/>
            <p:cNvPicPr/>
            <p:nvPr/>
          </p:nvPicPr>
          <p:blipFill>
            <a:blip r:embed="rId4" cstate="print"/>
            <a:stretch>
              <a:fillRect/>
            </a:stretch>
          </p:blipFill>
          <p:spPr>
            <a:xfrm>
              <a:off x="2439197" y="6351169"/>
              <a:ext cx="5342875" cy="221080"/>
            </a:xfrm>
            <a:prstGeom prst="rect">
              <a:avLst/>
            </a:prstGeom>
          </p:spPr>
        </p:pic>
        <p:sp>
          <p:nvSpPr>
            <p:cNvPr id="18" name="object 18"/>
            <p:cNvSpPr/>
            <p:nvPr/>
          </p:nvSpPr>
          <p:spPr>
            <a:xfrm>
              <a:off x="2249423" y="6332220"/>
              <a:ext cx="5971540" cy="307340"/>
            </a:xfrm>
            <a:custGeom>
              <a:avLst/>
              <a:gdLst/>
              <a:ahLst/>
              <a:cxnLst/>
              <a:rect l="l" t="t" r="r" b="b"/>
              <a:pathLst>
                <a:path w="5971540" h="307340">
                  <a:moveTo>
                    <a:pt x="5971032" y="307086"/>
                  </a:moveTo>
                  <a:lnTo>
                    <a:pt x="5971032" y="0"/>
                  </a:lnTo>
                  <a:lnTo>
                    <a:pt x="0" y="0"/>
                  </a:lnTo>
                  <a:lnTo>
                    <a:pt x="0" y="307086"/>
                  </a:lnTo>
                  <a:lnTo>
                    <a:pt x="5971032" y="307086"/>
                  </a:lnTo>
                  <a:close/>
                </a:path>
              </a:pathLst>
            </a:custGeom>
            <a:solidFill>
              <a:srgbClr val="FFFFFF"/>
            </a:solidFill>
          </p:spPr>
          <p:txBody>
            <a:bodyPr wrap="square" lIns="0" tIns="0" rIns="0" bIns="0" rtlCol="0"/>
            <a:lstStyle/>
            <a:p>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7146" y="728726"/>
            <a:ext cx="3404235" cy="574040"/>
          </a:xfrm>
          <a:prstGeom prst="rect">
            <a:avLst/>
          </a:prstGeom>
        </p:spPr>
        <p:txBody>
          <a:bodyPr vert="horz" wrap="square" lIns="0" tIns="12700" rIns="0" bIns="0" rtlCol="0">
            <a:spAutoFit/>
          </a:bodyPr>
          <a:lstStyle/>
          <a:p>
            <a:pPr marL="12700">
              <a:lnSpc>
                <a:spcPct val="100000"/>
              </a:lnSpc>
              <a:spcBef>
                <a:spcPts val="100"/>
              </a:spcBef>
            </a:pPr>
            <a:r>
              <a:rPr spc="-5" dirty="0"/>
              <a:t>Cable</a:t>
            </a:r>
            <a:r>
              <a:rPr spc="-105" dirty="0"/>
              <a:t> </a:t>
            </a:r>
            <a:r>
              <a:rPr dirty="0"/>
              <a:t>Television</a:t>
            </a:r>
          </a:p>
        </p:txBody>
      </p:sp>
      <p:sp>
        <p:nvSpPr>
          <p:cNvPr id="3" name="object 3"/>
          <p:cNvSpPr txBox="1"/>
          <p:nvPr/>
        </p:nvSpPr>
        <p:spPr>
          <a:xfrm>
            <a:off x="1917445" y="2396744"/>
            <a:ext cx="3415665" cy="1793239"/>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Arial"/>
                <a:cs typeface="Arial"/>
              </a:rPr>
              <a:t>Internet over cable</a:t>
            </a:r>
            <a:r>
              <a:rPr sz="2400" spc="-4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Spectrum allocation</a:t>
            </a:r>
            <a:r>
              <a:rPr sz="2400" spc="-5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Cable modems</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ADSL vs. cable</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0" y="728726"/>
            <a:ext cx="3910329" cy="574040"/>
          </a:xfrm>
          <a:prstGeom prst="rect">
            <a:avLst/>
          </a:prstGeom>
        </p:spPr>
        <p:txBody>
          <a:bodyPr vert="horz" wrap="square" lIns="0" tIns="12700" rIns="0" bIns="0" rtlCol="0">
            <a:spAutoFit/>
          </a:bodyPr>
          <a:lstStyle/>
          <a:p>
            <a:pPr marL="12700">
              <a:lnSpc>
                <a:spcPct val="100000"/>
              </a:lnSpc>
              <a:spcBef>
                <a:spcPts val="100"/>
              </a:spcBef>
            </a:pPr>
            <a:r>
              <a:rPr dirty="0"/>
              <a:t>Internet </a:t>
            </a:r>
            <a:r>
              <a:rPr spc="-5" dirty="0"/>
              <a:t>over</a:t>
            </a:r>
            <a:r>
              <a:rPr spc="-125" dirty="0"/>
              <a:t> </a:t>
            </a:r>
            <a:r>
              <a:rPr spc="-5" dirty="0"/>
              <a:t>Cable</a:t>
            </a:r>
          </a:p>
        </p:txBody>
      </p:sp>
      <p:sp>
        <p:nvSpPr>
          <p:cNvPr id="3" name="object 3"/>
          <p:cNvSpPr txBox="1"/>
          <p:nvPr/>
        </p:nvSpPr>
        <p:spPr>
          <a:xfrm>
            <a:off x="838200" y="1711197"/>
            <a:ext cx="7529195" cy="127508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Internet over cable reuses the cable television</a:t>
            </a:r>
            <a:r>
              <a:rPr sz="2400" spc="50" dirty="0">
                <a:latin typeface="Arial"/>
                <a:cs typeface="Arial"/>
              </a:rPr>
              <a:t> </a:t>
            </a:r>
            <a:r>
              <a:rPr sz="2400" spc="-5" dirty="0">
                <a:latin typeface="Arial"/>
                <a:cs typeface="Arial"/>
              </a:rPr>
              <a:t>plant</a:t>
            </a:r>
            <a:endParaRPr sz="2400" dirty="0">
              <a:latin typeface="Arial"/>
              <a:cs typeface="Arial"/>
            </a:endParaRPr>
          </a:p>
          <a:p>
            <a:pPr marL="469265" marR="5080" indent="-457200">
              <a:lnSpc>
                <a:spcPct val="100000"/>
              </a:lnSpc>
              <a:spcBef>
                <a:spcPts val="600"/>
              </a:spcBef>
              <a:buClr>
                <a:srgbClr val="0000FF"/>
              </a:buClr>
              <a:buChar char="•"/>
              <a:tabLst>
                <a:tab pos="469265" algn="l"/>
                <a:tab pos="469900" algn="l"/>
              </a:tabLst>
            </a:pPr>
            <a:r>
              <a:rPr sz="2400" spc="-5" dirty="0">
                <a:latin typeface="Arial"/>
                <a:cs typeface="Arial"/>
              </a:rPr>
              <a:t>Data </a:t>
            </a:r>
            <a:r>
              <a:rPr sz="2400" dirty="0">
                <a:latin typeface="Arial"/>
                <a:cs typeface="Arial"/>
              </a:rPr>
              <a:t>is </a:t>
            </a:r>
            <a:r>
              <a:rPr sz="2400" spc="-5" dirty="0">
                <a:latin typeface="Arial"/>
                <a:cs typeface="Arial"/>
              </a:rPr>
              <a:t>sent on the shared cable tree from the head-  end, not on </a:t>
            </a:r>
            <a:r>
              <a:rPr sz="2400" dirty="0">
                <a:latin typeface="Arial"/>
                <a:cs typeface="Arial"/>
              </a:rPr>
              <a:t>a </a:t>
            </a:r>
            <a:r>
              <a:rPr sz="2400" spc="-5" dirty="0">
                <a:latin typeface="Arial"/>
                <a:cs typeface="Arial"/>
              </a:rPr>
              <a:t>dedicated line per subscriber</a:t>
            </a:r>
            <a:r>
              <a:rPr sz="2400" spc="25" dirty="0">
                <a:latin typeface="Arial"/>
                <a:cs typeface="Arial"/>
              </a:rPr>
              <a:t> </a:t>
            </a:r>
            <a:r>
              <a:rPr sz="2400" spc="-5" dirty="0">
                <a:latin typeface="Arial"/>
                <a:cs typeface="Arial"/>
              </a:rPr>
              <a:t>(DSL)</a:t>
            </a:r>
            <a:endParaRPr sz="2400" dirty="0">
              <a:latin typeface="Arial"/>
              <a:cs typeface="Arial"/>
            </a:endParaRPr>
          </a:p>
        </p:txBody>
      </p:sp>
      <p:grpSp>
        <p:nvGrpSpPr>
          <p:cNvPr id="4" name="object 4"/>
          <p:cNvGrpSpPr/>
          <p:nvPr/>
        </p:nvGrpSpPr>
        <p:grpSpPr>
          <a:xfrm>
            <a:off x="1041967" y="3394709"/>
            <a:ext cx="7521575" cy="2937510"/>
            <a:chOff x="1041967" y="3394709"/>
            <a:chExt cx="7521575" cy="2937510"/>
          </a:xfrm>
        </p:grpSpPr>
        <p:pic>
          <p:nvPicPr>
            <p:cNvPr id="5" name="object 5"/>
            <p:cNvPicPr/>
            <p:nvPr/>
          </p:nvPicPr>
          <p:blipFill>
            <a:blip r:embed="rId2" cstate="print"/>
            <a:stretch>
              <a:fillRect/>
            </a:stretch>
          </p:blipFill>
          <p:spPr>
            <a:xfrm>
              <a:off x="2152650" y="3394709"/>
              <a:ext cx="6410705" cy="1958340"/>
            </a:xfrm>
            <a:prstGeom prst="rect">
              <a:avLst/>
            </a:prstGeom>
          </p:spPr>
        </p:pic>
        <p:sp>
          <p:nvSpPr>
            <p:cNvPr id="6" name="object 6"/>
            <p:cNvSpPr/>
            <p:nvPr/>
          </p:nvSpPr>
          <p:spPr>
            <a:xfrm>
              <a:off x="1041958" y="4884889"/>
              <a:ext cx="1477645" cy="468630"/>
            </a:xfrm>
            <a:custGeom>
              <a:avLst/>
              <a:gdLst/>
              <a:ahLst/>
              <a:cxnLst/>
              <a:rect l="l" t="t" r="r" b="b"/>
              <a:pathLst>
                <a:path w="1477645" h="468629">
                  <a:moveTo>
                    <a:pt x="1226680" y="468172"/>
                  </a:moveTo>
                  <a:lnTo>
                    <a:pt x="1215555" y="458089"/>
                  </a:lnTo>
                  <a:lnTo>
                    <a:pt x="1179271" y="437680"/>
                  </a:lnTo>
                  <a:lnTo>
                    <a:pt x="1167079" y="432346"/>
                  </a:lnTo>
                  <a:lnTo>
                    <a:pt x="1163269" y="441490"/>
                  </a:lnTo>
                  <a:lnTo>
                    <a:pt x="1175461" y="446824"/>
                  </a:lnTo>
                  <a:lnTo>
                    <a:pt x="1209611" y="465709"/>
                  </a:lnTo>
                  <a:lnTo>
                    <a:pt x="1212367" y="468172"/>
                  </a:lnTo>
                  <a:lnTo>
                    <a:pt x="1226680" y="468172"/>
                  </a:lnTo>
                  <a:close/>
                </a:path>
                <a:path w="1477645" h="468629">
                  <a:moveTo>
                    <a:pt x="1477314" y="382092"/>
                  </a:moveTo>
                  <a:lnTo>
                    <a:pt x="1464386" y="340639"/>
                  </a:lnTo>
                  <a:lnTo>
                    <a:pt x="1436827" y="298996"/>
                  </a:lnTo>
                  <a:lnTo>
                    <a:pt x="1431836" y="294005"/>
                  </a:lnTo>
                  <a:lnTo>
                    <a:pt x="1435303" y="287566"/>
                  </a:lnTo>
                  <a:lnTo>
                    <a:pt x="1436116" y="284073"/>
                  </a:lnTo>
                  <a:lnTo>
                    <a:pt x="1445361" y="244779"/>
                  </a:lnTo>
                  <a:lnTo>
                    <a:pt x="1439849" y="205371"/>
                  </a:lnTo>
                  <a:lnTo>
                    <a:pt x="1421523" y="170510"/>
                  </a:lnTo>
                  <a:lnTo>
                    <a:pt x="1393139" y="141338"/>
                  </a:lnTo>
                  <a:lnTo>
                    <a:pt x="1357439" y="119011"/>
                  </a:lnTo>
                  <a:lnTo>
                    <a:pt x="1317193" y="104686"/>
                  </a:lnTo>
                  <a:lnTo>
                    <a:pt x="1311135" y="103682"/>
                  </a:lnTo>
                  <a:lnTo>
                    <a:pt x="1310335" y="100876"/>
                  </a:lnTo>
                  <a:lnTo>
                    <a:pt x="1291297" y="64389"/>
                  </a:lnTo>
                  <a:lnTo>
                    <a:pt x="1262722" y="36118"/>
                  </a:lnTo>
                  <a:lnTo>
                    <a:pt x="1227048" y="16014"/>
                  </a:lnTo>
                  <a:lnTo>
                    <a:pt x="1186700" y="4025"/>
                  </a:lnTo>
                  <a:lnTo>
                    <a:pt x="1144143" y="101"/>
                  </a:lnTo>
                  <a:lnTo>
                    <a:pt x="1101813" y="4178"/>
                  </a:lnTo>
                  <a:lnTo>
                    <a:pt x="1062164" y="16192"/>
                  </a:lnTo>
                  <a:lnTo>
                    <a:pt x="1027633" y="36106"/>
                  </a:lnTo>
                  <a:lnTo>
                    <a:pt x="1019581" y="42545"/>
                  </a:lnTo>
                  <a:lnTo>
                    <a:pt x="1016965" y="39916"/>
                  </a:lnTo>
                  <a:lnTo>
                    <a:pt x="978471" y="15760"/>
                  </a:lnTo>
                  <a:lnTo>
                    <a:pt x="934288" y="2425"/>
                  </a:lnTo>
                  <a:lnTo>
                    <a:pt x="887818" y="0"/>
                  </a:lnTo>
                  <a:lnTo>
                    <a:pt x="842441" y="8559"/>
                  </a:lnTo>
                  <a:lnTo>
                    <a:pt x="801547" y="28194"/>
                  </a:lnTo>
                  <a:lnTo>
                    <a:pt x="768553" y="58966"/>
                  </a:lnTo>
                  <a:lnTo>
                    <a:pt x="767740" y="60109"/>
                  </a:lnTo>
                  <a:lnTo>
                    <a:pt x="761695" y="55918"/>
                  </a:lnTo>
                  <a:lnTo>
                    <a:pt x="723658" y="36957"/>
                  </a:lnTo>
                  <a:lnTo>
                    <a:pt x="681329" y="25819"/>
                  </a:lnTo>
                  <a:lnTo>
                    <a:pt x="636917" y="22606"/>
                  </a:lnTo>
                  <a:lnTo>
                    <a:pt x="592645" y="27470"/>
                  </a:lnTo>
                  <a:lnTo>
                    <a:pt x="550722" y="40525"/>
                  </a:lnTo>
                  <a:lnTo>
                    <a:pt x="513359" y="61912"/>
                  </a:lnTo>
                  <a:lnTo>
                    <a:pt x="482803" y="91732"/>
                  </a:lnTo>
                  <a:lnTo>
                    <a:pt x="480314" y="95046"/>
                  </a:lnTo>
                  <a:lnTo>
                    <a:pt x="466039" y="89446"/>
                  </a:lnTo>
                  <a:lnTo>
                    <a:pt x="424827" y="77114"/>
                  </a:lnTo>
                  <a:lnTo>
                    <a:pt x="380415" y="71856"/>
                  </a:lnTo>
                  <a:lnTo>
                    <a:pt x="334645" y="73507"/>
                  </a:lnTo>
                  <a:lnTo>
                    <a:pt x="289369" y="81940"/>
                  </a:lnTo>
                  <a:lnTo>
                    <a:pt x="246468" y="96977"/>
                  </a:lnTo>
                  <a:lnTo>
                    <a:pt x="207772" y="118491"/>
                  </a:lnTo>
                  <a:lnTo>
                    <a:pt x="175158" y="146329"/>
                  </a:lnTo>
                  <a:lnTo>
                    <a:pt x="150456" y="180327"/>
                  </a:lnTo>
                  <a:lnTo>
                    <a:pt x="136855" y="216839"/>
                  </a:lnTo>
                  <a:lnTo>
                    <a:pt x="136855" y="272326"/>
                  </a:lnTo>
                  <a:lnTo>
                    <a:pt x="134518" y="272529"/>
                  </a:lnTo>
                  <a:lnTo>
                    <a:pt x="136855" y="272326"/>
                  </a:lnTo>
                  <a:lnTo>
                    <a:pt x="136855" y="216839"/>
                  </a:lnTo>
                  <a:lnTo>
                    <a:pt x="135547" y="220345"/>
                  </a:lnTo>
                  <a:lnTo>
                    <a:pt x="132283" y="266230"/>
                  </a:lnTo>
                  <a:lnTo>
                    <a:pt x="133337" y="272630"/>
                  </a:lnTo>
                  <a:lnTo>
                    <a:pt x="127711" y="273088"/>
                  </a:lnTo>
                  <a:lnTo>
                    <a:pt x="84747" y="283565"/>
                  </a:lnTo>
                  <a:lnTo>
                    <a:pt x="49250" y="302552"/>
                  </a:lnTo>
                  <a:lnTo>
                    <a:pt x="5626" y="358127"/>
                  </a:lnTo>
                  <a:lnTo>
                    <a:pt x="0" y="390753"/>
                  </a:lnTo>
                  <a:lnTo>
                    <a:pt x="6845" y="423964"/>
                  </a:lnTo>
                  <a:lnTo>
                    <a:pt x="9677" y="428345"/>
                  </a:lnTo>
                  <a:lnTo>
                    <a:pt x="27406" y="455764"/>
                  </a:lnTo>
                  <a:lnTo>
                    <a:pt x="42926" y="468160"/>
                  </a:lnTo>
                  <a:lnTo>
                    <a:pt x="59245" y="468160"/>
                  </a:lnTo>
                  <a:lnTo>
                    <a:pt x="40805" y="455803"/>
                  </a:lnTo>
                  <a:lnTo>
                    <a:pt x="17945" y="425615"/>
                  </a:lnTo>
                  <a:lnTo>
                    <a:pt x="9677" y="393547"/>
                  </a:lnTo>
                  <a:lnTo>
                    <a:pt x="14592" y="361759"/>
                  </a:lnTo>
                  <a:lnTo>
                    <a:pt x="31267" y="332473"/>
                  </a:lnTo>
                  <a:lnTo>
                    <a:pt x="58280" y="307860"/>
                  </a:lnTo>
                  <a:lnTo>
                    <a:pt x="94195" y="290131"/>
                  </a:lnTo>
                  <a:lnTo>
                    <a:pt x="133045" y="282384"/>
                  </a:lnTo>
                  <a:lnTo>
                    <a:pt x="135255" y="281952"/>
                  </a:lnTo>
                  <a:lnTo>
                    <a:pt x="136855" y="289090"/>
                  </a:lnTo>
                  <a:lnTo>
                    <a:pt x="139141" y="295948"/>
                  </a:lnTo>
                  <a:lnTo>
                    <a:pt x="142189" y="302806"/>
                  </a:lnTo>
                  <a:lnTo>
                    <a:pt x="150571" y="299758"/>
                  </a:lnTo>
                  <a:lnTo>
                    <a:pt x="148285" y="292900"/>
                  </a:lnTo>
                  <a:lnTo>
                    <a:pt x="145999" y="286804"/>
                  </a:lnTo>
                  <a:lnTo>
                    <a:pt x="142951" y="273088"/>
                  </a:lnTo>
                  <a:lnTo>
                    <a:pt x="141427" y="256324"/>
                  </a:lnTo>
                  <a:lnTo>
                    <a:pt x="141427" y="239560"/>
                  </a:lnTo>
                  <a:lnTo>
                    <a:pt x="154965" y="192760"/>
                  </a:lnTo>
                  <a:lnTo>
                    <a:pt x="181305" y="154266"/>
                  </a:lnTo>
                  <a:lnTo>
                    <a:pt x="217424" y="123748"/>
                  </a:lnTo>
                  <a:lnTo>
                    <a:pt x="260299" y="100876"/>
                  </a:lnTo>
                  <a:lnTo>
                    <a:pt x="280873" y="94018"/>
                  </a:lnTo>
                  <a:lnTo>
                    <a:pt x="290779" y="90970"/>
                  </a:lnTo>
                  <a:lnTo>
                    <a:pt x="312242" y="86334"/>
                  </a:lnTo>
                  <a:lnTo>
                    <a:pt x="331673" y="83261"/>
                  </a:lnTo>
                  <a:lnTo>
                    <a:pt x="351231" y="81559"/>
                  </a:lnTo>
                  <a:lnTo>
                    <a:pt x="373075" y="81064"/>
                  </a:lnTo>
                  <a:lnTo>
                    <a:pt x="391363" y="82588"/>
                  </a:lnTo>
                  <a:lnTo>
                    <a:pt x="413613" y="85305"/>
                  </a:lnTo>
                  <a:lnTo>
                    <a:pt x="436600" y="89992"/>
                  </a:lnTo>
                  <a:lnTo>
                    <a:pt x="459066" y="96520"/>
                  </a:lnTo>
                  <a:lnTo>
                    <a:pt x="478231" y="104089"/>
                  </a:lnTo>
                  <a:lnTo>
                    <a:pt x="479755" y="104686"/>
                  </a:lnTo>
                  <a:lnTo>
                    <a:pt x="491185" y="110020"/>
                  </a:lnTo>
                  <a:lnTo>
                    <a:pt x="502615" y="116116"/>
                  </a:lnTo>
                  <a:lnTo>
                    <a:pt x="513283" y="122974"/>
                  </a:lnTo>
                  <a:lnTo>
                    <a:pt x="523189" y="129832"/>
                  </a:lnTo>
                  <a:lnTo>
                    <a:pt x="528523" y="122212"/>
                  </a:lnTo>
                  <a:lnTo>
                    <a:pt x="517855" y="114592"/>
                  </a:lnTo>
                  <a:lnTo>
                    <a:pt x="507187" y="107734"/>
                  </a:lnTo>
                  <a:lnTo>
                    <a:pt x="494995" y="101638"/>
                  </a:lnTo>
                  <a:lnTo>
                    <a:pt x="489064" y="98882"/>
                  </a:lnTo>
                  <a:lnTo>
                    <a:pt x="490423" y="97066"/>
                  </a:lnTo>
                  <a:lnTo>
                    <a:pt x="537933" y="57505"/>
                  </a:lnTo>
                  <a:lnTo>
                    <a:pt x="581393" y="39966"/>
                  </a:lnTo>
                  <a:lnTo>
                    <a:pt x="627938" y="32499"/>
                  </a:lnTo>
                  <a:lnTo>
                    <a:pt x="674827" y="34582"/>
                  </a:lnTo>
                  <a:lnTo>
                    <a:pt x="716737" y="44488"/>
                  </a:lnTo>
                  <a:lnTo>
                    <a:pt x="756361" y="64300"/>
                  </a:lnTo>
                  <a:lnTo>
                    <a:pt x="762127" y="68300"/>
                  </a:lnTo>
                  <a:lnTo>
                    <a:pt x="761695" y="68872"/>
                  </a:lnTo>
                  <a:lnTo>
                    <a:pt x="758647" y="75730"/>
                  </a:lnTo>
                  <a:lnTo>
                    <a:pt x="755599" y="83350"/>
                  </a:lnTo>
                  <a:lnTo>
                    <a:pt x="753313" y="90208"/>
                  </a:lnTo>
                  <a:lnTo>
                    <a:pt x="762457" y="92494"/>
                  </a:lnTo>
                  <a:lnTo>
                    <a:pt x="764743" y="85636"/>
                  </a:lnTo>
                  <a:lnTo>
                    <a:pt x="767029" y="79540"/>
                  </a:lnTo>
                  <a:lnTo>
                    <a:pt x="770839" y="73444"/>
                  </a:lnTo>
                  <a:lnTo>
                    <a:pt x="773633" y="67856"/>
                  </a:lnTo>
                  <a:lnTo>
                    <a:pt x="776173" y="64300"/>
                  </a:lnTo>
                  <a:lnTo>
                    <a:pt x="811644" y="33007"/>
                  </a:lnTo>
                  <a:lnTo>
                    <a:pt x="855421" y="14770"/>
                  </a:lnTo>
                  <a:lnTo>
                    <a:pt x="896569" y="9436"/>
                  </a:lnTo>
                  <a:lnTo>
                    <a:pt x="910285" y="9436"/>
                  </a:lnTo>
                  <a:lnTo>
                    <a:pt x="952195" y="16294"/>
                  </a:lnTo>
                  <a:lnTo>
                    <a:pt x="997661" y="37223"/>
                  </a:lnTo>
                  <a:lnTo>
                    <a:pt x="1010589" y="47332"/>
                  </a:lnTo>
                  <a:lnTo>
                    <a:pt x="1007821" y="49822"/>
                  </a:lnTo>
                  <a:lnTo>
                    <a:pt x="1000963" y="58204"/>
                  </a:lnTo>
                  <a:lnTo>
                    <a:pt x="994867" y="65824"/>
                  </a:lnTo>
                  <a:lnTo>
                    <a:pt x="989533" y="74206"/>
                  </a:lnTo>
                  <a:lnTo>
                    <a:pt x="997153" y="79540"/>
                  </a:lnTo>
                  <a:lnTo>
                    <a:pt x="1002487" y="71158"/>
                  </a:lnTo>
                  <a:lnTo>
                    <a:pt x="1008583" y="63538"/>
                  </a:lnTo>
                  <a:lnTo>
                    <a:pt x="1014679" y="56680"/>
                  </a:lnTo>
                  <a:lnTo>
                    <a:pt x="1018489" y="53251"/>
                  </a:lnTo>
                  <a:lnTo>
                    <a:pt x="1019251" y="53632"/>
                  </a:lnTo>
                  <a:lnTo>
                    <a:pt x="1022299" y="52870"/>
                  </a:lnTo>
                  <a:lnTo>
                    <a:pt x="1058875" y="28486"/>
                  </a:lnTo>
                  <a:lnTo>
                    <a:pt x="1101547" y="14008"/>
                  </a:lnTo>
                  <a:lnTo>
                    <a:pt x="1139647" y="9436"/>
                  </a:lnTo>
                  <a:lnTo>
                    <a:pt x="1147267" y="9436"/>
                  </a:lnTo>
                  <a:lnTo>
                    <a:pt x="1190879" y="14452"/>
                  </a:lnTo>
                  <a:lnTo>
                    <a:pt x="1232801" y="29159"/>
                  </a:lnTo>
                  <a:lnTo>
                    <a:pt x="1269111" y="53822"/>
                  </a:lnTo>
                  <a:lnTo>
                    <a:pt x="1295857" y="88684"/>
                  </a:lnTo>
                  <a:lnTo>
                    <a:pt x="1301191" y="103924"/>
                  </a:lnTo>
                  <a:lnTo>
                    <a:pt x="1302715" y="108496"/>
                  </a:lnTo>
                  <a:lnTo>
                    <a:pt x="1303934" y="110324"/>
                  </a:lnTo>
                  <a:lnTo>
                    <a:pt x="1304239" y="111544"/>
                  </a:lnTo>
                  <a:lnTo>
                    <a:pt x="1305001" y="117640"/>
                  </a:lnTo>
                  <a:lnTo>
                    <a:pt x="1305001" y="129070"/>
                  </a:lnTo>
                  <a:lnTo>
                    <a:pt x="1314907" y="128308"/>
                  </a:lnTo>
                  <a:lnTo>
                    <a:pt x="1314907" y="122212"/>
                  </a:lnTo>
                  <a:lnTo>
                    <a:pt x="1313916" y="114325"/>
                  </a:lnTo>
                  <a:lnTo>
                    <a:pt x="1314907" y="114592"/>
                  </a:lnTo>
                  <a:lnTo>
                    <a:pt x="1324051" y="116878"/>
                  </a:lnTo>
                  <a:lnTo>
                    <a:pt x="1331671" y="119164"/>
                  </a:lnTo>
                  <a:lnTo>
                    <a:pt x="1340053" y="122212"/>
                  </a:lnTo>
                  <a:lnTo>
                    <a:pt x="1355293" y="129070"/>
                  </a:lnTo>
                  <a:lnTo>
                    <a:pt x="1362151" y="132118"/>
                  </a:lnTo>
                  <a:lnTo>
                    <a:pt x="1398536" y="158991"/>
                  </a:lnTo>
                  <a:lnTo>
                    <a:pt x="1423873" y="192316"/>
                  </a:lnTo>
                  <a:lnTo>
                    <a:pt x="1435519" y="230365"/>
                  </a:lnTo>
                  <a:lnTo>
                    <a:pt x="1436116" y="242671"/>
                  </a:lnTo>
                  <a:lnTo>
                    <a:pt x="1434985" y="254965"/>
                  </a:lnTo>
                  <a:lnTo>
                    <a:pt x="1432255" y="268516"/>
                  </a:lnTo>
                  <a:lnTo>
                    <a:pt x="1429969" y="275374"/>
                  </a:lnTo>
                  <a:lnTo>
                    <a:pt x="1426159" y="284518"/>
                  </a:lnTo>
                  <a:lnTo>
                    <a:pt x="1422514" y="291185"/>
                  </a:lnTo>
                  <a:lnTo>
                    <a:pt x="1421587" y="290614"/>
                  </a:lnTo>
                  <a:lnTo>
                    <a:pt x="1417015" y="297472"/>
                  </a:lnTo>
                  <a:lnTo>
                    <a:pt x="1391094" y="326402"/>
                  </a:lnTo>
                  <a:lnTo>
                    <a:pt x="1373581" y="340144"/>
                  </a:lnTo>
                  <a:lnTo>
                    <a:pt x="1378915" y="347764"/>
                  </a:lnTo>
                  <a:lnTo>
                    <a:pt x="1416888" y="313702"/>
                  </a:lnTo>
                  <a:lnTo>
                    <a:pt x="1425905" y="301790"/>
                  </a:lnTo>
                  <a:lnTo>
                    <a:pt x="1429207" y="305092"/>
                  </a:lnTo>
                  <a:lnTo>
                    <a:pt x="1458925" y="350812"/>
                  </a:lnTo>
                  <a:lnTo>
                    <a:pt x="1467307" y="382816"/>
                  </a:lnTo>
                  <a:lnTo>
                    <a:pt x="1468831" y="391198"/>
                  </a:lnTo>
                  <a:lnTo>
                    <a:pt x="1468831" y="407200"/>
                  </a:lnTo>
                  <a:lnTo>
                    <a:pt x="1456715" y="456819"/>
                  </a:lnTo>
                  <a:lnTo>
                    <a:pt x="1449133" y="468160"/>
                  </a:lnTo>
                  <a:lnTo>
                    <a:pt x="1460677" y="468160"/>
                  </a:lnTo>
                  <a:lnTo>
                    <a:pt x="1465668" y="460133"/>
                  </a:lnTo>
                  <a:lnTo>
                    <a:pt x="1468831" y="449770"/>
                  </a:lnTo>
                  <a:lnTo>
                    <a:pt x="1477213" y="422275"/>
                  </a:lnTo>
                  <a:lnTo>
                    <a:pt x="1477314" y="382092"/>
                  </a:lnTo>
                  <a:close/>
                </a:path>
              </a:pathLst>
            </a:custGeom>
            <a:solidFill>
              <a:srgbClr val="000000"/>
            </a:solidFill>
          </p:spPr>
          <p:txBody>
            <a:bodyPr wrap="square" lIns="0" tIns="0" rIns="0" bIns="0" rtlCol="0"/>
            <a:lstStyle/>
            <a:p>
              <a:endParaRPr/>
            </a:p>
          </p:txBody>
        </p:sp>
        <p:pic>
          <p:nvPicPr>
            <p:cNvPr id="7" name="object 7"/>
            <p:cNvPicPr/>
            <p:nvPr/>
          </p:nvPicPr>
          <p:blipFill>
            <a:blip r:embed="rId3" cstate="print"/>
            <a:stretch>
              <a:fillRect/>
            </a:stretch>
          </p:blipFill>
          <p:spPr>
            <a:xfrm>
              <a:off x="2575828" y="5353049"/>
              <a:ext cx="5177185" cy="979170"/>
            </a:xfrm>
            <a:prstGeom prst="rect">
              <a:avLst/>
            </a:prstGeom>
          </p:spPr>
        </p:pic>
        <p:sp>
          <p:nvSpPr>
            <p:cNvPr id="8" name="object 8"/>
            <p:cNvSpPr/>
            <p:nvPr/>
          </p:nvSpPr>
          <p:spPr>
            <a:xfrm>
              <a:off x="1074940" y="5353049"/>
              <a:ext cx="1487805" cy="360680"/>
            </a:xfrm>
            <a:custGeom>
              <a:avLst/>
              <a:gdLst/>
              <a:ahLst/>
              <a:cxnLst/>
              <a:rect l="l" t="t" r="r" b="b"/>
              <a:pathLst>
                <a:path w="1487805" h="360679">
                  <a:moveTo>
                    <a:pt x="1487665" y="14478"/>
                  </a:moveTo>
                  <a:lnTo>
                    <a:pt x="1418704" y="14478"/>
                  </a:lnTo>
                  <a:lnTo>
                    <a:pt x="1427695" y="0"/>
                  </a:lnTo>
                  <a:lnTo>
                    <a:pt x="1416151" y="0"/>
                  </a:lnTo>
                  <a:lnTo>
                    <a:pt x="1406461" y="14478"/>
                  </a:lnTo>
                  <a:lnTo>
                    <a:pt x="1401559" y="14478"/>
                  </a:lnTo>
                  <a:lnTo>
                    <a:pt x="1401559" y="21818"/>
                  </a:lnTo>
                  <a:lnTo>
                    <a:pt x="1357223" y="62496"/>
                  </a:lnTo>
                  <a:lnTo>
                    <a:pt x="1311643" y="85344"/>
                  </a:lnTo>
                  <a:lnTo>
                    <a:pt x="1271257" y="96774"/>
                  </a:lnTo>
                  <a:lnTo>
                    <a:pt x="1247635" y="100876"/>
                  </a:lnTo>
                  <a:lnTo>
                    <a:pt x="1246873" y="101079"/>
                  </a:lnTo>
                  <a:lnTo>
                    <a:pt x="1246873" y="92964"/>
                  </a:lnTo>
                  <a:lnTo>
                    <a:pt x="1236091" y="52743"/>
                  </a:lnTo>
                  <a:lnTo>
                    <a:pt x="1213586" y="18021"/>
                  </a:lnTo>
                  <a:lnTo>
                    <a:pt x="1193698" y="12"/>
                  </a:lnTo>
                  <a:lnTo>
                    <a:pt x="1179385" y="12"/>
                  </a:lnTo>
                  <a:lnTo>
                    <a:pt x="1206258" y="23926"/>
                  </a:lnTo>
                  <a:lnTo>
                    <a:pt x="1227620" y="56642"/>
                  </a:lnTo>
                  <a:lnTo>
                    <a:pt x="1236967" y="94488"/>
                  </a:lnTo>
                  <a:lnTo>
                    <a:pt x="1237729" y="104394"/>
                  </a:lnTo>
                  <a:lnTo>
                    <a:pt x="1239443" y="104394"/>
                  </a:lnTo>
                  <a:lnTo>
                    <a:pt x="1238250" y="111683"/>
                  </a:lnTo>
                  <a:lnTo>
                    <a:pt x="1234681" y="135636"/>
                  </a:lnTo>
                  <a:lnTo>
                    <a:pt x="1232395" y="142494"/>
                  </a:lnTo>
                  <a:lnTo>
                    <a:pt x="1229347" y="148590"/>
                  </a:lnTo>
                  <a:lnTo>
                    <a:pt x="1223010" y="162369"/>
                  </a:lnTo>
                  <a:lnTo>
                    <a:pt x="1214704" y="174980"/>
                  </a:lnTo>
                  <a:lnTo>
                    <a:pt x="1188199" y="202692"/>
                  </a:lnTo>
                  <a:lnTo>
                    <a:pt x="1120622" y="238442"/>
                  </a:lnTo>
                  <a:lnTo>
                    <a:pt x="1076388" y="247891"/>
                  </a:lnTo>
                  <a:lnTo>
                    <a:pt x="1030668" y="249224"/>
                  </a:lnTo>
                  <a:lnTo>
                    <a:pt x="986053" y="242316"/>
                  </a:lnTo>
                  <a:lnTo>
                    <a:pt x="948055" y="228180"/>
                  </a:lnTo>
                  <a:lnTo>
                    <a:pt x="953503" y="211836"/>
                  </a:lnTo>
                  <a:lnTo>
                    <a:pt x="956551" y="193548"/>
                  </a:lnTo>
                  <a:lnTo>
                    <a:pt x="947407" y="192024"/>
                  </a:lnTo>
                  <a:lnTo>
                    <a:pt x="945883" y="201168"/>
                  </a:lnTo>
                  <a:lnTo>
                    <a:pt x="944359" y="209550"/>
                  </a:lnTo>
                  <a:lnTo>
                    <a:pt x="941311" y="218694"/>
                  </a:lnTo>
                  <a:lnTo>
                    <a:pt x="938263" y="227076"/>
                  </a:lnTo>
                  <a:lnTo>
                    <a:pt x="940549" y="227838"/>
                  </a:lnTo>
                  <a:lnTo>
                    <a:pt x="938263" y="230124"/>
                  </a:lnTo>
                  <a:lnTo>
                    <a:pt x="913320" y="271665"/>
                  </a:lnTo>
                  <a:lnTo>
                    <a:pt x="877951" y="304342"/>
                  </a:lnTo>
                  <a:lnTo>
                    <a:pt x="835583" y="328295"/>
                  </a:lnTo>
                  <a:lnTo>
                    <a:pt x="789673" y="343662"/>
                  </a:lnTo>
                  <a:lnTo>
                    <a:pt x="757669" y="348996"/>
                  </a:lnTo>
                  <a:lnTo>
                    <a:pt x="747001" y="350520"/>
                  </a:lnTo>
                  <a:lnTo>
                    <a:pt x="736333" y="350520"/>
                  </a:lnTo>
                  <a:lnTo>
                    <a:pt x="724903" y="351282"/>
                  </a:lnTo>
                  <a:lnTo>
                    <a:pt x="714235" y="351282"/>
                  </a:lnTo>
                  <a:lnTo>
                    <a:pt x="667410" y="345706"/>
                  </a:lnTo>
                  <a:lnTo>
                    <a:pt x="622033" y="332994"/>
                  </a:lnTo>
                  <a:lnTo>
                    <a:pt x="573074" y="307441"/>
                  </a:lnTo>
                  <a:lnTo>
                    <a:pt x="534162" y="274053"/>
                  </a:lnTo>
                  <a:lnTo>
                    <a:pt x="536689" y="272034"/>
                  </a:lnTo>
                  <a:lnTo>
                    <a:pt x="529831" y="263652"/>
                  </a:lnTo>
                  <a:lnTo>
                    <a:pt x="523735" y="256032"/>
                  </a:lnTo>
                  <a:lnTo>
                    <a:pt x="519163" y="247650"/>
                  </a:lnTo>
                  <a:lnTo>
                    <a:pt x="513829" y="239268"/>
                  </a:lnTo>
                  <a:lnTo>
                    <a:pt x="506209" y="243840"/>
                  </a:lnTo>
                  <a:lnTo>
                    <a:pt x="510781" y="252984"/>
                  </a:lnTo>
                  <a:lnTo>
                    <a:pt x="516115" y="261366"/>
                  </a:lnTo>
                  <a:lnTo>
                    <a:pt x="522211" y="269748"/>
                  </a:lnTo>
                  <a:lnTo>
                    <a:pt x="526783" y="275336"/>
                  </a:lnTo>
                  <a:lnTo>
                    <a:pt x="519163" y="278892"/>
                  </a:lnTo>
                  <a:lnTo>
                    <a:pt x="507733" y="283464"/>
                  </a:lnTo>
                  <a:lnTo>
                    <a:pt x="460768" y="296202"/>
                  </a:lnTo>
                  <a:lnTo>
                    <a:pt x="411175" y="301675"/>
                  </a:lnTo>
                  <a:lnTo>
                    <a:pt x="360908" y="299872"/>
                  </a:lnTo>
                  <a:lnTo>
                    <a:pt x="311924" y="290753"/>
                  </a:lnTo>
                  <a:lnTo>
                    <a:pt x="266179" y="274320"/>
                  </a:lnTo>
                  <a:lnTo>
                    <a:pt x="225793" y="252222"/>
                  </a:lnTo>
                  <a:lnTo>
                    <a:pt x="191503" y="223266"/>
                  </a:lnTo>
                  <a:lnTo>
                    <a:pt x="177266" y="206806"/>
                  </a:lnTo>
                  <a:lnTo>
                    <a:pt x="180835" y="206502"/>
                  </a:lnTo>
                  <a:lnTo>
                    <a:pt x="190741" y="204978"/>
                  </a:lnTo>
                  <a:lnTo>
                    <a:pt x="200647" y="202692"/>
                  </a:lnTo>
                  <a:lnTo>
                    <a:pt x="209791" y="199644"/>
                  </a:lnTo>
                  <a:lnTo>
                    <a:pt x="207505" y="190500"/>
                  </a:lnTo>
                  <a:lnTo>
                    <a:pt x="198361" y="193548"/>
                  </a:lnTo>
                  <a:lnTo>
                    <a:pt x="189217" y="195072"/>
                  </a:lnTo>
                  <a:lnTo>
                    <a:pt x="179311" y="196596"/>
                  </a:lnTo>
                  <a:lnTo>
                    <a:pt x="170167" y="198120"/>
                  </a:lnTo>
                  <a:lnTo>
                    <a:pt x="170726" y="201510"/>
                  </a:lnTo>
                  <a:lnTo>
                    <a:pt x="170167" y="201168"/>
                  </a:lnTo>
                  <a:lnTo>
                    <a:pt x="163309" y="201853"/>
                  </a:lnTo>
                  <a:lnTo>
                    <a:pt x="140449" y="201930"/>
                  </a:lnTo>
                  <a:lnTo>
                    <a:pt x="114350" y="198437"/>
                  </a:lnTo>
                  <a:lnTo>
                    <a:pt x="65430" y="179412"/>
                  </a:lnTo>
                  <a:lnTo>
                    <a:pt x="27673" y="147066"/>
                  </a:lnTo>
                  <a:lnTo>
                    <a:pt x="10033" y="93548"/>
                  </a:lnTo>
                  <a:lnTo>
                    <a:pt x="15125" y="66294"/>
                  </a:lnTo>
                  <a:lnTo>
                    <a:pt x="29197" y="40386"/>
                  </a:lnTo>
                  <a:lnTo>
                    <a:pt x="33769" y="35814"/>
                  </a:lnTo>
                  <a:lnTo>
                    <a:pt x="38341" y="30480"/>
                  </a:lnTo>
                  <a:lnTo>
                    <a:pt x="42913" y="25908"/>
                  </a:lnTo>
                  <a:lnTo>
                    <a:pt x="48247" y="21336"/>
                  </a:lnTo>
                  <a:lnTo>
                    <a:pt x="48463" y="20789"/>
                  </a:lnTo>
                  <a:lnTo>
                    <a:pt x="87807" y="32067"/>
                  </a:lnTo>
                  <a:lnTo>
                    <a:pt x="121399" y="35052"/>
                  </a:lnTo>
                  <a:lnTo>
                    <a:pt x="132829" y="35052"/>
                  </a:lnTo>
                  <a:lnTo>
                    <a:pt x="132067" y="25146"/>
                  </a:lnTo>
                  <a:lnTo>
                    <a:pt x="121399" y="25908"/>
                  </a:lnTo>
                  <a:lnTo>
                    <a:pt x="104152" y="24841"/>
                  </a:lnTo>
                  <a:lnTo>
                    <a:pt x="89293" y="22923"/>
                  </a:lnTo>
                  <a:lnTo>
                    <a:pt x="74676" y="19646"/>
                  </a:lnTo>
                  <a:lnTo>
                    <a:pt x="58153" y="14478"/>
                  </a:lnTo>
                  <a:lnTo>
                    <a:pt x="48247" y="10668"/>
                  </a:lnTo>
                  <a:lnTo>
                    <a:pt x="46799" y="13830"/>
                  </a:lnTo>
                  <a:lnTo>
                    <a:pt x="26263" y="0"/>
                  </a:lnTo>
                  <a:lnTo>
                    <a:pt x="9944" y="0"/>
                  </a:lnTo>
                  <a:lnTo>
                    <a:pt x="29959" y="16002"/>
                  </a:lnTo>
                  <a:lnTo>
                    <a:pt x="36195" y="18948"/>
                  </a:lnTo>
                  <a:lnTo>
                    <a:pt x="36055" y="19050"/>
                  </a:lnTo>
                  <a:lnTo>
                    <a:pt x="9740" y="54825"/>
                  </a:lnTo>
                  <a:lnTo>
                    <a:pt x="0" y="90144"/>
                  </a:lnTo>
                  <a:lnTo>
                    <a:pt x="4572" y="123596"/>
                  </a:lnTo>
                  <a:lnTo>
                    <a:pt x="10033" y="133451"/>
                  </a:lnTo>
                  <a:lnTo>
                    <a:pt x="21209" y="153695"/>
                  </a:lnTo>
                  <a:lnTo>
                    <a:pt x="47663" y="179031"/>
                  </a:lnTo>
                  <a:lnTo>
                    <a:pt x="81661" y="198132"/>
                  </a:lnTo>
                  <a:lnTo>
                    <a:pt x="120954" y="209550"/>
                  </a:lnTo>
                  <a:lnTo>
                    <a:pt x="163309" y="211836"/>
                  </a:lnTo>
                  <a:lnTo>
                    <a:pt x="166357" y="211531"/>
                  </a:lnTo>
                  <a:lnTo>
                    <a:pt x="168148" y="211353"/>
                  </a:lnTo>
                  <a:lnTo>
                    <a:pt x="170929" y="214160"/>
                  </a:lnTo>
                  <a:lnTo>
                    <a:pt x="202565" y="246507"/>
                  </a:lnTo>
                  <a:lnTo>
                    <a:pt x="241985" y="273240"/>
                  </a:lnTo>
                  <a:lnTo>
                    <a:pt x="286131" y="292900"/>
                  </a:lnTo>
                  <a:lnTo>
                    <a:pt x="333425" y="305523"/>
                  </a:lnTo>
                  <a:lnTo>
                    <a:pt x="382308" y="311213"/>
                  </a:lnTo>
                  <a:lnTo>
                    <a:pt x="431228" y="310019"/>
                  </a:lnTo>
                  <a:lnTo>
                    <a:pt x="478637" y="302018"/>
                  </a:lnTo>
                  <a:lnTo>
                    <a:pt x="522973" y="287274"/>
                  </a:lnTo>
                  <a:lnTo>
                    <a:pt x="529069" y="284835"/>
                  </a:lnTo>
                  <a:lnTo>
                    <a:pt x="531456" y="283883"/>
                  </a:lnTo>
                  <a:lnTo>
                    <a:pt x="566978" y="314667"/>
                  </a:lnTo>
                  <a:lnTo>
                    <a:pt x="603669" y="335267"/>
                  </a:lnTo>
                  <a:lnTo>
                    <a:pt x="643940" y="349783"/>
                  </a:lnTo>
                  <a:lnTo>
                    <a:pt x="686536" y="358190"/>
                  </a:lnTo>
                  <a:lnTo>
                    <a:pt x="730199" y="360438"/>
                  </a:lnTo>
                  <a:lnTo>
                    <a:pt x="773658" y="356489"/>
                  </a:lnTo>
                  <a:lnTo>
                    <a:pt x="815644" y="346303"/>
                  </a:lnTo>
                  <a:lnTo>
                    <a:pt x="854887" y="329831"/>
                  </a:lnTo>
                  <a:lnTo>
                    <a:pt x="890143" y="307035"/>
                  </a:lnTo>
                  <a:lnTo>
                    <a:pt x="920127" y="277888"/>
                  </a:lnTo>
                  <a:lnTo>
                    <a:pt x="943597" y="242316"/>
                  </a:lnTo>
                  <a:lnTo>
                    <a:pt x="945400" y="238353"/>
                  </a:lnTo>
                  <a:lnTo>
                    <a:pt x="947407" y="239229"/>
                  </a:lnTo>
                  <a:lnTo>
                    <a:pt x="952741" y="241554"/>
                  </a:lnTo>
                  <a:lnTo>
                    <a:pt x="995337" y="254431"/>
                  </a:lnTo>
                  <a:lnTo>
                    <a:pt x="1041641" y="259041"/>
                  </a:lnTo>
                  <a:lnTo>
                    <a:pt x="1088974" y="255409"/>
                  </a:lnTo>
                  <a:lnTo>
                    <a:pt x="1134656" y="243535"/>
                  </a:lnTo>
                  <a:lnTo>
                    <a:pt x="1176032" y="223481"/>
                  </a:lnTo>
                  <a:lnTo>
                    <a:pt x="1210437" y="195237"/>
                  </a:lnTo>
                  <a:lnTo>
                    <a:pt x="1235189" y="158838"/>
                  </a:lnTo>
                  <a:lnTo>
                    <a:pt x="1247635" y="114300"/>
                  </a:lnTo>
                  <a:lnTo>
                    <a:pt x="1247635" y="110680"/>
                  </a:lnTo>
                  <a:lnTo>
                    <a:pt x="1259065" y="108966"/>
                  </a:lnTo>
                  <a:lnTo>
                    <a:pt x="1303921" y="98780"/>
                  </a:lnTo>
                  <a:lnTo>
                    <a:pt x="1345311" y="80911"/>
                  </a:lnTo>
                  <a:lnTo>
                    <a:pt x="1381620" y="56438"/>
                  </a:lnTo>
                  <a:lnTo>
                    <a:pt x="1411287" y="26441"/>
                  </a:lnTo>
                  <a:lnTo>
                    <a:pt x="1412557" y="24384"/>
                  </a:lnTo>
                  <a:lnTo>
                    <a:pt x="1487665" y="24384"/>
                  </a:lnTo>
                  <a:lnTo>
                    <a:pt x="1487665" y="14478"/>
                  </a:lnTo>
                  <a:close/>
                </a:path>
              </a:pathLst>
            </a:custGeom>
            <a:solidFill>
              <a:srgbClr val="000000"/>
            </a:solidFill>
          </p:spPr>
          <p:txBody>
            <a:bodyPr wrap="square" lIns="0" tIns="0" rIns="0" bIns="0" rtlCol="0"/>
            <a:lstStyle/>
            <a:p>
              <a:endParaRPr/>
            </a:p>
          </p:txBody>
        </p:sp>
      </p:grpSp>
      <p:sp>
        <p:nvSpPr>
          <p:cNvPr id="9" name="object 9"/>
          <p:cNvSpPr txBox="1"/>
          <p:nvPr/>
        </p:nvSpPr>
        <p:spPr>
          <a:xfrm>
            <a:off x="1252982" y="4983733"/>
            <a:ext cx="952500" cy="574040"/>
          </a:xfrm>
          <a:prstGeom prst="rect">
            <a:avLst/>
          </a:prstGeom>
        </p:spPr>
        <p:txBody>
          <a:bodyPr vert="horz" wrap="square" lIns="0" tIns="12700" rIns="0" bIns="0" rtlCol="0">
            <a:spAutoFit/>
          </a:bodyPr>
          <a:lstStyle/>
          <a:p>
            <a:pPr algn="ctr">
              <a:lnSpc>
                <a:spcPct val="100000"/>
              </a:lnSpc>
              <a:spcBef>
                <a:spcPts val="100"/>
              </a:spcBef>
            </a:pPr>
            <a:r>
              <a:rPr sz="1800" spc="-5" dirty="0">
                <a:latin typeface="Arial"/>
                <a:cs typeface="Arial"/>
              </a:rPr>
              <a:t>ISP</a:t>
            </a:r>
            <a:endParaRPr sz="1800">
              <a:latin typeface="Arial"/>
              <a:cs typeface="Arial"/>
            </a:endParaRPr>
          </a:p>
          <a:p>
            <a:pPr algn="ctr">
              <a:lnSpc>
                <a:spcPct val="100000"/>
              </a:lnSpc>
            </a:pPr>
            <a:r>
              <a:rPr sz="1800" spc="-5" dirty="0">
                <a:latin typeface="Arial"/>
                <a:cs typeface="Arial"/>
              </a:rPr>
              <a:t>(Internet)</a:t>
            </a:r>
            <a:endParaRPr sz="1800">
              <a:latin typeface="Arial"/>
              <a:cs typeface="Arial"/>
            </a:endParaRPr>
          </a:p>
        </p:txBody>
      </p:sp>
      <p:pic>
        <p:nvPicPr>
          <p:cNvPr id="10" name="object 10"/>
          <p:cNvPicPr/>
          <p:nvPr/>
        </p:nvPicPr>
        <p:blipFill>
          <a:blip r:embed="rId4" cstate="print"/>
          <a:stretch>
            <a:fillRect/>
          </a:stretch>
        </p:blipFill>
        <p:spPr>
          <a:xfrm>
            <a:off x="3017014" y="6332220"/>
            <a:ext cx="4817033" cy="39595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84245" y="728726"/>
            <a:ext cx="4090670" cy="574040"/>
          </a:xfrm>
          <a:prstGeom prst="rect">
            <a:avLst/>
          </a:prstGeom>
        </p:spPr>
        <p:txBody>
          <a:bodyPr vert="horz" wrap="square" lIns="0" tIns="12700" rIns="0" bIns="0" rtlCol="0">
            <a:spAutoFit/>
          </a:bodyPr>
          <a:lstStyle/>
          <a:p>
            <a:pPr marL="12700">
              <a:lnSpc>
                <a:spcPct val="100000"/>
              </a:lnSpc>
              <a:spcBef>
                <a:spcPts val="100"/>
              </a:spcBef>
            </a:pPr>
            <a:r>
              <a:rPr dirty="0"/>
              <a:t>Spectrum</a:t>
            </a:r>
            <a:r>
              <a:rPr spc="-114" dirty="0"/>
              <a:t> </a:t>
            </a:r>
            <a:r>
              <a:rPr dirty="0"/>
              <a:t>Allocation</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92705"/>
            <a:ext cx="6531609"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Upstream and downstream data are allocated to  frequency channels not used for TV</a:t>
            </a:r>
            <a:r>
              <a:rPr sz="2400" spc="5" dirty="0">
                <a:latin typeface="Arial"/>
                <a:cs typeface="Arial"/>
              </a:rPr>
              <a:t> </a:t>
            </a:r>
            <a:r>
              <a:rPr sz="2400" spc="-5" dirty="0">
                <a:latin typeface="Arial"/>
                <a:cs typeface="Arial"/>
              </a:rPr>
              <a:t>channels:</a:t>
            </a:r>
            <a:endParaRPr sz="2400">
              <a:latin typeface="Arial"/>
              <a:cs typeface="Arial"/>
            </a:endParaRPr>
          </a:p>
        </p:txBody>
      </p:sp>
      <p:pic>
        <p:nvPicPr>
          <p:cNvPr id="5" name="object 5"/>
          <p:cNvPicPr/>
          <p:nvPr/>
        </p:nvPicPr>
        <p:blipFill>
          <a:blip r:embed="rId2" cstate="print"/>
          <a:stretch>
            <a:fillRect/>
          </a:stretch>
        </p:blipFill>
        <p:spPr>
          <a:xfrm>
            <a:off x="1104900" y="3009900"/>
            <a:ext cx="7898130" cy="2682239"/>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9546" y="728726"/>
            <a:ext cx="3099435" cy="574040"/>
          </a:xfrm>
          <a:prstGeom prst="rect">
            <a:avLst/>
          </a:prstGeom>
        </p:spPr>
        <p:txBody>
          <a:bodyPr vert="horz" wrap="square" lIns="0" tIns="12700" rIns="0" bIns="0" rtlCol="0">
            <a:spAutoFit/>
          </a:bodyPr>
          <a:lstStyle/>
          <a:p>
            <a:pPr marL="12700">
              <a:lnSpc>
                <a:spcPct val="100000"/>
              </a:lnSpc>
              <a:spcBef>
                <a:spcPts val="100"/>
              </a:spcBef>
            </a:pPr>
            <a:r>
              <a:rPr spc="-5" dirty="0"/>
              <a:t>Cable</a:t>
            </a:r>
            <a:r>
              <a:rPr spc="-105" dirty="0"/>
              <a:t> </a:t>
            </a:r>
            <a:r>
              <a:rPr dirty="0"/>
              <a:t>Modems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228600" y="1632457"/>
            <a:ext cx="9372600" cy="2687915"/>
          </a:xfrm>
          <a:prstGeom prst="rect">
            <a:avLst/>
          </a:prstGeom>
        </p:spPr>
        <p:txBody>
          <a:bodyPr vert="horz" wrap="square" lIns="0" tIns="12700" rIns="0" bIns="0" rtlCol="0">
            <a:spAutoFit/>
          </a:bodyPr>
          <a:lstStyle/>
          <a:p>
            <a:pPr marL="355600" marR="376555" indent="-342900">
              <a:lnSpc>
                <a:spcPct val="100000"/>
              </a:lnSpc>
              <a:spcBef>
                <a:spcPts val="100"/>
              </a:spcBef>
              <a:buFont typeface="Arial" panose="020B0604020202020204" pitchFamily="34" charset="0"/>
              <a:buChar char="•"/>
            </a:pPr>
            <a:r>
              <a:rPr lang="en-US" sz="2400" spc="-5" dirty="0">
                <a:latin typeface="Arial"/>
                <a:cs typeface="Arial"/>
              </a:rPr>
              <a:t>Internet access requires cable modem.</a:t>
            </a:r>
          </a:p>
          <a:p>
            <a:pPr marL="355600" marR="376555" indent="-342900">
              <a:lnSpc>
                <a:spcPct val="100000"/>
              </a:lnSpc>
              <a:spcBef>
                <a:spcPts val="100"/>
              </a:spcBef>
              <a:buFont typeface="Arial" panose="020B0604020202020204" pitchFamily="34" charset="0"/>
              <a:buChar char="•"/>
            </a:pPr>
            <a:r>
              <a:rPr sz="2400" spc="-5" dirty="0">
                <a:latin typeface="Arial"/>
                <a:cs typeface="Arial"/>
              </a:rPr>
              <a:t>Cable modems at customer premises implement the  physical layer of the DOCSIS</a:t>
            </a:r>
            <a:r>
              <a:rPr sz="2400" spc="10" dirty="0">
                <a:latin typeface="Arial"/>
                <a:cs typeface="Arial"/>
              </a:rPr>
              <a:t> </a:t>
            </a:r>
            <a:r>
              <a:rPr lang="en-US" sz="2400" spc="10" dirty="0">
                <a:latin typeface="Arial"/>
                <a:cs typeface="Arial"/>
              </a:rPr>
              <a:t> (data over cable service interface specification) </a:t>
            </a:r>
            <a:r>
              <a:rPr sz="2400" spc="-5" dirty="0">
                <a:latin typeface="Arial"/>
                <a:cs typeface="Arial"/>
              </a:rPr>
              <a:t>standard</a:t>
            </a:r>
            <a:endParaRPr sz="2400" dirty="0">
              <a:latin typeface="Arial"/>
              <a:cs typeface="Arial"/>
            </a:endParaRPr>
          </a:p>
          <a:p>
            <a:pPr marL="469900" marR="5080" indent="-457200">
              <a:lnSpc>
                <a:spcPct val="100000"/>
              </a:lnSpc>
              <a:spcBef>
                <a:spcPts val="600"/>
              </a:spcBef>
              <a:buClr>
                <a:srgbClr val="0000FF"/>
              </a:buClr>
              <a:buChar char="•"/>
              <a:tabLst>
                <a:tab pos="469265" algn="l"/>
                <a:tab pos="469900" algn="l"/>
              </a:tabLst>
            </a:pPr>
            <a:r>
              <a:rPr lang="en-US" sz="2400" spc="-5" dirty="0">
                <a:latin typeface="Arial"/>
                <a:cs typeface="Arial"/>
              </a:rPr>
              <a:t>Modem to computer is normally ethernet or USB. The other uses all of FDM,TDM and CDMA to share the bandwidth of the cable among the subscribers.</a:t>
            </a:r>
            <a:endParaRPr sz="2400" dirty="0">
              <a:latin typeface="Arial"/>
              <a:cs typeface="Arial"/>
            </a:endParaRPr>
          </a:p>
        </p:txBody>
      </p:sp>
      <p:pic>
        <p:nvPicPr>
          <p:cNvPr id="5" name="object 5"/>
          <p:cNvPicPr/>
          <p:nvPr/>
        </p:nvPicPr>
        <p:blipFill>
          <a:blip r:embed="rId2" cstate="print"/>
          <a:stretch>
            <a:fillRect/>
          </a:stretch>
        </p:blipFill>
        <p:spPr>
          <a:xfrm>
            <a:off x="1323489" y="5063490"/>
            <a:ext cx="7965185" cy="270891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03345" y="71201"/>
            <a:ext cx="3250565" cy="574040"/>
          </a:xfrm>
          <a:prstGeom prst="rect">
            <a:avLst/>
          </a:prstGeom>
        </p:spPr>
        <p:txBody>
          <a:bodyPr vert="horz" wrap="square" lIns="0" tIns="12700" rIns="0" bIns="0" rtlCol="0">
            <a:spAutoFit/>
          </a:bodyPr>
          <a:lstStyle/>
          <a:p>
            <a:pPr marL="12700">
              <a:lnSpc>
                <a:spcPct val="100000"/>
              </a:lnSpc>
              <a:spcBef>
                <a:spcPts val="100"/>
              </a:spcBef>
            </a:pPr>
            <a:r>
              <a:rPr spc="-5" dirty="0"/>
              <a:t>Cable </a:t>
            </a:r>
            <a:r>
              <a:rPr dirty="0"/>
              <a:t>vs.</a:t>
            </a:r>
            <a:r>
              <a:rPr spc="-105" dirty="0"/>
              <a:t> </a:t>
            </a:r>
            <a:r>
              <a:rPr dirty="0"/>
              <a:t>ADSL</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374139" y="3200400"/>
            <a:ext cx="7769861" cy="3781805"/>
          </a:xfrm>
          <a:prstGeom prst="rect">
            <a:avLst/>
          </a:prstGeom>
        </p:spPr>
        <p:txBody>
          <a:bodyPr vert="horz" wrap="square" lIns="0" tIns="87630" rIns="0" bIns="0" rtlCol="0">
            <a:spAutoFit/>
          </a:bodyPr>
          <a:lstStyle/>
          <a:p>
            <a:pPr marL="12700">
              <a:lnSpc>
                <a:spcPct val="100000"/>
              </a:lnSpc>
              <a:spcBef>
                <a:spcPts val="690"/>
              </a:spcBef>
            </a:pPr>
            <a:r>
              <a:rPr sz="2800" spc="-5" dirty="0">
                <a:latin typeface="Arial"/>
                <a:cs typeface="Arial"/>
              </a:rPr>
              <a:t>Cable:</a:t>
            </a:r>
            <a:endParaRPr sz="2800" dirty="0">
              <a:latin typeface="Arial"/>
              <a:cs typeface="Arial"/>
            </a:endParaRPr>
          </a:p>
          <a:p>
            <a:pPr marL="469265">
              <a:lnSpc>
                <a:spcPct val="100000"/>
              </a:lnSpc>
              <a:spcBef>
                <a:spcPts val="490"/>
              </a:spcBef>
              <a:tabLst>
                <a:tab pos="812165" algn="l"/>
              </a:tabLst>
            </a:pPr>
            <a:r>
              <a:rPr sz="2400" spc="-5" dirty="0">
                <a:solidFill>
                  <a:srgbClr val="0000FF"/>
                </a:solidFill>
                <a:latin typeface="Arial"/>
                <a:cs typeface="Arial"/>
              </a:rPr>
              <a:t>+	</a:t>
            </a:r>
            <a:r>
              <a:rPr sz="2400" spc="-5" dirty="0">
                <a:latin typeface="Arial"/>
                <a:cs typeface="Arial"/>
              </a:rPr>
              <a:t>Uses </a:t>
            </a:r>
            <a:r>
              <a:rPr sz="2400" spc="-10" dirty="0">
                <a:latin typeface="Arial"/>
                <a:cs typeface="Arial"/>
              </a:rPr>
              <a:t>coaxial </a:t>
            </a:r>
            <a:r>
              <a:rPr sz="2400" spc="-5" dirty="0">
                <a:latin typeface="Arial"/>
                <a:cs typeface="Arial"/>
              </a:rPr>
              <a:t>cable to </a:t>
            </a:r>
            <a:r>
              <a:rPr sz="2400" spc="-10" dirty="0">
                <a:latin typeface="Arial"/>
                <a:cs typeface="Arial"/>
              </a:rPr>
              <a:t>customers </a:t>
            </a:r>
            <a:r>
              <a:rPr sz="2400" spc="-5" dirty="0">
                <a:latin typeface="Arial"/>
                <a:cs typeface="Arial"/>
              </a:rPr>
              <a:t>(good</a:t>
            </a:r>
            <a:r>
              <a:rPr sz="2400" spc="30" dirty="0">
                <a:latin typeface="Arial"/>
                <a:cs typeface="Arial"/>
              </a:rPr>
              <a:t> </a:t>
            </a:r>
            <a:r>
              <a:rPr sz="2400" spc="-10" dirty="0">
                <a:latin typeface="Arial"/>
                <a:cs typeface="Arial"/>
              </a:rPr>
              <a:t>bandwidth)</a:t>
            </a:r>
            <a:endParaRPr sz="2400" dirty="0">
              <a:latin typeface="Arial"/>
              <a:cs typeface="Arial"/>
            </a:endParaRPr>
          </a:p>
          <a:p>
            <a:pPr marL="812800" indent="-343535">
              <a:lnSpc>
                <a:spcPct val="100000"/>
              </a:lnSpc>
              <a:spcBef>
                <a:spcPts val="480"/>
              </a:spcBef>
              <a:buClr>
                <a:srgbClr val="0000FF"/>
              </a:buClr>
              <a:buChar char="−"/>
              <a:tabLst>
                <a:tab pos="812165" algn="l"/>
                <a:tab pos="813435" algn="l"/>
              </a:tabLst>
            </a:pPr>
            <a:r>
              <a:rPr sz="2400" spc="-5" dirty="0">
                <a:latin typeface="Arial"/>
                <a:cs typeface="Arial"/>
              </a:rPr>
              <a:t>Data is </a:t>
            </a:r>
            <a:r>
              <a:rPr sz="2400" spc="-10" dirty="0">
                <a:latin typeface="Arial"/>
                <a:cs typeface="Arial"/>
              </a:rPr>
              <a:t>broadcast </a:t>
            </a:r>
            <a:r>
              <a:rPr sz="2400" spc="-5" dirty="0">
                <a:latin typeface="Arial"/>
                <a:cs typeface="Arial"/>
              </a:rPr>
              <a:t>to all customers (less secure)</a:t>
            </a:r>
            <a:endParaRPr sz="2400" dirty="0">
              <a:latin typeface="Arial"/>
              <a:cs typeface="Arial"/>
            </a:endParaRPr>
          </a:p>
          <a:p>
            <a:pPr marL="812800" indent="-343535">
              <a:lnSpc>
                <a:spcPct val="100000"/>
              </a:lnSpc>
              <a:spcBef>
                <a:spcPts val="480"/>
              </a:spcBef>
              <a:buClr>
                <a:srgbClr val="0000FF"/>
              </a:buClr>
              <a:buChar char="−"/>
              <a:tabLst>
                <a:tab pos="812165" algn="l"/>
                <a:tab pos="813435" algn="l"/>
              </a:tabLst>
            </a:pPr>
            <a:r>
              <a:rPr sz="2400" spc="-10" dirty="0">
                <a:latin typeface="Arial"/>
                <a:cs typeface="Arial"/>
              </a:rPr>
              <a:t>Bandwidth </a:t>
            </a:r>
            <a:r>
              <a:rPr sz="2400" spc="-5" dirty="0">
                <a:latin typeface="Arial"/>
                <a:cs typeface="Arial"/>
              </a:rPr>
              <a:t>is </a:t>
            </a:r>
            <a:r>
              <a:rPr sz="2400" spc="-10" dirty="0">
                <a:latin typeface="Arial"/>
                <a:cs typeface="Arial"/>
              </a:rPr>
              <a:t>shared </a:t>
            </a:r>
            <a:r>
              <a:rPr sz="2400" spc="-5" dirty="0">
                <a:latin typeface="Arial"/>
                <a:cs typeface="Arial"/>
              </a:rPr>
              <a:t>over customers so may</a:t>
            </a:r>
            <a:r>
              <a:rPr sz="2400" spc="30" dirty="0">
                <a:latin typeface="Arial"/>
                <a:cs typeface="Arial"/>
              </a:rPr>
              <a:t> </a:t>
            </a:r>
            <a:r>
              <a:rPr sz="2400" spc="-5" dirty="0">
                <a:latin typeface="Arial"/>
                <a:cs typeface="Arial"/>
              </a:rPr>
              <a:t>vary</a:t>
            </a:r>
            <a:endParaRPr sz="2400" dirty="0">
              <a:latin typeface="Arial"/>
              <a:cs typeface="Arial"/>
            </a:endParaRPr>
          </a:p>
          <a:p>
            <a:pPr marL="12700">
              <a:lnSpc>
                <a:spcPct val="100000"/>
              </a:lnSpc>
              <a:spcBef>
                <a:spcPts val="1789"/>
              </a:spcBef>
            </a:pPr>
            <a:r>
              <a:rPr sz="2800" dirty="0">
                <a:latin typeface="Arial"/>
                <a:cs typeface="Arial"/>
              </a:rPr>
              <a:t>ADSL:</a:t>
            </a:r>
          </a:p>
          <a:p>
            <a:pPr marL="469900">
              <a:lnSpc>
                <a:spcPct val="100000"/>
              </a:lnSpc>
              <a:spcBef>
                <a:spcPts val="490"/>
              </a:spcBef>
              <a:tabLst>
                <a:tab pos="812165" algn="l"/>
              </a:tabLst>
            </a:pPr>
            <a:r>
              <a:rPr sz="2400" spc="-5" dirty="0">
                <a:solidFill>
                  <a:srgbClr val="0000FF"/>
                </a:solidFill>
                <a:latin typeface="Arial"/>
                <a:cs typeface="Arial"/>
              </a:rPr>
              <a:t>+	</a:t>
            </a:r>
            <a:r>
              <a:rPr sz="2400" spc="-10" dirty="0">
                <a:latin typeface="Arial"/>
                <a:cs typeface="Arial"/>
              </a:rPr>
              <a:t>Bandwidth </a:t>
            </a:r>
            <a:r>
              <a:rPr sz="2400" spc="-5" dirty="0">
                <a:latin typeface="Arial"/>
                <a:cs typeface="Arial"/>
              </a:rPr>
              <a:t>is </a:t>
            </a:r>
            <a:r>
              <a:rPr sz="2400" spc="-10" dirty="0">
                <a:latin typeface="Arial"/>
                <a:cs typeface="Arial"/>
              </a:rPr>
              <a:t>dedicated </a:t>
            </a:r>
            <a:r>
              <a:rPr sz="2400" spc="-5" dirty="0">
                <a:latin typeface="Arial"/>
                <a:cs typeface="Arial"/>
              </a:rPr>
              <a:t>for each</a:t>
            </a:r>
            <a:r>
              <a:rPr sz="2400" spc="20" dirty="0">
                <a:latin typeface="Arial"/>
                <a:cs typeface="Arial"/>
              </a:rPr>
              <a:t> </a:t>
            </a:r>
            <a:r>
              <a:rPr sz="2400" spc="-5" dirty="0">
                <a:latin typeface="Arial"/>
                <a:cs typeface="Arial"/>
              </a:rPr>
              <a:t>customer</a:t>
            </a:r>
            <a:endParaRPr sz="2400" dirty="0">
              <a:latin typeface="Arial"/>
              <a:cs typeface="Arial"/>
            </a:endParaRPr>
          </a:p>
          <a:p>
            <a:pPr marL="469900">
              <a:lnSpc>
                <a:spcPct val="100000"/>
              </a:lnSpc>
              <a:spcBef>
                <a:spcPts val="480"/>
              </a:spcBef>
              <a:tabLst>
                <a:tab pos="812165" algn="l"/>
              </a:tabLst>
            </a:pPr>
            <a:r>
              <a:rPr sz="2400" spc="-5" dirty="0">
                <a:solidFill>
                  <a:srgbClr val="0000FF"/>
                </a:solidFill>
                <a:latin typeface="Arial"/>
                <a:cs typeface="Arial"/>
              </a:rPr>
              <a:t>+	</a:t>
            </a:r>
            <a:r>
              <a:rPr sz="2400" spc="-10" dirty="0">
                <a:latin typeface="Arial"/>
                <a:cs typeface="Arial"/>
              </a:rPr>
              <a:t>Point-to-point </a:t>
            </a:r>
            <a:r>
              <a:rPr sz="2400" spc="-5" dirty="0">
                <a:latin typeface="Arial"/>
                <a:cs typeface="Arial"/>
              </a:rPr>
              <a:t>link does not </a:t>
            </a:r>
            <a:r>
              <a:rPr sz="2400" spc="-10" dirty="0">
                <a:latin typeface="Arial"/>
                <a:cs typeface="Arial"/>
              </a:rPr>
              <a:t>broadcast</a:t>
            </a:r>
            <a:r>
              <a:rPr sz="2400" spc="-5" dirty="0">
                <a:latin typeface="Arial"/>
                <a:cs typeface="Arial"/>
              </a:rPr>
              <a:t> </a:t>
            </a:r>
            <a:r>
              <a:rPr sz="2400" spc="-10" dirty="0">
                <a:latin typeface="Arial"/>
                <a:cs typeface="Arial"/>
              </a:rPr>
              <a:t>data</a:t>
            </a:r>
            <a:endParaRPr sz="2400" dirty="0">
              <a:latin typeface="Arial"/>
              <a:cs typeface="Arial"/>
            </a:endParaRPr>
          </a:p>
          <a:p>
            <a:pPr marL="812800" indent="-343535">
              <a:lnSpc>
                <a:spcPct val="100000"/>
              </a:lnSpc>
              <a:spcBef>
                <a:spcPts val="480"/>
              </a:spcBef>
              <a:buClr>
                <a:srgbClr val="0000FF"/>
              </a:buClr>
              <a:buChar char="−"/>
              <a:tabLst>
                <a:tab pos="812165" algn="l"/>
                <a:tab pos="813435" algn="l"/>
              </a:tabLst>
            </a:pPr>
            <a:r>
              <a:rPr sz="2400" spc="-5" dirty="0">
                <a:latin typeface="Arial"/>
                <a:cs typeface="Arial"/>
              </a:rPr>
              <a:t>Uses twisted pair to customers (lower</a:t>
            </a:r>
            <a:r>
              <a:rPr sz="2400" spc="15" dirty="0">
                <a:latin typeface="Arial"/>
                <a:cs typeface="Arial"/>
              </a:rPr>
              <a:t> </a:t>
            </a:r>
            <a:r>
              <a:rPr sz="2400" spc="-10" dirty="0">
                <a:latin typeface="Arial"/>
                <a:cs typeface="Arial"/>
              </a:rPr>
              <a:t>bandwidth)</a:t>
            </a:r>
            <a:endParaRPr sz="2400" dirty="0">
              <a:latin typeface="Arial"/>
              <a:cs typeface="Arial"/>
            </a:endParaRPr>
          </a:p>
        </p:txBody>
      </p:sp>
      <p:sp>
        <p:nvSpPr>
          <p:cNvPr id="6" name="TextBox 5">
            <a:extLst>
              <a:ext uri="{FF2B5EF4-FFF2-40B4-BE49-F238E27FC236}">
                <a16:creationId xmlns:a16="http://schemas.microsoft.com/office/drawing/2014/main" id="{C5376BED-104D-4B21-FBA1-ABAE557FBAD7}"/>
              </a:ext>
            </a:extLst>
          </p:cNvPr>
          <p:cNvSpPr txBox="1"/>
          <p:nvPr/>
        </p:nvSpPr>
        <p:spPr>
          <a:xfrm>
            <a:off x="685800" y="1096128"/>
            <a:ext cx="8458200" cy="1815882"/>
          </a:xfrm>
          <a:prstGeom prst="rect">
            <a:avLst/>
          </a:prstGeom>
          <a:noFill/>
        </p:spPr>
        <p:txBody>
          <a:bodyPr wrap="square">
            <a:spAutoFit/>
          </a:bodyPr>
          <a:lstStyle/>
          <a:p>
            <a:pPr marL="457200" indent="-457200">
              <a:buFont typeface="Arial" panose="020B0604020202020204" pitchFamily="34" charset="0"/>
              <a:buChar char="•"/>
            </a:pPr>
            <a:r>
              <a:rPr lang="en-IN" sz="2800" dirty="0"/>
              <a:t>ADSL (Asymmetric Digital Subscriber Line) is </a:t>
            </a:r>
            <a:r>
              <a:rPr lang="en-IN" sz="2800" b="1" dirty="0"/>
              <a:t>a technology that facilitates fast data transmission at a high bandwidth on existing copper wire telephone lines to homes and businesses</a:t>
            </a:r>
            <a:r>
              <a:rPr lang="en-IN" sz="2800" dirty="0"/>
              <a:t>.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E63B-B4B1-4BE6-9F98-CB7B7ED87460}"/>
              </a:ext>
            </a:extLst>
          </p:cNvPr>
          <p:cNvSpPr>
            <a:spLocks noGrp="1"/>
          </p:cNvSpPr>
          <p:nvPr>
            <p:ph type="title"/>
          </p:nvPr>
        </p:nvSpPr>
        <p:spPr/>
        <p:txBody>
          <a:bodyPr/>
          <a:lstStyle/>
          <a:p>
            <a:pPr algn="ctr"/>
            <a:r>
              <a:rPr lang="en-US" dirty="0"/>
              <a:t>Summary</a:t>
            </a:r>
            <a:endParaRPr lang="en-IN" dirty="0"/>
          </a:p>
        </p:txBody>
      </p:sp>
      <p:sp>
        <p:nvSpPr>
          <p:cNvPr id="3" name="Text Placeholder 2">
            <a:extLst>
              <a:ext uri="{FF2B5EF4-FFF2-40B4-BE49-F238E27FC236}">
                <a16:creationId xmlns:a16="http://schemas.microsoft.com/office/drawing/2014/main" id="{B2EAAFB9-034A-4566-9B99-D177408B7EC8}"/>
              </a:ext>
            </a:extLst>
          </p:cNvPr>
          <p:cNvSpPr>
            <a:spLocks noGrp="1"/>
          </p:cNvSpPr>
          <p:nvPr>
            <p:ph type="body" idx="1"/>
          </p:nvPr>
        </p:nvSpPr>
        <p:spPr>
          <a:xfrm>
            <a:off x="381001" y="1447800"/>
            <a:ext cx="9525000" cy="6617196"/>
          </a:xfrm>
        </p:spPr>
        <p:txBody>
          <a:bodyPr/>
          <a:lstStyle/>
          <a:p>
            <a:pPr marL="342900" indent="-342900">
              <a:buFont typeface="Arial" panose="020B0604020202020204" pitchFamily="34" charset="0"/>
              <a:buChar char="•"/>
            </a:pPr>
            <a:r>
              <a:rPr lang="en-US" dirty="0"/>
              <a:t>Physical layer is the basis of all networks</a:t>
            </a:r>
          </a:p>
          <a:p>
            <a:pPr marL="342900" indent="-342900">
              <a:buFont typeface="Arial" panose="020B0604020202020204" pitchFamily="34" charset="0"/>
              <a:buChar char="•"/>
            </a:pPr>
            <a:r>
              <a:rPr lang="en-US" dirty="0"/>
              <a:t>Nature imposes two limits to determine bandwidth</a:t>
            </a:r>
          </a:p>
          <a:p>
            <a:pPr marL="800100" lvl="1" indent="-342900">
              <a:buFont typeface="Arial" panose="020B0604020202020204" pitchFamily="34" charset="0"/>
              <a:buChar char="•"/>
            </a:pPr>
            <a:r>
              <a:rPr lang="en-US" dirty="0"/>
              <a:t>Nyquist limit which deals with noiseless channels</a:t>
            </a:r>
          </a:p>
          <a:p>
            <a:pPr marL="800100" lvl="1" indent="-342900">
              <a:buFont typeface="Arial" panose="020B0604020202020204" pitchFamily="34" charset="0"/>
              <a:buChar char="•"/>
            </a:pPr>
            <a:r>
              <a:rPr lang="en-US" dirty="0"/>
              <a:t>Shannon limit which deals with noisy channels</a:t>
            </a:r>
          </a:p>
          <a:p>
            <a:pPr marL="342900" indent="-342900">
              <a:buFont typeface="Arial" panose="020B0604020202020204" pitchFamily="34" charset="0"/>
              <a:buChar char="•"/>
            </a:pPr>
            <a:r>
              <a:rPr lang="en-US" dirty="0"/>
              <a:t>Transmission media can be guided or unguided</a:t>
            </a:r>
          </a:p>
          <a:p>
            <a:pPr marL="800100" lvl="1" indent="-342900">
              <a:buFont typeface="Arial" panose="020B0604020202020204" pitchFamily="34" charset="0"/>
              <a:buChar char="•"/>
            </a:pPr>
            <a:r>
              <a:rPr lang="en-US" dirty="0"/>
              <a:t>Guided: twisted pair, coaxial cable, and fiber optics</a:t>
            </a:r>
          </a:p>
          <a:p>
            <a:pPr marL="800100" lvl="1" indent="-342900">
              <a:buFont typeface="Arial" panose="020B0604020202020204" pitchFamily="34" charset="0"/>
              <a:buChar char="•"/>
            </a:pPr>
            <a:r>
              <a:rPr lang="en-US" dirty="0"/>
              <a:t>Unguided: radio, microwaves, infrared, laser through air and satellites.</a:t>
            </a:r>
          </a:p>
          <a:p>
            <a:pPr marL="342900" indent="-342900">
              <a:buFont typeface="Arial" panose="020B0604020202020204" pitchFamily="34" charset="0"/>
              <a:buChar char="•"/>
            </a:pPr>
            <a:r>
              <a:rPr lang="en-US" dirty="0"/>
              <a:t>Digital modulation methods send bits over guided and unguided media</a:t>
            </a:r>
          </a:p>
          <a:p>
            <a:pPr marL="342900" indent="-342900">
              <a:buFont typeface="Arial" panose="020B0604020202020204" pitchFamily="34" charset="0"/>
              <a:buChar char="•"/>
            </a:pPr>
            <a:r>
              <a:rPr lang="en-US" dirty="0"/>
              <a:t>Line codes operate at baseband, and signals can be placed in a passband by modulating the amplitude, frequency, and phase of the career.</a:t>
            </a:r>
          </a:p>
          <a:p>
            <a:pPr marL="342900" indent="-342900">
              <a:buFont typeface="Arial" panose="020B0604020202020204" pitchFamily="34" charset="0"/>
              <a:buChar char="•"/>
            </a:pPr>
            <a:r>
              <a:rPr lang="en-US" dirty="0"/>
              <a:t>Telephone system is the basis for wide area networks</a:t>
            </a:r>
          </a:p>
          <a:p>
            <a:pPr marL="342900" indent="-342900">
              <a:buFont typeface="Arial" panose="020B0604020202020204" pitchFamily="34" charset="0"/>
              <a:buChar char="•"/>
            </a:pPr>
            <a:r>
              <a:rPr lang="en-US" dirty="0"/>
              <a:t>Main components: local loops, trunks, and switches</a:t>
            </a:r>
          </a:p>
          <a:p>
            <a:pPr marL="800100" lvl="1" indent="-342900">
              <a:buFont typeface="Arial" panose="020B0604020202020204" pitchFamily="34" charset="0"/>
              <a:buChar char="•"/>
            </a:pPr>
            <a:r>
              <a:rPr lang="en-US" dirty="0"/>
              <a:t>ADSL offers speeds </a:t>
            </a:r>
            <a:r>
              <a:rPr lang="en-US" dirty="0" err="1"/>
              <a:t>upto</a:t>
            </a:r>
            <a:r>
              <a:rPr lang="en-US" dirty="0"/>
              <a:t> 40Mbps better than local loop</a:t>
            </a:r>
          </a:p>
          <a:p>
            <a:pPr marL="800100" lvl="1" indent="-342900">
              <a:buFont typeface="Arial" panose="020B0604020202020204" pitchFamily="34" charset="0"/>
              <a:buChar char="•"/>
            </a:pPr>
            <a:r>
              <a:rPr lang="en-US" dirty="0"/>
              <a:t>PONN brings fiber to home even greater access rates than ADSL</a:t>
            </a:r>
          </a:p>
          <a:p>
            <a:pPr marL="342900" indent="-342900">
              <a:buFont typeface="Arial" panose="020B0604020202020204" pitchFamily="34" charset="0"/>
              <a:buChar char="•"/>
            </a:pPr>
            <a:r>
              <a:rPr lang="en-US" dirty="0"/>
              <a:t>Trunks carry digital information. They are multiplexed with WDM and provide many high capacity links over fibers as well as TDM to share each high data rate link between users.</a:t>
            </a:r>
          </a:p>
          <a:p>
            <a:pPr marL="342900"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IN" dirty="0"/>
          </a:p>
        </p:txBody>
      </p:sp>
    </p:spTree>
    <p:extLst>
      <p:ext uri="{BB962C8B-B14F-4D97-AF65-F5344CB8AC3E}">
        <p14:creationId xmlns:p14="http://schemas.microsoft.com/office/powerpoint/2010/main" val="13621602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E63B-B4B1-4BE6-9F98-CB7B7ED87460}"/>
              </a:ext>
            </a:extLst>
          </p:cNvPr>
          <p:cNvSpPr>
            <a:spLocks noGrp="1"/>
          </p:cNvSpPr>
          <p:nvPr>
            <p:ph type="title"/>
          </p:nvPr>
        </p:nvSpPr>
        <p:spPr/>
        <p:txBody>
          <a:bodyPr/>
          <a:lstStyle/>
          <a:p>
            <a:pPr algn="ctr"/>
            <a:r>
              <a:rPr lang="en-US" dirty="0"/>
              <a:t>Summary</a:t>
            </a:r>
            <a:endParaRPr lang="en-IN" dirty="0"/>
          </a:p>
        </p:txBody>
      </p:sp>
      <p:sp>
        <p:nvSpPr>
          <p:cNvPr id="3" name="Text Placeholder 2">
            <a:extLst>
              <a:ext uri="{FF2B5EF4-FFF2-40B4-BE49-F238E27FC236}">
                <a16:creationId xmlns:a16="http://schemas.microsoft.com/office/drawing/2014/main" id="{B2EAAFB9-034A-4566-9B99-D177408B7EC8}"/>
              </a:ext>
            </a:extLst>
          </p:cNvPr>
          <p:cNvSpPr>
            <a:spLocks noGrp="1"/>
          </p:cNvSpPr>
          <p:nvPr>
            <p:ph type="body" idx="1"/>
          </p:nvPr>
        </p:nvSpPr>
        <p:spPr>
          <a:xfrm>
            <a:off x="381001" y="1447800"/>
            <a:ext cx="9525000" cy="4616648"/>
          </a:xfrm>
        </p:spPr>
        <p:txBody>
          <a:bodyPr/>
          <a:lstStyle/>
          <a:p>
            <a:pPr marL="342900" indent="-342900">
              <a:buFont typeface="Arial" panose="020B0604020202020204" pitchFamily="34" charset="0"/>
              <a:buChar char="•"/>
            </a:pPr>
            <a:r>
              <a:rPr lang="en-US" sz="2800" dirty="0"/>
              <a:t>Both circuit switching and packet switching is important</a:t>
            </a:r>
          </a:p>
          <a:p>
            <a:pPr marL="342900" indent="-342900">
              <a:buFont typeface="Arial" panose="020B0604020202020204" pitchFamily="34" charset="0"/>
              <a:buChar char="•"/>
            </a:pPr>
            <a:r>
              <a:rPr lang="en-US" sz="2800" dirty="0"/>
              <a:t>For mobile applications, the fixed telephone system is not suitable.</a:t>
            </a:r>
          </a:p>
          <a:p>
            <a:pPr marL="342900" indent="-342900">
              <a:buFont typeface="Arial" panose="020B0604020202020204" pitchFamily="34" charset="0"/>
              <a:buChar char="•"/>
            </a:pPr>
            <a:r>
              <a:rPr lang="en-US" sz="2800" dirty="0"/>
              <a:t>Mobile phones have gone through three generations: 1G, 2G, 3G</a:t>
            </a:r>
          </a:p>
          <a:p>
            <a:pPr marL="342900" indent="-342900">
              <a:buFont typeface="Arial" panose="020B0604020202020204" pitchFamily="34" charset="0"/>
              <a:buChar char="•"/>
            </a:pPr>
            <a:r>
              <a:rPr lang="en-US" sz="2800" dirty="0"/>
              <a:t>Cable television system is alternative system for network access. Bandwidth depends on other users as it is shared among the users.</a:t>
            </a:r>
          </a:p>
          <a:p>
            <a:pPr marL="342900" indent="-342900">
              <a:buFont typeface="Arial" panose="020B0604020202020204" pitchFamily="34" charset="0"/>
              <a:buChar char="•"/>
            </a:pPr>
            <a:endParaRPr lang="en-US" sz="2800" dirty="0"/>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IN" sz="2400" dirty="0"/>
          </a:p>
        </p:txBody>
      </p:sp>
    </p:spTree>
    <p:extLst>
      <p:ext uri="{BB962C8B-B14F-4D97-AF65-F5344CB8AC3E}">
        <p14:creationId xmlns:p14="http://schemas.microsoft.com/office/powerpoint/2010/main" val="3840474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9357F-9B7B-7E5D-72E0-8BA9A5A21B70}"/>
              </a:ext>
            </a:extLst>
          </p:cNvPr>
          <p:cNvSpPr>
            <a:spLocks noGrp="1"/>
          </p:cNvSpPr>
          <p:nvPr>
            <p:ph type="title"/>
          </p:nvPr>
        </p:nvSpPr>
        <p:spPr>
          <a:xfrm>
            <a:off x="1396492" y="1219200"/>
            <a:ext cx="7265415" cy="1107996"/>
          </a:xfrm>
        </p:spPr>
        <p:txBody>
          <a:bodyPr/>
          <a:lstStyle/>
          <a:p>
            <a:pPr algn="ctr"/>
            <a:r>
              <a:rPr lang="en-US" sz="1800" b="1" i="1" dirty="0">
                <a:solidFill>
                  <a:srgbClr val="000000"/>
                </a:solidFill>
                <a:effectLst/>
                <a:latin typeface="Arial-BoldItalicMT"/>
              </a:rPr>
              <a:t>Figure 2-2. Relation between data rate and harmonics.</a:t>
            </a:r>
            <a:r>
              <a:rPr lang="en-US" dirty="0"/>
              <a:t> </a:t>
            </a:r>
            <a:br>
              <a:rPr lang="en-US" dirty="0"/>
            </a:br>
            <a:endParaRPr lang="en-IN" dirty="0"/>
          </a:p>
        </p:txBody>
      </p:sp>
      <p:pic>
        <p:nvPicPr>
          <p:cNvPr id="4" name="Picture 3">
            <a:extLst>
              <a:ext uri="{FF2B5EF4-FFF2-40B4-BE49-F238E27FC236}">
                <a16:creationId xmlns:a16="http://schemas.microsoft.com/office/drawing/2014/main" id="{60FBF64B-8A1D-D333-B50C-CD056B620C64}"/>
              </a:ext>
            </a:extLst>
          </p:cNvPr>
          <p:cNvPicPr>
            <a:picLocks noChangeAspect="1"/>
          </p:cNvPicPr>
          <p:nvPr/>
        </p:nvPicPr>
        <p:blipFill>
          <a:blip r:embed="rId2"/>
          <a:stretch>
            <a:fillRect/>
          </a:stretch>
        </p:blipFill>
        <p:spPr>
          <a:xfrm>
            <a:off x="2038349" y="2309779"/>
            <a:ext cx="5981700" cy="2876550"/>
          </a:xfrm>
          <a:prstGeom prst="rect">
            <a:avLst/>
          </a:prstGeom>
        </p:spPr>
      </p:pic>
      <p:sp>
        <p:nvSpPr>
          <p:cNvPr id="6" name="TextBox 5">
            <a:extLst>
              <a:ext uri="{FF2B5EF4-FFF2-40B4-BE49-F238E27FC236}">
                <a16:creationId xmlns:a16="http://schemas.microsoft.com/office/drawing/2014/main" id="{65A2506C-B894-A8BB-F2A3-0A89E0E7B312}"/>
              </a:ext>
            </a:extLst>
          </p:cNvPr>
          <p:cNvSpPr txBox="1"/>
          <p:nvPr/>
        </p:nvSpPr>
        <p:spPr>
          <a:xfrm>
            <a:off x="1143000" y="5814536"/>
            <a:ext cx="8229600" cy="1477328"/>
          </a:xfrm>
          <a:prstGeom prst="rect">
            <a:avLst/>
          </a:prstGeom>
          <a:noFill/>
        </p:spPr>
        <p:txBody>
          <a:bodyPr wrap="square">
            <a:spAutoFit/>
          </a:bodyPr>
          <a:lstStyle/>
          <a:p>
            <a:pPr marL="285750" indent="-285750">
              <a:buFont typeface="Arial" panose="020B0604020202020204" pitchFamily="34" charset="0"/>
              <a:buChar char="•"/>
            </a:pPr>
            <a:r>
              <a:rPr lang="en-US" sz="1800" b="0" i="0" dirty="0">
                <a:solidFill>
                  <a:srgbClr val="002060"/>
                </a:solidFill>
                <a:effectLst/>
                <a:latin typeface="ArialMT"/>
              </a:rPr>
              <a:t>For some data rates, the numbers work out as shown in Fig. 2-2.</a:t>
            </a:r>
          </a:p>
          <a:p>
            <a:pPr marL="285750" indent="-285750">
              <a:buFont typeface="Arial" panose="020B0604020202020204" pitchFamily="34" charset="0"/>
              <a:buChar char="•"/>
            </a:pPr>
            <a:r>
              <a:rPr lang="en-US" dirty="0">
                <a:solidFill>
                  <a:srgbClr val="002060"/>
                </a:solidFill>
                <a:latin typeface="ArialMT"/>
              </a:rPr>
              <a:t>T</a:t>
            </a:r>
            <a:r>
              <a:rPr lang="en-US" sz="1800" b="0" i="0" dirty="0">
                <a:solidFill>
                  <a:srgbClr val="002060"/>
                </a:solidFill>
                <a:effectLst/>
                <a:latin typeface="ArialMT"/>
              </a:rPr>
              <a:t>rying to send at 9600 bps over a voice-grade telephone line will transform Fig. 2-1(a) into something looking like Fig. 2-1(c), making accurate reception of the original binary bit stream tricky.</a:t>
            </a:r>
            <a:r>
              <a:rPr lang="en-US" dirty="0">
                <a:solidFill>
                  <a:srgbClr val="002060"/>
                </a:solidFill>
              </a:rPr>
              <a:t> </a:t>
            </a:r>
            <a:br>
              <a:rPr lang="en-US" dirty="0">
                <a:solidFill>
                  <a:srgbClr val="002060"/>
                </a:solidFill>
              </a:rPr>
            </a:br>
            <a:endParaRPr lang="en-IN" dirty="0">
              <a:solidFill>
                <a:srgbClr val="002060"/>
              </a:solidFill>
            </a:endParaRPr>
          </a:p>
        </p:txBody>
      </p:sp>
    </p:spTree>
    <p:extLst>
      <p:ext uri="{BB962C8B-B14F-4D97-AF65-F5344CB8AC3E}">
        <p14:creationId xmlns:p14="http://schemas.microsoft.com/office/powerpoint/2010/main" val="27900703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09591" y="3022346"/>
            <a:ext cx="839469"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Arial"/>
                <a:cs typeface="Arial"/>
              </a:rPr>
              <a:t>End</a:t>
            </a:r>
            <a:endParaRPr sz="3600" dirty="0">
              <a:latin typeface="Arial"/>
              <a:cs typeface="Arial"/>
            </a:endParaRPr>
          </a:p>
        </p:txBody>
      </p:sp>
      <p:sp>
        <p:nvSpPr>
          <p:cNvPr id="4" name="object 4"/>
          <p:cNvSpPr txBox="1">
            <a:spLocks noGrp="1"/>
          </p:cNvSpPr>
          <p:nvPr>
            <p:ph type="title"/>
          </p:nvPr>
        </p:nvSpPr>
        <p:spPr>
          <a:xfrm>
            <a:off x="4347464" y="4368038"/>
            <a:ext cx="136334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7E7E7E"/>
                </a:solidFill>
              </a:rPr>
              <a:t>Chapter</a:t>
            </a:r>
            <a:r>
              <a:rPr sz="2400" spc="-80" dirty="0">
                <a:solidFill>
                  <a:srgbClr val="7E7E7E"/>
                </a:solidFill>
              </a:rPr>
              <a:t> </a:t>
            </a:r>
            <a:r>
              <a:rPr sz="2400" dirty="0">
                <a:solidFill>
                  <a:srgbClr val="7E7E7E"/>
                </a:solidFill>
              </a:rPr>
              <a:t>2</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68512" y="154673"/>
            <a:ext cx="6908800" cy="574040"/>
          </a:xfrm>
          <a:prstGeom prst="rect">
            <a:avLst/>
          </a:prstGeom>
        </p:spPr>
        <p:txBody>
          <a:bodyPr vert="horz" wrap="square" lIns="0" tIns="12700" rIns="0" bIns="0" rtlCol="0">
            <a:spAutoFit/>
          </a:bodyPr>
          <a:lstStyle/>
          <a:p>
            <a:pPr marL="12700">
              <a:lnSpc>
                <a:spcPct val="100000"/>
              </a:lnSpc>
              <a:spcBef>
                <a:spcPts val="100"/>
              </a:spcBef>
            </a:pPr>
            <a:r>
              <a:rPr dirty="0"/>
              <a:t>Maximum </a:t>
            </a:r>
            <a:r>
              <a:rPr spc="-5" dirty="0"/>
              <a:t>Data Rate </a:t>
            </a:r>
            <a:r>
              <a:rPr dirty="0"/>
              <a:t>of a</a:t>
            </a:r>
            <a:r>
              <a:rPr spc="-130" dirty="0"/>
              <a:t> </a:t>
            </a:r>
            <a:r>
              <a:rPr dirty="0"/>
              <a:t>Channel</a:t>
            </a:r>
          </a:p>
        </p:txBody>
      </p:sp>
      <p:sp>
        <p:nvSpPr>
          <p:cNvPr id="3" name="object 3"/>
          <p:cNvSpPr txBox="1"/>
          <p:nvPr/>
        </p:nvSpPr>
        <p:spPr>
          <a:xfrm>
            <a:off x="723008" y="898055"/>
            <a:ext cx="8878191" cy="3029034"/>
          </a:xfrm>
          <a:prstGeom prst="rect">
            <a:avLst/>
          </a:prstGeom>
        </p:spPr>
        <p:txBody>
          <a:bodyPr vert="horz" wrap="square" lIns="0" tIns="12700" rIns="0" bIns="0" rtlCol="0">
            <a:spAutoFit/>
          </a:bodyPr>
          <a:lstStyle/>
          <a:p>
            <a:pPr marL="342900" indent="-342900">
              <a:buFont typeface="Arial" panose="020B0604020202020204" pitchFamily="34" charset="0"/>
              <a:buChar char="•"/>
            </a:pPr>
            <a:r>
              <a:rPr lang="en-US" sz="2800" dirty="0"/>
              <a:t>1924, Henry Nyquist</a:t>
            </a:r>
          </a:p>
          <a:p>
            <a:pPr marL="800100" lvl="1" indent="-342900">
              <a:buFont typeface="Arial" panose="020B0604020202020204" pitchFamily="34" charset="0"/>
              <a:buChar char="•"/>
            </a:pPr>
            <a:r>
              <a:rPr lang="en-US" sz="2400" dirty="0"/>
              <a:t>Perfect channel has a finite transmission capacity</a:t>
            </a:r>
          </a:p>
          <a:p>
            <a:pPr marL="800100" lvl="1" indent="-342900">
              <a:buFont typeface="Arial" panose="020B0604020202020204" pitchFamily="34" charset="0"/>
              <a:buChar char="•"/>
            </a:pPr>
            <a:r>
              <a:rPr lang="en-US" sz="2400" dirty="0"/>
              <a:t>He derived an equation expressing the maximum data rate of the channel</a:t>
            </a:r>
          </a:p>
          <a:p>
            <a:pPr marL="800100" lvl="1" indent="-342900">
              <a:buFont typeface="Arial" panose="020B0604020202020204" pitchFamily="34" charset="0"/>
              <a:buChar char="•"/>
            </a:pPr>
            <a:r>
              <a:rPr lang="en-US" sz="2400" spc="-5" dirty="0"/>
              <a:t>Nyquist’s theorem relates the data rate to the</a:t>
            </a:r>
            <a:r>
              <a:rPr lang="en-US" sz="2400" spc="10" dirty="0"/>
              <a:t> </a:t>
            </a:r>
            <a:r>
              <a:rPr lang="en-US" sz="2400" spc="-5" dirty="0"/>
              <a:t>bandwidth</a:t>
            </a:r>
            <a:r>
              <a:rPr lang="en-US" sz="2400" dirty="0"/>
              <a:t> </a:t>
            </a:r>
            <a:r>
              <a:rPr lang="en-US" sz="2400" spc="-5" dirty="0"/>
              <a:t>(B) and number of signal levels</a:t>
            </a:r>
            <a:r>
              <a:rPr lang="en-US" sz="2400" spc="45" dirty="0"/>
              <a:t> </a:t>
            </a:r>
            <a:r>
              <a:rPr lang="en-US" sz="2400" spc="-5" dirty="0"/>
              <a:t>(V)</a:t>
            </a:r>
          </a:p>
          <a:p>
            <a:pPr marL="800100" lvl="1" indent="-342900">
              <a:buFont typeface="Arial" panose="020B0604020202020204" pitchFamily="34" charset="0"/>
              <a:buChar char="•"/>
            </a:pPr>
            <a:endParaRPr lang="en-US" sz="2400" spc="-5" dirty="0"/>
          </a:p>
          <a:p>
            <a:pPr marL="800100" lvl="1" indent="-342900">
              <a:buFont typeface="Arial" panose="020B0604020202020204" pitchFamily="34" charset="0"/>
              <a:buChar char="•"/>
            </a:pPr>
            <a:endParaRPr lang="en-US" sz="2400" dirty="0"/>
          </a:p>
        </p:txBody>
      </p:sp>
      <p:sp>
        <p:nvSpPr>
          <p:cNvPr id="8" name="object 8"/>
          <p:cNvSpPr txBox="1"/>
          <p:nvPr/>
        </p:nvSpPr>
        <p:spPr>
          <a:xfrm>
            <a:off x="2875342" y="3334251"/>
            <a:ext cx="5601970" cy="523875"/>
          </a:xfrm>
          <a:prstGeom prst="rect">
            <a:avLst/>
          </a:prstGeom>
        </p:spPr>
        <p:txBody>
          <a:bodyPr vert="horz" wrap="square" lIns="0" tIns="35560" rIns="0" bIns="0" rtlCol="0">
            <a:spAutoFit/>
          </a:bodyPr>
          <a:lstStyle/>
          <a:p>
            <a:pPr marL="91440">
              <a:lnSpc>
                <a:spcPct val="100000"/>
              </a:lnSpc>
              <a:spcBef>
                <a:spcPts val="280"/>
              </a:spcBef>
            </a:pPr>
            <a:r>
              <a:rPr sz="2800" dirty="0">
                <a:latin typeface="Arial"/>
                <a:cs typeface="Arial"/>
              </a:rPr>
              <a:t>Max. </a:t>
            </a:r>
            <a:r>
              <a:rPr sz="2800" spc="-5" dirty="0">
                <a:latin typeface="Arial"/>
                <a:cs typeface="Arial"/>
              </a:rPr>
              <a:t>data </a:t>
            </a:r>
            <a:r>
              <a:rPr sz="2800" dirty="0">
                <a:latin typeface="Arial"/>
                <a:cs typeface="Arial"/>
              </a:rPr>
              <a:t>rate = </a:t>
            </a:r>
            <a:r>
              <a:rPr sz="2800" spc="-5" dirty="0">
                <a:latin typeface="Arial"/>
                <a:cs typeface="Arial"/>
              </a:rPr>
              <a:t>2B </a:t>
            </a:r>
            <a:r>
              <a:rPr sz="2800" spc="5" dirty="0">
                <a:latin typeface="Arial"/>
                <a:cs typeface="Arial"/>
              </a:rPr>
              <a:t>log</a:t>
            </a:r>
            <a:r>
              <a:rPr sz="2775" spc="7" baseline="-21021" dirty="0">
                <a:latin typeface="Arial"/>
                <a:cs typeface="Arial"/>
              </a:rPr>
              <a:t>2</a:t>
            </a:r>
            <a:r>
              <a:rPr sz="2800" spc="5" dirty="0">
                <a:latin typeface="Arial"/>
                <a:cs typeface="Arial"/>
              </a:rPr>
              <a:t>V</a:t>
            </a:r>
            <a:r>
              <a:rPr sz="2800" spc="-70" dirty="0">
                <a:latin typeface="Arial"/>
                <a:cs typeface="Arial"/>
              </a:rPr>
              <a:t> </a:t>
            </a:r>
            <a:r>
              <a:rPr sz="2800" dirty="0">
                <a:latin typeface="Arial"/>
                <a:cs typeface="Arial"/>
              </a:rPr>
              <a:t>bits/sec</a:t>
            </a:r>
          </a:p>
        </p:txBody>
      </p:sp>
      <p:sp>
        <p:nvSpPr>
          <p:cNvPr id="12" name="object 12"/>
          <p:cNvSpPr txBox="1"/>
          <p:nvPr/>
        </p:nvSpPr>
        <p:spPr>
          <a:xfrm>
            <a:off x="990600" y="4089301"/>
            <a:ext cx="8610599" cy="3016210"/>
          </a:xfrm>
          <a:prstGeom prst="rect">
            <a:avLst/>
          </a:prstGeom>
        </p:spPr>
        <p:txBody>
          <a:bodyPr vert="horz" wrap="square" lIns="0" tIns="12700" rIns="0" bIns="0" rtlCol="0">
            <a:spAutoFit/>
          </a:bodyPr>
          <a:lstStyle/>
          <a:p>
            <a:pPr marL="342900" indent="-342900">
              <a:buFont typeface="Arial" panose="020B0604020202020204" pitchFamily="34" charset="0"/>
              <a:buChar char="•"/>
            </a:pPr>
            <a:r>
              <a:rPr lang="en-US" sz="2800" dirty="0"/>
              <a:t>1948, Shannon</a:t>
            </a:r>
          </a:p>
          <a:p>
            <a:pPr marL="800100" lvl="1" indent="-342900">
              <a:buFont typeface="Arial" panose="020B0604020202020204" pitchFamily="34" charset="0"/>
              <a:buChar char="•"/>
            </a:pPr>
            <a:r>
              <a:rPr lang="en-US" sz="2400" dirty="0"/>
              <a:t>Derived an equation expressing the maximum rate of the channel subject random noise.</a:t>
            </a:r>
          </a:p>
          <a:p>
            <a:pPr marL="800100" lvl="1" indent="-342900">
              <a:buFont typeface="Arial" panose="020B0604020202020204" pitchFamily="34" charset="0"/>
              <a:buChar char="•"/>
            </a:pPr>
            <a:r>
              <a:rPr lang="en-US" sz="2400" dirty="0"/>
              <a:t>Most important paper in information theory</a:t>
            </a:r>
          </a:p>
          <a:p>
            <a:pPr marL="368300" indent="-342900">
              <a:lnSpc>
                <a:spcPct val="100000"/>
              </a:lnSpc>
              <a:spcBef>
                <a:spcPts val="100"/>
              </a:spcBef>
              <a:buFont typeface="Arial" panose="020B0604020202020204" pitchFamily="34" charset="0"/>
              <a:buChar char="•"/>
            </a:pPr>
            <a:r>
              <a:rPr sz="2400" spc="-5" dirty="0">
                <a:latin typeface="Arial"/>
                <a:cs typeface="Arial"/>
              </a:rPr>
              <a:t>Shannon's theorem relates the data rate to the</a:t>
            </a:r>
            <a:r>
              <a:rPr sz="2400" spc="30" dirty="0">
                <a:latin typeface="Arial"/>
                <a:cs typeface="Arial"/>
              </a:rPr>
              <a:t> </a:t>
            </a:r>
            <a:r>
              <a:rPr sz="2400" spc="-5" dirty="0">
                <a:latin typeface="Arial"/>
                <a:cs typeface="Arial"/>
              </a:rPr>
              <a:t>bandwidth</a:t>
            </a:r>
            <a:r>
              <a:rPr lang="en-US" sz="2400" spc="-5" dirty="0">
                <a:latin typeface="Arial"/>
                <a:cs typeface="Arial"/>
              </a:rPr>
              <a:t> </a:t>
            </a:r>
            <a:r>
              <a:rPr sz="2400" dirty="0">
                <a:latin typeface="Arial"/>
                <a:cs typeface="Arial"/>
              </a:rPr>
              <a:t>(B) </a:t>
            </a:r>
            <a:r>
              <a:rPr sz="2400" spc="-5" dirty="0">
                <a:latin typeface="Arial"/>
                <a:cs typeface="Arial"/>
              </a:rPr>
              <a:t>and signal strength </a:t>
            </a:r>
            <a:r>
              <a:rPr sz="2400" dirty="0">
                <a:latin typeface="Arial"/>
                <a:cs typeface="Arial"/>
              </a:rPr>
              <a:t>(S) </a:t>
            </a:r>
            <a:r>
              <a:rPr sz="2400" spc="-5" dirty="0">
                <a:latin typeface="Arial"/>
                <a:cs typeface="Arial"/>
              </a:rPr>
              <a:t>relative to the noise</a:t>
            </a:r>
            <a:r>
              <a:rPr sz="2400" spc="45" dirty="0">
                <a:latin typeface="Arial"/>
                <a:cs typeface="Arial"/>
              </a:rPr>
              <a:t> </a:t>
            </a:r>
            <a:r>
              <a:rPr sz="2400" spc="-5" dirty="0">
                <a:latin typeface="Arial"/>
                <a:cs typeface="Arial"/>
              </a:rPr>
              <a:t>(N):</a:t>
            </a:r>
            <a:endParaRPr sz="2400" dirty="0">
              <a:latin typeface="Arial"/>
              <a:cs typeface="Arial"/>
            </a:endParaRPr>
          </a:p>
          <a:p>
            <a:pPr marL="612140">
              <a:lnSpc>
                <a:spcPct val="100000"/>
              </a:lnSpc>
              <a:spcBef>
                <a:spcPts val="2230"/>
              </a:spcBef>
            </a:pPr>
            <a:r>
              <a:rPr sz="2800" dirty="0">
                <a:latin typeface="Arial"/>
                <a:cs typeface="Arial"/>
              </a:rPr>
              <a:t>Max. </a:t>
            </a:r>
            <a:r>
              <a:rPr sz="2800" spc="-5" dirty="0">
                <a:latin typeface="Arial"/>
                <a:cs typeface="Arial"/>
              </a:rPr>
              <a:t>data </a:t>
            </a:r>
            <a:r>
              <a:rPr sz="2800" dirty="0">
                <a:latin typeface="Arial"/>
                <a:cs typeface="Arial"/>
              </a:rPr>
              <a:t>rate = B log</a:t>
            </a:r>
            <a:r>
              <a:rPr sz="2775" baseline="-21021" dirty="0">
                <a:latin typeface="Arial"/>
                <a:cs typeface="Arial"/>
              </a:rPr>
              <a:t>2</a:t>
            </a:r>
            <a:r>
              <a:rPr sz="2800" dirty="0">
                <a:latin typeface="Arial"/>
                <a:cs typeface="Arial"/>
              </a:rPr>
              <a:t>(1 + S/N)</a:t>
            </a:r>
            <a:r>
              <a:rPr sz="2800" spc="-40" dirty="0">
                <a:latin typeface="Arial"/>
                <a:cs typeface="Arial"/>
              </a:rPr>
              <a:t> </a:t>
            </a:r>
            <a:r>
              <a:rPr sz="2800" dirty="0">
                <a:latin typeface="Arial"/>
                <a:cs typeface="Arial"/>
              </a:rPr>
              <a:t>bits/sec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56791" y="728726"/>
            <a:ext cx="7547609" cy="574040"/>
          </a:xfrm>
          <a:prstGeom prst="rect">
            <a:avLst/>
          </a:prstGeom>
        </p:spPr>
        <p:txBody>
          <a:bodyPr vert="horz" wrap="square" lIns="0" tIns="12700" rIns="0" bIns="0" rtlCol="0">
            <a:spAutoFit/>
          </a:bodyPr>
          <a:lstStyle/>
          <a:p>
            <a:pPr marL="12700">
              <a:lnSpc>
                <a:spcPct val="100000"/>
              </a:lnSpc>
              <a:spcBef>
                <a:spcPts val="100"/>
              </a:spcBef>
            </a:pPr>
            <a:r>
              <a:rPr dirty="0"/>
              <a:t>Guided Transmission (Wires &amp;</a:t>
            </a:r>
            <a:r>
              <a:rPr spc="-135" dirty="0"/>
              <a:t> </a:t>
            </a:r>
            <a:r>
              <a:rPr dirty="0"/>
              <a:t>Fiber)</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1256790" y="1828800"/>
            <a:ext cx="8344409" cy="4267835"/>
          </a:xfrm>
          <a:prstGeom prst="rect">
            <a:avLst/>
          </a:prstGeom>
        </p:spPr>
        <p:txBody>
          <a:bodyPr vert="horz" wrap="square" lIns="0" tIns="88900" rIns="0" bIns="0" rtlCol="0">
            <a:spAutoFit/>
          </a:bodyPr>
          <a:lstStyle/>
          <a:p>
            <a:pPr marL="12700">
              <a:lnSpc>
                <a:spcPct val="100000"/>
              </a:lnSpc>
              <a:spcBef>
                <a:spcPts val="700"/>
              </a:spcBef>
            </a:pPr>
            <a:r>
              <a:rPr sz="3200" spc="-5" dirty="0">
                <a:latin typeface="Arial"/>
                <a:cs typeface="Arial"/>
              </a:rPr>
              <a:t>Media have different properties, hence</a:t>
            </a:r>
            <a:r>
              <a:rPr sz="3200" spc="15" dirty="0">
                <a:latin typeface="Arial"/>
                <a:cs typeface="Arial"/>
              </a:rPr>
              <a:t> </a:t>
            </a:r>
            <a:r>
              <a:rPr sz="3200" spc="-5" dirty="0">
                <a:latin typeface="Arial"/>
                <a:cs typeface="Arial"/>
              </a:rPr>
              <a:t>performance</a:t>
            </a:r>
            <a:endParaRPr sz="3200" dirty="0">
              <a:latin typeface="Arial"/>
              <a:cs typeface="Arial"/>
            </a:endParaRPr>
          </a:p>
          <a:p>
            <a:pPr marL="469900" indent="-457200">
              <a:lnSpc>
                <a:spcPct val="100000"/>
              </a:lnSpc>
              <a:spcBef>
                <a:spcPts val="600"/>
              </a:spcBef>
              <a:buClr>
                <a:srgbClr val="0000FF"/>
              </a:buClr>
              <a:buChar char="•"/>
              <a:tabLst>
                <a:tab pos="469265" algn="l"/>
                <a:tab pos="469900" algn="l"/>
              </a:tabLst>
            </a:pPr>
            <a:r>
              <a:rPr sz="2800" spc="-10" dirty="0">
                <a:latin typeface="Arial"/>
                <a:cs typeface="Arial"/>
              </a:rPr>
              <a:t>Storage media</a:t>
            </a:r>
            <a:r>
              <a:rPr sz="2800" spc="-5" dirty="0">
                <a:latin typeface="Arial"/>
                <a:cs typeface="Arial"/>
              </a:rPr>
              <a:t> </a:t>
            </a:r>
            <a:endParaRPr sz="2800" dirty="0">
              <a:latin typeface="Arial"/>
              <a:cs typeface="Arial"/>
            </a:endParaRPr>
          </a:p>
          <a:p>
            <a:pPr marL="469900" indent="-457200">
              <a:lnSpc>
                <a:spcPct val="100000"/>
              </a:lnSpc>
              <a:spcBef>
                <a:spcPts val="590"/>
              </a:spcBef>
              <a:buClr>
                <a:srgbClr val="0000FF"/>
              </a:buClr>
              <a:buChar char="•"/>
              <a:tabLst>
                <a:tab pos="469265" algn="l"/>
                <a:tab pos="469900" algn="l"/>
              </a:tabLst>
            </a:pPr>
            <a:r>
              <a:rPr sz="3200" dirty="0">
                <a:latin typeface="Arial"/>
                <a:cs typeface="Arial"/>
              </a:rPr>
              <a:t>Wires:</a:t>
            </a:r>
          </a:p>
          <a:p>
            <a:pPr marL="812800" lvl="1" indent="-343535">
              <a:lnSpc>
                <a:spcPct val="100000"/>
              </a:lnSpc>
              <a:spcBef>
                <a:spcPts val="489"/>
              </a:spcBef>
              <a:buClr>
                <a:srgbClr val="0000FF"/>
              </a:buClr>
              <a:buChar char="−"/>
              <a:tabLst>
                <a:tab pos="812165" algn="l"/>
                <a:tab pos="813435" algn="l"/>
              </a:tabLst>
            </a:pPr>
            <a:r>
              <a:rPr sz="2800" spc="-5" dirty="0">
                <a:latin typeface="Arial"/>
                <a:cs typeface="Arial"/>
              </a:rPr>
              <a:t>Twisted pairs</a:t>
            </a:r>
            <a:r>
              <a:rPr sz="2800" dirty="0">
                <a:latin typeface="Arial"/>
                <a:cs typeface="Arial"/>
              </a:rPr>
              <a:t> </a:t>
            </a:r>
          </a:p>
          <a:p>
            <a:pPr marL="812800" lvl="1" indent="-342900">
              <a:lnSpc>
                <a:spcPct val="100000"/>
              </a:lnSpc>
              <a:spcBef>
                <a:spcPts val="480"/>
              </a:spcBef>
              <a:buClr>
                <a:srgbClr val="0000FF"/>
              </a:buClr>
              <a:buChar char="−"/>
              <a:tabLst>
                <a:tab pos="812165" algn="l"/>
                <a:tab pos="812800" algn="l"/>
              </a:tabLst>
            </a:pPr>
            <a:r>
              <a:rPr sz="2800" spc="-10" dirty="0">
                <a:latin typeface="Arial"/>
                <a:cs typeface="Arial"/>
              </a:rPr>
              <a:t>Coaxial </a:t>
            </a:r>
            <a:r>
              <a:rPr sz="2800" spc="-5" dirty="0">
                <a:latin typeface="Arial"/>
                <a:cs typeface="Arial"/>
              </a:rPr>
              <a:t>cable</a:t>
            </a:r>
            <a:r>
              <a:rPr sz="2800" spc="25" dirty="0">
                <a:latin typeface="Arial"/>
                <a:cs typeface="Arial"/>
              </a:rPr>
              <a:t> </a:t>
            </a:r>
            <a:endParaRPr sz="2800" dirty="0">
              <a:latin typeface="Arial"/>
              <a:cs typeface="Arial"/>
            </a:endParaRPr>
          </a:p>
          <a:p>
            <a:pPr marL="812800" lvl="1" indent="-343535">
              <a:lnSpc>
                <a:spcPct val="100000"/>
              </a:lnSpc>
              <a:spcBef>
                <a:spcPts val="480"/>
              </a:spcBef>
              <a:buClr>
                <a:srgbClr val="0000FF"/>
              </a:buClr>
              <a:buChar char="−"/>
              <a:tabLst>
                <a:tab pos="812165" algn="l"/>
                <a:tab pos="813435" algn="l"/>
              </a:tabLst>
            </a:pPr>
            <a:r>
              <a:rPr sz="2800" spc="-10" dirty="0">
                <a:latin typeface="Arial"/>
                <a:cs typeface="Arial"/>
              </a:rPr>
              <a:t>Power </a:t>
            </a:r>
            <a:r>
              <a:rPr sz="2800" spc="-5" dirty="0">
                <a:latin typeface="Arial"/>
                <a:cs typeface="Arial"/>
              </a:rPr>
              <a:t>lines</a:t>
            </a:r>
            <a:r>
              <a:rPr sz="2800" spc="15" dirty="0">
                <a:latin typeface="Arial"/>
                <a:cs typeface="Arial"/>
              </a:rPr>
              <a:t> </a:t>
            </a:r>
            <a:endParaRPr sz="2800" dirty="0">
              <a:latin typeface="Arial"/>
              <a:cs typeface="Arial"/>
            </a:endParaRPr>
          </a:p>
          <a:p>
            <a:pPr marL="469900" indent="-457200">
              <a:lnSpc>
                <a:spcPct val="100000"/>
              </a:lnSpc>
              <a:spcBef>
                <a:spcPts val="590"/>
              </a:spcBef>
              <a:buClr>
                <a:srgbClr val="0000FF"/>
              </a:buClr>
              <a:buChar char="•"/>
              <a:tabLst>
                <a:tab pos="469265" algn="l"/>
                <a:tab pos="469900" algn="l"/>
              </a:tabLst>
            </a:pPr>
            <a:r>
              <a:rPr sz="3200" spc="-5" dirty="0">
                <a:latin typeface="Arial"/>
                <a:cs typeface="Arial"/>
              </a:rPr>
              <a:t>Fiber cables</a:t>
            </a:r>
            <a:r>
              <a:rPr sz="3200" spc="10" dirty="0">
                <a:latin typeface="Arial"/>
                <a:cs typeface="Arial"/>
              </a:rPr>
              <a:t> </a:t>
            </a:r>
            <a:endParaRPr sz="3200" dirty="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528</TotalTime>
  <Words>3705</Words>
  <Application>Microsoft Office PowerPoint</Application>
  <PresentationFormat>Custom</PresentationFormat>
  <Paragraphs>543</Paragraphs>
  <Slides>70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Calibri</vt:lpstr>
      <vt:lpstr>Arial-BoldItalicMT</vt:lpstr>
      <vt:lpstr>Arial</vt:lpstr>
      <vt:lpstr>ArialMT</vt:lpstr>
      <vt:lpstr>Times New Roman</vt:lpstr>
      <vt:lpstr>Office Theme</vt:lpstr>
      <vt:lpstr>The Physical Layer: an overview Chapter 2 </vt:lpstr>
      <vt:lpstr>The Physical Layer</vt:lpstr>
      <vt:lpstr>Theoretical Basis for Data Communication</vt:lpstr>
      <vt:lpstr>Fourier Analysis</vt:lpstr>
      <vt:lpstr>Bandwidth-Limited Signals</vt:lpstr>
      <vt:lpstr>Bandwidth</vt:lpstr>
      <vt:lpstr>Figure 2-2. Relation between data rate and harmonics.  </vt:lpstr>
      <vt:lpstr>Maximum Data Rate of a Channel</vt:lpstr>
      <vt:lpstr>Guided Transmission (Wires &amp; Fiber)</vt:lpstr>
      <vt:lpstr>Reality Check: Storage media</vt:lpstr>
      <vt:lpstr>Wires – Twisted Pair</vt:lpstr>
      <vt:lpstr>Link Terminology</vt:lpstr>
      <vt:lpstr>Wires – Coaxial Cable (“Co-ax”)</vt:lpstr>
      <vt:lpstr>Wires – Power Lines</vt:lpstr>
      <vt:lpstr>Fiber Cables (1)</vt:lpstr>
      <vt:lpstr>Fiber Cables (2)</vt:lpstr>
      <vt:lpstr>Fiber Cables (3)</vt:lpstr>
      <vt:lpstr>Fiber Cables (4)</vt:lpstr>
      <vt:lpstr>Wireless Transmission</vt:lpstr>
      <vt:lpstr>Electromagnetic Spectrum (1)</vt:lpstr>
      <vt:lpstr>Electromagnetic Spectrum (2)</vt:lpstr>
      <vt:lpstr>Electromagnetic Spectrum (3)</vt:lpstr>
      <vt:lpstr>Radio Transmission</vt:lpstr>
      <vt:lpstr>Microwave Transmission</vt:lpstr>
      <vt:lpstr>Light Transmission</vt:lpstr>
      <vt:lpstr>Wireless vs. Wires/Fiber</vt:lpstr>
      <vt:lpstr>Communication Satellites</vt:lpstr>
      <vt:lpstr>Kinds of Satellites</vt:lpstr>
      <vt:lpstr>Geostationary Satellites</vt:lpstr>
      <vt:lpstr>Low-Earth Orbit Satellites</vt:lpstr>
      <vt:lpstr>PowerPoint Presentation</vt:lpstr>
      <vt:lpstr>Satellite vs. Fiber</vt:lpstr>
      <vt:lpstr>Digital Modulation and Multiplexing</vt:lpstr>
      <vt:lpstr>Baseband Transmission</vt:lpstr>
      <vt:lpstr>Clock Recovery</vt:lpstr>
      <vt:lpstr>Passband Transmission (1)</vt:lpstr>
      <vt:lpstr>Passband Transmission (2)</vt:lpstr>
      <vt:lpstr>Passband Transmission (3)</vt:lpstr>
      <vt:lpstr>Frequency Division Multiplexing (1)</vt:lpstr>
      <vt:lpstr>Frequency Division Multiplexing (2)</vt:lpstr>
      <vt:lpstr>Time Division Multiplexing (TDM)</vt:lpstr>
      <vt:lpstr>Code Division Multiple Access (CDMA)</vt:lpstr>
      <vt:lpstr>The Public Switched Telephone Network</vt:lpstr>
      <vt:lpstr>Structure of the Telephone System</vt:lpstr>
      <vt:lpstr>The Politics of Telephones</vt:lpstr>
      <vt:lpstr>Local loop (1): modems</vt:lpstr>
      <vt:lpstr>Local loop (2): Digital Subscriber Lines</vt:lpstr>
      <vt:lpstr>Local loop (3): Fiber To The Home</vt:lpstr>
      <vt:lpstr>Trunks and Multiplexing (1)</vt:lpstr>
      <vt:lpstr>Trunks and Multiplexing (2)</vt:lpstr>
      <vt:lpstr>Trunks and Multiplexing (3)</vt:lpstr>
      <vt:lpstr>Trunks and Multiplexing (4)</vt:lpstr>
      <vt:lpstr>Switching (1)</vt:lpstr>
      <vt:lpstr>Switching (2)</vt:lpstr>
      <vt:lpstr>Switching (3)</vt:lpstr>
      <vt:lpstr>Mobile Telephone System</vt:lpstr>
      <vt:lpstr>Generations of mobile telephone systems</vt:lpstr>
      <vt:lpstr>Cellular mobile phone systems</vt:lpstr>
      <vt:lpstr>GSM – Global System for Mobile  Communications (1)</vt:lpstr>
      <vt:lpstr>GSM – Global System for Mobile  Communications (2)</vt:lpstr>
      <vt:lpstr>UMTS – Universal Mobile  Telecommunications System (1)</vt:lpstr>
      <vt:lpstr>UMTS – Universal Mobile  Telecommunications System (2)</vt:lpstr>
      <vt:lpstr>Cable Television</vt:lpstr>
      <vt:lpstr>Internet over Cable</vt:lpstr>
      <vt:lpstr>Spectrum Allocation</vt:lpstr>
      <vt:lpstr>Cable Modems</vt:lpstr>
      <vt:lpstr>Cable vs. ADSL</vt:lpstr>
      <vt:lpstr>Summary</vt:lpstr>
      <vt:lpstr>Summary</vt:lpstr>
      <vt:lpstr>Chapter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Chapter2-PhysicalLayer.pptx</dc:title>
  <dc:creator>djw</dc:creator>
  <cp:lastModifiedBy>Krishna Reddy P</cp:lastModifiedBy>
  <cp:revision>55</cp:revision>
  <dcterms:created xsi:type="dcterms:W3CDTF">2020-09-28T08:29:18Z</dcterms:created>
  <dcterms:modified xsi:type="dcterms:W3CDTF">2022-11-01T01:46:09Z</dcterms:modified>
</cp:coreProperties>
</file>